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notesMasterIdLst>
    <p:notesMasterId r:id="rId57"/>
  </p:notesMasterIdLst>
  <p:handoutMasterIdLst>
    <p:handoutMasterId r:id="rId58"/>
  </p:handoutMasterIdLst>
  <p:sldIdLst>
    <p:sldId id="271" r:id="rId2"/>
    <p:sldId id="309" r:id="rId3"/>
    <p:sldId id="326" r:id="rId4"/>
    <p:sldId id="373" r:id="rId5"/>
    <p:sldId id="375" r:id="rId6"/>
    <p:sldId id="374" r:id="rId7"/>
    <p:sldId id="390" r:id="rId8"/>
    <p:sldId id="393" r:id="rId9"/>
    <p:sldId id="391" r:id="rId10"/>
    <p:sldId id="392" r:id="rId11"/>
    <p:sldId id="377" r:id="rId12"/>
    <p:sldId id="383" r:id="rId13"/>
    <p:sldId id="382" r:id="rId14"/>
    <p:sldId id="385" r:id="rId15"/>
    <p:sldId id="386" r:id="rId16"/>
    <p:sldId id="384" r:id="rId17"/>
    <p:sldId id="380" r:id="rId18"/>
    <p:sldId id="387" r:id="rId19"/>
    <p:sldId id="378" r:id="rId20"/>
    <p:sldId id="389" r:id="rId21"/>
    <p:sldId id="327" r:id="rId22"/>
    <p:sldId id="329" r:id="rId23"/>
    <p:sldId id="328" r:id="rId24"/>
    <p:sldId id="331" r:id="rId25"/>
    <p:sldId id="330" r:id="rId26"/>
    <p:sldId id="333" r:id="rId27"/>
    <p:sldId id="334" r:id="rId28"/>
    <p:sldId id="335" r:id="rId29"/>
    <p:sldId id="336" r:id="rId30"/>
    <p:sldId id="339" r:id="rId31"/>
    <p:sldId id="337" r:id="rId32"/>
    <p:sldId id="354" r:id="rId33"/>
    <p:sldId id="355" r:id="rId34"/>
    <p:sldId id="356" r:id="rId35"/>
    <p:sldId id="358" r:id="rId36"/>
    <p:sldId id="360" r:id="rId37"/>
    <p:sldId id="361" r:id="rId38"/>
    <p:sldId id="362" r:id="rId39"/>
    <p:sldId id="364" r:id="rId40"/>
    <p:sldId id="344" r:id="rId41"/>
    <p:sldId id="346" r:id="rId42"/>
    <p:sldId id="366" r:id="rId43"/>
    <p:sldId id="365" r:id="rId44"/>
    <p:sldId id="341" r:id="rId45"/>
    <p:sldId id="340" r:id="rId46"/>
    <p:sldId id="369" r:id="rId47"/>
    <p:sldId id="348" r:id="rId48"/>
    <p:sldId id="370" r:id="rId49"/>
    <p:sldId id="353" r:id="rId50"/>
    <p:sldId id="372" r:id="rId51"/>
    <p:sldId id="352" r:id="rId52"/>
    <p:sldId id="347" r:id="rId53"/>
    <p:sldId id="368" r:id="rId54"/>
    <p:sldId id="367" r:id="rId55"/>
    <p:sldId id="371" r:id="rId56"/>
  </p:sldIdLst>
  <p:sldSz cx="9144000" cy="6858000" type="screen4x3"/>
  <p:notesSz cx="6858000" cy="9144000"/>
  <p:defaultTextStyle>
    <a:defPPr>
      <a:defRPr lang="en-US"/>
    </a:defPPr>
    <a:lvl1pPr algn="l" defTabSz="777875" rtl="0" fontAlgn="base">
      <a:spcBef>
        <a:spcPct val="0"/>
      </a:spcBef>
      <a:spcAft>
        <a:spcPct val="0"/>
      </a:spcAft>
      <a:defRPr sz="1500" kern="1200">
        <a:solidFill>
          <a:schemeClr val="tx1"/>
        </a:solidFill>
        <a:latin typeface="Arial" charset="0"/>
        <a:ea typeface="+mn-ea"/>
        <a:cs typeface="Arial" charset="0"/>
      </a:defRPr>
    </a:lvl1pPr>
    <a:lvl2pPr marL="388938" indent="68263" algn="l" defTabSz="777875" rtl="0" fontAlgn="base">
      <a:spcBef>
        <a:spcPct val="0"/>
      </a:spcBef>
      <a:spcAft>
        <a:spcPct val="0"/>
      </a:spcAft>
      <a:defRPr sz="1500" kern="1200">
        <a:solidFill>
          <a:schemeClr val="tx1"/>
        </a:solidFill>
        <a:latin typeface="Arial" charset="0"/>
        <a:ea typeface="+mn-ea"/>
        <a:cs typeface="Arial" charset="0"/>
      </a:defRPr>
    </a:lvl2pPr>
    <a:lvl3pPr marL="777875" indent="136525" algn="l" defTabSz="777875" rtl="0" fontAlgn="base">
      <a:spcBef>
        <a:spcPct val="0"/>
      </a:spcBef>
      <a:spcAft>
        <a:spcPct val="0"/>
      </a:spcAft>
      <a:defRPr sz="1500" kern="1200">
        <a:solidFill>
          <a:schemeClr val="tx1"/>
        </a:solidFill>
        <a:latin typeface="Arial" charset="0"/>
        <a:ea typeface="+mn-ea"/>
        <a:cs typeface="Arial" charset="0"/>
      </a:defRPr>
    </a:lvl3pPr>
    <a:lvl4pPr marL="1168400" indent="203200" algn="l" defTabSz="777875" rtl="0" fontAlgn="base">
      <a:spcBef>
        <a:spcPct val="0"/>
      </a:spcBef>
      <a:spcAft>
        <a:spcPct val="0"/>
      </a:spcAft>
      <a:defRPr sz="1500" kern="1200">
        <a:solidFill>
          <a:schemeClr val="tx1"/>
        </a:solidFill>
        <a:latin typeface="Arial" charset="0"/>
        <a:ea typeface="+mn-ea"/>
        <a:cs typeface="Arial" charset="0"/>
      </a:defRPr>
    </a:lvl4pPr>
    <a:lvl5pPr marL="1557338" indent="271463" algn="l" defTabSz="777875" rtl="0" fontAlgn="base">
      <a:spcBef>
        <a:spcPct val="0"/>
      </a:spcBef>
      <a:spcAft>
        <a:spcPct val="0"/>
      </a:spcAft>
      <a:defRPr sz="1500" kern="1200">
        <a:solidFill>
          <a:schemeClr val="tx1"/>
        </a:solidFill>
        <a:latin typeface="Arial" charset="0"/>
        <a:ea typeface="+mn-ea"/>
        <a:cs typeface="Arial" charset="0"/>
      </a:defRPr>
    </a:lvl5pPr>
    <a:lvl6pPr marL="2286000" algn="l" defTabSz="914400" rtl="0" eaLnBrk="1" latinLnBrk="0" hangingPunct="1">
      <a:defRPr sz="1500" kern="1200">
        <a:solidFill>
          <a:schemeClr val="tx1"/>
        </a:solidFill>
        <a:latin typeface="Arial" charset="0"/>
        <a:ea typeface="+mn-ea"/>
        <a:cs typeface="Arial" charset="0"/>
      </a:defRPr>
    </a:lvl6pPr>
    <a:lvl7pPr marL="2743200" algn="l" defTabSz="914400" rtl="0" eaLnBrk="1" latinLnBrk="0" hangingPunct="1">
      <a:defRPr sz="1500" kern="1200">
        <a:solidFill>
          <a:schemeClr val="tx1"/>
        </a:solidFill>
        <a:latin typeface="Arial" charset="0"/>
        <a:ea typeface="+mn-ea"/>
        <a:cs typeface="Arial" charset="0"/>
      </a:defRPr>
    </a:lvl7pPr>
    <a:lvl8pPr marL="3200400" algn="l" defTabSz="914400" rtl="0" eaLnBrk="1" latinLnBrk="0" hangingPunct="1">
      <a:defRPr sz="1500" kern="1200">
        <a:solidFill>
          <a:schemeClr val="tx1"/>
        </a:solidFill>
        <a:latin typeface="Arial" charset="0"/>
        <a:ea typeface="+mn-ea"/>
        <a:cs typeface="Arial" charset="0"/>
      </a:defRPr>
    </a:lvl8pPr>
    <a:lvl9pPr marL="3657600" algn="l" defTabSz="914400" rtl="0" eaLnBrk="1" latinLnBrk="0" hangingPunct="1">
      <a:defRPr sz="1500"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D0FF6E79-3A38-45B6-9D04-FD96580080FF}">
          <p14:sldIdLst>
            <p14:sldId id="271"/>
          </p14:sldIdLst>
        </p14:section>
        <p14:section name="Untitled Section" id="{C247F37A-202A-4DFA-A75F-C1C4AE852BA2}">
          <p14:sldIdLst>
            <p14:sldId id="309"/>
            <p14:sldId id="326"/>
            <p14:sldId id="373"/>
            <p14:sldId id="375"/>
            <p14:sldId id="374"/>
            <p14:sldId id="390"/>
            <p14:sldId id="393"/>
            <p14:sldId id="391"/>
            <p14:sldId id="392"/>
            <p14:sldId id="377"/>
            <p14:sldId id="383"/>
            <p14:sldId id="382"/>
            <p14:sldId id="385"/>
            <p14:sldId id="386"/>
            <p14:sldId id="384"/>
            <p14:sldId id="380"/>
            <p14:sldId id="387"/>
            <p14:sldId id="378"/>
            <p14:sldId id="389"/>
            <p14:sldId id="327"/>
            <p14:sldId id="329"/>
            <p14:sldId id="328"/>
            <p14:sldId id="331"/>
            <p14:sldId id="330"/>
            <p14:sldId id="333"/>
            <p14:sldId id="334"/>
            <p14:sldId id="335"/>
            <p14:sldId id="336"/>
            <p14:sldId id="339"/>
            <p14:sldId id="337"/>
            <p14:sldId id="354"/>
            <p14:sldId id="355"/>
            <p14:sldId id="356"/>
            <p14:sldId id="358"/>
            <p14:sldId id="360"/>
            <p14:sldId id="361"/>
            <p14:sldId id="362"/>
            <p14:sldId id="364"/>
            <p14:sldId id="344"/>
            <p14:sldId id="346"/>
            <p14:sldId id="366"/>
            <p14:sldId id="365"/>
            <p14:sldId id="341"/>
            <p14:sldId id="340"/>
            <p14:sldId id="369"/>
            <p14:sldId id="348"/>
            <p14:sldId id="370"/>
            <p14:sldId id="353"/>
            <p14:sldId id="372"/>
            <p14:sldId id="352"/>
            <p14:sldId id="347"/>
            <p14:sldId id="368"/>
            <p14:sldId id="367"/>
            <p14:sldId id="3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 Milotic" initials="SM" lastIdx="1" clrIdx="0">
    <p:extLst>
      <p:ext uri="{19B8F6BF-5375-455C-9EA6-DF929625EA0E}">
        <p15:presenceInfo xmlns:p15="http://schemas.microsoft.com/office/powerpoint/2012/main" userId="Sanja Milot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3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72" autoAdjust="0"/>
    <p:restoredTop sz="87347" autoAdjust="0"/>
  </p:normalViewPr>
  <p:slideViewPr>
    <p:cSldViewPr>
      <p:cViewPr varScale="1">
        <p:scale>
          <a:sx n="111" d="100"/>
          <a:sy n="111" d="100"/>
        </p:scale>
        <p:origin x="188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779252"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779252" fontAlgn="auto">
              <a:spcBef>
                <a:spcPts val="0"/>
              </a:spcBef>
              <a:spcAft>
                <a:spcPts val="0"/>
              </a:spcAft>
              <a:defRPr sz="1200">
                <a:latin typeface="+mn-lt"/>
                <a:cs typeface="+mn-cs"/>
              </a:defRPr>
            </a:lvl1pPr>
          </a:lstStyle>
          <a:p>
            <a:pPr>
              <a:defRPr/>
            </a:pPr>
            <a:fld id="{BD00AA43-8B11-44FE-8410-DFA5281800E0}" type="datetimeFigureOut">
              <a:rPr lang="en-US"/>
              <a:pPr>
                <a:defRPr/>
              </a:pPr>
              <a:t>5/30/19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779252"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779252" fontAlgn="auto">
              <a:spcBef>
                <a:spcPts val="0"/>
              </a:spcBef>
              <a:spcAft>
                <a:spcPts val="0"/>
              </a:spcAft>
              <a:defRPr sz="1200">
                <a:latin typeface="+mn-lt"/>
                <a:cs typeface="+mn-cs"/>
              </a:defRPr>
            </a:lvl1pPr>
          </a:lstStyle>
          <a:p>
            <a:pPr>
              <a:defRPr/>
            </a:pPr>
            <a:fld id="{511226FB-B0C0-4A87-B92F-28A90EB55329}" type="slidenum">
              <a:rPr lang="en-US"/>
              <a:pPr>
                <a:defRPr/>
              </a:pPr>
              <a:t>‹#›</a:t>
            </a:fld>
            <a:endParaRPr lang="en-US"/>
          </a:p>
        </p:txBody>
      </p:sp>
    </p:spTree>
    <p:extLst>
      <p:ext uri="{BB962C8B-B14F-4D97-AF65-F5344CB8AC3E}">
        <p14:creationId xmlns:p14="http://schemas.microsoft.com/office/powerpoint/2010/main" val="27900603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779252"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779252" fontAlgn="auto">
              <a:spcBef>
                <a:spcPts val="0"/>
              </a:spcBef>
              <a:spcAft>
                <a:spcPts val="0"/>
              </a:spcAft>
              <a:defRPr sz="1200">
                <a:latin typeface="+mn-lt"/>
                <a:cs typeface="+mn-cs"/>
              </a:defRPr>
            </a:lvl1pPr>
          </a:lstStyle>
          <a:p>
            <a:pPr>
              <a:defRPr/>
            </a:pPr>
            <a:fld id="{91605A6F-5C86-4DBB-87AA-D21DE696310A}" type="datetimeFigureOut">
              <a:rPr lang="en-US"/>
              <a:pPr>
                <a:defRPr/>
              </a:pPr>
              <a:t>5/30/19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779252"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779252" fontAlgn="auto">
              <a:spcBef>
                <a:spcPts val="0"/>
              </a:spcBef>
              <a:spcAft>
                <a:spcPts val="0"/>
              </a:spcAft>
              <a:defRPr sz="1200">
                <a:latin typeface="+mn-lt"/>
                <a:cs typeface="+mn-cs"/>
              </a:defRPr>
            </a:lvl1pPr>
          </a:lstStyle>
          <a:p>
            <a:pPr>
              <a:defRPr/>
            </a:pPr>
            <a:fld id="{E0AEB253-B6D3-44FD-A2D1-A0FF7536C9C2}" type="slidenum">
              <a:rPr lang="en-US"/>
              <a:pPr>
                <a:defRPr/>
              </a:pPr>
              <a:t>‹#›</a:t>
            </a:fld>
            <a:endParaRPr lang="en-US"/>
          </a:p>
        </p:txBody>
      </p:sp>
    </p:spTree>
    <p:extLst>
      <p:ext uri="{BB962C8B-B14F-4D97-AF65-F5344CB8AC3E}">
        <p14:creationId xmlns:p14="http://schemas.microsoft.com/office/powerpoint/2010/main" val="379202233"/>
      </p:ext>
    </p:extLst>
  </p:cSld>
  <p:clrMap bg1="lt1" tx1="dk1" bg2="lt2" tx2="dk2" accent1="accent1" accent2="accent2" accent3="accent3" accent4="accent4" accent5="accent5" accent6="accent6" hlink="hlink" folHlink="folHlink"/>
  <p:hf sldNum="0" hdr="0" ftr="0" dt="0"/>
  <p:notesStyle>
    <a:lvl1pPr algn="l" defTabSz="777875" rtl="0" eaLnBrk="0" fontAlgn="base" hangingPunct="0">
      <a:spcBef>
        <a:spcPct val="30000"/>
      </a:spcBef>
      <a:spcAft>
        <a:spcPct val="0"/>
      </a:spcAft>
      <a:defRPr sz="1000" kern="1200">
        <a:solidFill>
          <a:schemeClr val="tx1"/>
        </a:solidFill>
        <a:latin typeface="+mn-lt"/>
        <a:ea typeface="+mn-ea"/>
        <a:cs typeface="+mn-cs"/>
      </a:defRPr>
    </a:lvl1pPr>
    <a:lvl2pPr marL="388938" algn="l" defTabSz="777875" rtl="0" eaLnBrk="0" fontAlgn="base" hangingPunct="0">
      <a:spcBef>
        <a:spcPct val="30000"/>
      </a:spcBef>
      <a:spcAft>
        <a:spcPct val="0"/>
      </a:spcAft>
      <a:defRPr sz="1000" kern="1200">
        <a:solidFill>
          <a:schemeClr val="tx1"/>
        </a:solidFill>
        <a:latin typeface="+mn-lt"/>
        <a:ea typeface="+mn-ea"/>
        <a:cs typeface="+mn-cs"/>
      </a:defRPr>
    </a:lvl2pPr>
    <a:lvl3pPr marL="777875" algn="l" defTabSz="777875" rtl="0" eaLnBrk="0" fontAlgn="base" hangingPunct="0">
      <a:spcBef>
        <a:spcPct val="30000"/>
      </a:spcBef>
      <a:spcAft>
        <a:spcPct val="0"/>
      </a:spcAft>
      <a:defRPr sz="1000" kern="1200">
        <a:solidFill>
          <a:schemeClr val="tx1"/>
        </a:solidFill>
        <a:latin typeface="+mn-lt"/>
        <a:ea typeface="+mn-ea"/>
        <a:cs typeface="+mn-cs"/>
      </a:defRPr>
    </a:lvl3pPr>
    <a:lvl4pPr marL="1168400" algn="l" defTabSz="777875" rtl="0" eaLnBrk="0" fontAlgn="base" hangingPunct="0">
      <a:spcBef>
        <a:spcPct val="30000"/>
      </a:spcBef>
      <a:spcAft>
        <a:spcPct val="0"/>
      </a:spcAft>
      <a:defRPr sz="1000" kern="1200">
        <a:solidFill>
          <a:schemeClr val="tx1"/>
        </a:solidFill>
        <a:latin typeface="+mn-lt"/>
        <a:ea typeface="+mn-ea"/>
        <a:cs typeface="+mn-cs"/>
      </a:defRPr>
    </a:lvl4pPr>
    <a:lvl5pPr marL="1557338" algn="l" defTabSz="777875" rtl="0" eaLnBrk="0" fontAlgn="base" hangingPunct="0">
      <a:spcBef>
        <a:spcPct val="30000"/>
      </a:spcBef>
      <a:spcAft>
        <a:spcPct val="0"/>
      </a:spcAft>
      <a:defRPr sz="1000" kern="1200">
        <a:solidFill>
          <a:schemeClr val="tx1"/>
        </a:solidFill>
        <a:latin typeface="+mn-lt"/>
        <a:ea typeface="+mn-ea"/>
        <a:cs typeface="+mn-cs"/>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sr-Latn-CS" dirty="0"/>
          </a:p>
        </p:txBody>
      </p:sp>
    </p:spTree>
    <p:extLst>
      <p:ext uri="{BB962C8B-B14F-4D97-AF65-F5344CB8AC3E}">
        <p14:creationId xmlns:p14="http://schemas.microsoft.com/office/powerpoint/2010/main" val="4072847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605462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04713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022952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511293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155149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775448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873751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769676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156647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199838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926797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923953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a:t>
            </a:r>
            <a:r>
              <a:rPr lang="en-US" baseline="0" dirty="0"/>
              <a:t> see an image of a pet, we are able to see a pattern.</a:t>
            </a:r>
          </a:p>
          <a:p>
            <a:r>
              <a:rPr lang="en-US" dirty="0"/>
              <a:t>We have seen</a:t>
            </a:r>
            <a:r>
              <a:rPr lang="en-US" baseline="0" dirty="0"/>
              <a:t> fair share of pets from an early age, knowledge gained by this experience formed our neural connections and so we are able to recognize a pet pattern.</a:t>
            </a:r>
            <a:endParaRPr lang="hr-HR" dirty="0"/>
          </a:p>
        </p:txBody>
      </p:sp>
    </p:spTree>
    <p:extLst>
      <p:ext uri="{BB962C8B-B14F-4D97-AF65-F5344CB8AC3E}">
        <p14:creationId xmlns:p14="http://schemas.microsoft.com/office/powerpoint/2010/main" val="2433263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a:t>
            </a:r>
            <a:r>
              <a:rPr lang="en-US" baseline="0" dirty="0"/>
              <a:t> small child might have a bunch of green toys, of which none is ‘pointy’. When it first encounters cacti, it might decide to play with it since it green, just like other toys, ignoring the pointy property al together.</a:t>
            </a:r>
          </a:p>
          <a:p>
            <a:r>
              <a:rPr lang="en-US" baseline="0" dirty="0"/>
              <a:t>After a couple of painful experiences, the child learns that the color might not be so important for the future toys and that he should chose ones which are not pointy.</a:t>
            </a:r>
            <a:endParaRPr lang="hr-HR" dirty="0"/>
          </a:p>
        </p:txBody>
      </p:sp>
    </p:spTree>
    <p:extLst>
      <p:ext uri="{BB962C8B-B14F-4D97-AF65-F5344CB8AC3E}">
        <p14:creationId xmlns:p14="http://schemas.microsoft.com/office/powerpoint/2010/main" val="2617474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Neurons accumulate</a:t>
            </a:r>
            <a:r>
              <a:rPr lang="en-US" baseline="0" dirty="0"/>
              <a:t> charge from other neurons continuously until the charge passes a threshold, this will cause neurons to activate.</a:t>
            </a:r>
            <a:endParaRPr lang="hr-HR" dirty="0"/>
          </a:p>
        </p:txBody>
      </p:sp>
    </p:spTree>
    <p:extLst>
      <p:ext uri="{BB962C8B-B14F-4D97-AF65-F5344CB8AC3E}">
        <p14:creationId xmlns:p14="http://schemas.microsoft.com/office/powerpoint/2010/main" val="1036909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843035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sum of neurons is say 5, and threshold is -2, we can simply replace threshold with always active X0 neuron with weight -2. The sum remains same, but we can dynamically adjust this weight -2.</a:t>
            </a:r>
            <a:endParaRPr lang="hr-HR" dirty="0"/>
          </a:p>
        </p:txBody>
      </p:sp>
    </p:spTree>
    <p:extLst>
      <p:ext uri="{BB962C8B-B14F-4D97-AF65-F5344CB8AC3E}">
        <p14:creationId xmlns:p14="http://schemas.microsoft.com/office/powerpoint/2010/main" val="2796733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Consider ELU and PRELU</a:t>
            </a:r>
          </a:p>
        </p:txBody>
      </p:sp>
    </p:spTree>
    <p:extLst>
      <p:ext uri="{BB962C8B-B14F-4D97-AF65-F5344CB8AC3E}">
        <p14:creationId xmlns:p14="http://schemas.microsoft.com/office/powerpoint/2010/main" val="2056288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477218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456180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204426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719849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7248572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372541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973504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270349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661450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59482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47270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7240041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0738015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809889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1283361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6389586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3050714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73522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29614840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mn-lt"/>
                <a:ea typeface="+mn-ea"/>
                <a:cs typeface="+mn-cs"/>
              </a:rPr>
              <a:t>The gradient at any location points in the direction of </a:t>
            </a:r>
            <a:r>
              <a:rPr lang="en-US" sz="1000" b="1" i="0" kern="1200" dirty="0">
                <a:solidFill>
                  <a:schemeClr val="tx1"/>
                </a:solidFill>
                <a:effectLst/>
                <a:latin typeface="+mn-lt"/>
                <a:ea typeface="+mn-ea"/>
                <a:cs typeface="+mn-cs"/>
              </a:rPr>
              <a:t>greatest increase</a:t>
            </a:r>
            <a:r>
              <a:rPr lang="en-US" sz="1000" b="0" i="0" kern="1200" dirty="0">
                <a:solidFill>
                  <a:schemeClr val="tx1"/>
                </a:solidFill>
                <a:effectLst/>
                <a:latin typeface="+mn-lt"/>
                <a:ea typeface="+mn-ea"/>
                <a:cs typeface="+mn-cs"/>
              </a:rPr>
              <a:t> of a function.  </a:t>
            </a:r>
            <a:endParaRPr lang="hr-HR" dirty="0"/>
          </a:p>
        </p:txBody>
      </p:sp>
    </p:spTree>
    <p:extLst>
      <p:ext uri="{BB962C8B-B14F-4D97-AF65-F5344CB8AC3E}">
        <p14:creationId xmlns:p14="http://schemas.microsoft.com/office/powerpoint/2010/main" val="26545096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7010974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4881807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41206065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23036297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46125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5778529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678740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5024654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1673255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mn-lt"/>
                <a:ea typeface="+mn-ea"/>
                <a:cs typeface="+mn-cs"/>
              </a:rPr>
              <a:t>We don’t have a simple equation for our cost function, so computing an expression for the derivative and solving it isn’t trivial.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The function is many-dimensional (each weight gets its own dimension) — we need to find the points where all of those derivatives are zero. Also not so trivial.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There are lots of minimums and maximums throughout the function, and sorting out which one is the one you should be using can be computationally expensive.</a:t>
            </a:r>
          </a:p>
          <a:p>
            <a:endParaRPr lang="hr-HR" dirty="0"/>
          </a:p>
        </p:txBody>
      </p:sp>
    </p:spTree>
    <p:extLst>
      <p:ext uri="{BB962C8B-B14F-4D97-AF65-F5344CB8AC3E}">
        <p14:creationId xmlns:p14="http://schemas.microsoft.com/office/powerpoint/2010/main" val="149163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11494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646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334924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53178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89626" indent="0" algn="ctr">
              <a:buNone/>
              <a:defRPr>
                <a:solidFill>
                  <a:schemeClr val="tx1">
                    <a:tint val="75000"/>
                  </a:schemeClr>
                </a:solidFill>
              </a:defRPr>
            </a:lvl2pPr>
            <a:lvl3pPr marL="779252" indent="0" algn="ctr">
              <a:buNone/>
              <a:defRPr>
                <a:solidFill>
                  <a:schemeClr val="tx1">
                    <a:tint val="75000"/>
                  </a:schemeClr>
                </a:solidFill>
              </a:defRPr>
            </a:lvl3pPr>
            <a:lvl4pPr marL="1168878" indent="0" algn="ctr">
              <a:buNone/>
              <a:defRPr>
                <a:solidFill>
                  <a:schemeClr val="tx1">
                    <a:tint val="75000"/>
                  </a:schemeClr>
                </a:solidFill>
              </a:defRPr>
            </a:lvl4pPr>
            <a:lvl5pPr marL="1558503" indent="0" algn="ctr">
              <a:buNone/>
              <a:defRPr>
                <a:solidFill>
                  <a:schemeClr val="tx1">
                    <a:tint val="75000"/>
                  </a:schemeClr>
                </a:solidFill>
              </a:defRPr>
            </a:lvl5pPr>
            <a:lvl6pPr marL="1948129" indent="0" algn="ctr">
              <a:buNone/>
              <a:defRPr>
                <a:solidFill>
                  <a:schemeClr val="tx1">
                    <a:tint val="75000"/>
                  </a:schemeClr>
                </a:solidFill>
              </a:defRPr>
            </a:lvl6pPr>
            <a:lvl7pPr marL="2337755" indent="0" algn="ctr">
              <a:buNone/>
              <a:defRPr>
                <a:solidFill>
                  <a:schemeClr val="tx1">
                    <a:tint val="75000"/>
                  </a:schemeClr>
                </a:solidFill>
              </a:defRPr>
            </a:lvl7pPr>
            <a:lvl8pPr marL="2727381" indent="0" algn="ctr">
              <a:buNone/>
              <a:defRPr>
                <a:solidFill>
                  <a:schemeClr val="tx1">
                    <a:tint val="75000"/>
                  </a:schemeClr>
                </a:solidFill>
              </a:defRPr>
            </a:lvl8pPr>
            <a:lvl9pPr marL="31170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F93FB7D-DD9D-4951-AC7B-32826A2E00A8}" type="datetime2">
              <a:rPr lang="en-US"/>
              <a:pPr>
                <a:defRPr/>
              </a:pPr>
              <a:t>Thursday, May 30, 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149DA3-E0A7-49DF-8F62-9BF17E87F8A9}" type="slidenum">
              <a:rPr lang="en-US"/>
              <a:pPr>
                <a:defRPr/>
              </a:pPr>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C4229D-69BA-4CF8-ABE1-D022C6799720}" type="datetime2">
              <a:rPr lang="en-US"/>
              <a:pPr>
                <a:defRPr/>
              </a:pPr>
              <a:t>Thursday, May 30, 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5F2786-7FC2-47BA-8BBD-604A0A703752}" type="slidenum">
              <a:rPr lang="en-US"/>
              <a:pPr>
                <a:defRPr/>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E3EA0A-8310-4F2B-8D33-086E8D98F117}" type="datetime2">
              <a:rPr lang="en-US"/>
              <a:pPr>
                <a:defRPr/>
              </a:pPr>
              <a:t>Thursday, May 30, 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15CCB4-C992-47CC-A519-81C7E2314D29}" type="slidenum">
              <a:rPr lang="en-US"/>
              <a:pPr>
                <a:defRPr/>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122940-79BE-4BBC-9AF0-2DFCBF6A3ED1}" type="datetime2">
              <a:rPr lang="en-US"/>
              <a:pPr>
                <a:defRPr/>
              </a:pPr>
              <a:t>Thursday, May 30, 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8184F9-C168-4893-A2C5-4DBC4C1A5980}" type="slidenum">
              <a:rPr lang="en-US"/>
              <a:pPr>
                <a:defRPr/>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34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700">
                <a:solidFill>
                  <a:schemeClr val="tx1">
                    <a:tint val="75000"/>
                  </a:schemeClr>
                </a:solidFill>
              </a:defRPr>
            </a:lvl1pPr>
            <a:lvl2pPr marL="389626" indent="0">
              <a:buNone/>
              <a:defRPr sz="1500">
                <a:solidFill>
                  <a:schemeClr val="tx1">
                    <a:tint val="75000"/>
                  </a:schemeClr>
                </a:solidFill>
              </a:defRPr>
            </a:lvl2pPr>
            <a:lvl3pPr marL="779252" indent="0">
              <a:buNone/>
              <a:defRPr sz="1400">
                <a:solidFill>
                  <a:schemeClr val="tx1">
                    <a:tint val="75000"/>
                  </a:schemeClr>
                </a:solidFill>
              </a:defRPr>
            </a:lvl3pPr>
            <a:lvl4pPr marL="1168878" indent="0">
              <a:buNone/>
              <a:defRPr sz="1200">
                <a:solidFill>
                  <a:schemeClr val="tx1">
                    <a:tint val="75000"/>
                  </a:schemeClr>
                </a:solidFill>
              </a:defRPr>
            </a:lvl4pPr>
            <a:lvl5pPr marL="1558503" indent="0">
              <a:buNone/>
              <a:defRPr sz="1200">
                <a:solidFill>
                  <a:schemeClr val="tx1">
                    <a:tint val="75000"/>
                  </a:schemeClr>
                </a:solidFill>
              </a:defRPr>
            </a:lvl5pPr>
            <a:lvl6pPr marL="1948129" indent="0">
              <a:buNone/>
              <a:defRPr sz="1200">
                <a:solidFill>
                  <a:schemeClr val="tx1">
                    <a:tint val="75000"/>
                  </a:schemeClr>
                </a:solidFill>
              </a:defRPr>
            </a:lvl6pPr>
            <a:lvl7pPr marL="2337755" indent="0">
              <a:buNone/>
              <a:defRPr sz="1200">
                <a:solidFill>
                  <a:schemeClr val="tx1">
                    <a:tint val="75000"/>
                  </a:schemeClr>
                </a:solidFill>
              </a:defRPr>
            </a:lvl7pPr>
            <a:lvl8pPr marL="2727381" indent="0">
              <a:buNone/>
              <a:defRPr sz="1200">
                <a:solidFill>
                  <a:schemeClr val="tx1">
                    <a:tint val="75000"/>
                  </a:schemeClr>
                </a:solidFill>
              </a:defRPr>
            </a:lvl8pPr>
            <a:lvl9pPr marL="3117007"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91A15BF-1DBB-4638-B6AC-122355CE8356}" type="datetime2">
              <a:rPr lang="en-US"/>
              <a:pPr>
                <a:defRPr/>
              </a:pPr>
              <a:t>Thursday, May 30, 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7DC464-86C0-4E36-ACAC-54A327EBCA5B}" type="slidenum">
              <a:rPr lang="en-US"/>
              <a:pPr>
                <a:defRPr/>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B7FAF22-0924-4F83-B555-E2879596BA75}" type="datetime2">
              <a:rPr lang="en-US"/>
              <a:pPr>
                <a:defRPr/>
              </a:pPr>
              <a:t>Thursday, May 30, 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E0023D-423A-41AF-94BC-8D603C7160EB}" type="slidenum">
              <a:rPr lang="en-US"/>
              <a:pPr>
                <a:defRPr/>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000" b="1"/>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000" b="1"/>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1D261E9-2CBC-475B-8DC9-1B5936168F77}" type="datetime2">
              <a:rPr lang="en-US"/>
              <a:pPr>
                <a:defRPr/>
              </a:pPr>
              <a:t>Thursday, May 30, 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CFF0534-608A-423E-9039-7777815E0B1D}" type="slidenum">
              <a:rPr lang="en-US"/>
              <a:pPr>
                <a:defRPr/>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E831FD5-5DCD-4878-A80B-9EFED895DA0D}" type="datetime2">
              <a:rPr lang="en-US"/>
              <a:pPr>
                <a:defRPr/>
              </a:pPr>
              <a:t>Thursday, May 30, 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A02D86E-42D9-4EB6-87D2-340467CB1A2D}" type="slidenum">
              <a:rPr lang="en-US"/>
              <a:pPr>
                <a:defRPr/>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E400606-3F09-482A-A8A0-BD0DA50F0382}" type="datetime2">
              <a:rPr lang="en-US"/>
              <a:pPr>
                <a:defRPr/>
              </a:pPr>
              <a:t>Thursday, May 30, 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7ADF2B4-163E-4E2D-86C4-5EF1C44EF1EF}" type="slidenum">
              <a:rPr lang="en-US"/>
              <a:pPr>
                <a:defRPr/>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49"/>
            <a:ext cx="3008313" cy="1162051"/>
          </a:xfrm>
        </p:spPr>
        <p:txBody>
          <a:bodyPr anchor="b"/>
          <a:lstStyle>
            <a:lvl1pPr algn="l">
              <a:defRPr sz="1700" b="1"/>
            </a:lvl1pPr>
          </a:lstStyle>
          <a:p>
            <a:r>
              <a:rPr lang="en-US"/>
              <a:t>Click to edit Master title style</a:t>
            </a:r>
          </a:p>
        </p:txBody>
      </p:sp>
      <p:sp>
        <p:nvSpPr>
          <p:cNvPr id="3" name="Content Placeholder 2"/>
          <p:cNvSpPr>
            <a:spLocks noGrp="1"/>
          </p:cNvSpPr>
          <p:nvPr>
            <p:ph idx="1"/>
          </p:nvPr>
        </p:nvSpPr>
        <p:spPr>
          <a:xfrm>
            <a:off x="3575051" y="273053"/>
            <a:ext cx="5111750"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200"/>
            </a:lvl1pPr>
            <a:lvl2pPr marL="389626" indent="0">
              <a:buNone/>
              <a:defRPr sz="1000"/>
            </a:lvl2pPr>
            <a:lvl3pPr marL="779252" indent="0">
              <a:buNone/>
              <a:defRPr sz="900"/>
            </a:lvl3pPr>
            <a:lvl4pPr marL="1168878" indent="0">
              <a:buNone/>
              <a:defRPr sz="800"/>
            </a:lvl4pPr>
            <a:lvl5pPr marL="1558503" indent="0">
              <a:buNone/>
              <a:defRPr sz="800"/>
            </a:lvl5pPr>
            <a:lvl6pPr marL="1948129" indent="0">
              <a:buNone/>
              <a:defRPr sz="800"/>
            </a:lvl6pPr>
            <a:lvl7pPr marL="2337755" indent="0">
              <a:buNone/>
              <a:defRPr sz="800"/>
            </a:lvl7pPr>
            <a:lvl8pPr marL="2727381" indent="0">
              <a:buNone/>
              <a:defRPr sz="800"/>
            </a:lvl8pPr>
            <a:lvl9pPr marL="3117007" indent="0">
              <a:buNone/>
              <a:defRPr sz="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085159E-8B34-4160-B5BD-BB14EA2860E3}" type="datetime2">
              <a:rPr lang="en-US"/>
              <a:pPr>
                <a:defRPr/>
              </a:pPr>
              <a:t>Thursday, May 30, 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5DA874-77EC-4402-AE39-E4085BEB3647}" type="slidenum">
              <a:rPr lang="en-US"/>
              <a:pPr>
                <a:defRPr/>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700"/>
            </a:lvl1pPr>
            <a:lvl2pPr marL="389626" indent="0">
              <a:buNone/>
              <a:defRPr sz="2400"/>
            </a:lvl2pPr>
            <a:lvl3pPr marL="779252" indent="0">
              <a:buNone/>
              <a:defRPr sz="2000"/>
            </a:lvl3pPr>
            <a:lvl4pPr marL="1168878" indent="0">
              <a:buNone/>
              <a:defRPr sz="1700"/>
            </a:lvl4pPr>
            <a:lvl5pPr marL="1558503" indent="0">
              <a:buNone/>
              <a:defRPr sz="1700"/>
            </a:lvl5pPr>
            <a:lvl6pPr marL="1948129" indent="0">
              <a:buNone/>
              <a:defRPr sz="1700"/>
            </a:lvl6pPr>
            <a:lvl7pPr marL="2337755" indent="0">
              <a:buNone/>
              <a:defRPr sz="1700"/>
            </a:lvl7pPr>
            <a:lvl8pPr marL="2727381" indent="0">
              <a:buNone/>
              <a:defRPr sz="1700"/>
            </a:lvl8pPr>
            <a:lvl9pPr marL="3117007" indent="0">
              <a:buNone/>
              <a:defRPr sz="1700"/>
            </a:lvl9pPr>
          </a:lstStyle>
          <a:p>
            <a:pPr lvl="0"/>
            <a:endParaRPr lang="en-US" noProof="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200"/>
            </a:lvl1pPr>
            <a:lvl2pPr marL="389626" indent="0">
              <a:buNone/>
              <a:defRPr sz="1000"/>
            </a:lvl2pPr>
            <a:lvl3pPr marL="779252" indent="0">
              <a:buNone/>
              <a:defRPr sz="900"/>
            </a:lvl3pPr>
            <a:lvl4pPr marL="1168878" indent="0">
              <a:buNone/>
              <a:defRPr sz="800"/>
            </a:lvl4pPr>
            <a:lvl5pPr marL="1558503" indent="0">
              <a:buNone/>
              <a:defRPr sz="800"/>
            </a:lvl5pPr>
            <a:lvl6pPr marL="1948129" indent="0">
              <a:buNone/>
              <a:defRPr sz="800"/>
            </a:lvl6pPr>
            <a:lvl7pPr marL="2337755" indent="0">
              <a:buNone/>
              <a:defRPr sz="800"/>
            </a:lvl7pPr>
            <a:lvl8pPr marL="2727381" indent="0">
              <a:buNone/>
              <a:defRPr sz="800"/>
            </a:lvl8pPr>
            <a:lvl9pPr marL="3117007" indent="0">
              <a:buNone/>
              <a:defRPr sz="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C769DB-109E-4866-AD07-8AECC0C8EDC7}" type="datetime2">
              <a:rPr lang="en-US"/>
              <a:pPr>
                <a:defRPr/>
              </a:pPr>
              <a:t>Thursday, May 30, 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CE577B-19A0-44C2-8874-EE5922239005}" type="slidenum">
              <a:rPr lang="en-US"/>
              <a:pPr>
                <a:defRPr/>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77925" tIns="38963" rIns="77925" bIns="38963"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77925" tIns="38963" rIns="77925" bIns="3896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77925" tIns="38963" rIns="77925" bIns="38963" rtlCol="0" anchor="ctr"/>
          <a:lstStyle>
            <a:lvl1pPr algn="l" defTabSz="779252" fontAlgn="auto">
              <a:spcBef>
                <a:spcPts val="0"/>
              </a:spcBef>
              <a:spcAft>
                <a:spcPts val="0"/>
              </a:spcAft>
              <a:defRPr sz="1000">
                <a:solidFill>
                  <a:schemeClr val="tx1">
                    <a:tint val="75000"/>
                  </a:schemeClr>
                </a:solidFill>
                <a:latin typeface="+mn-lt"/>
                <a:cs typeface="+mn-cs"/>
              </a:defRPr>
            </a:lvl1pPr>
          </a:lstStyle>
          <a:p>
            <a:pPr>
              <a:defRPr/>
            </a:pPr>
            <a:fld id="{4C029BAD-52A6-4479-B1E4-402CFC7E7D04}" type="datetime2">
              <a:rPr lang="en-US"/>
              <a:pPr>
                <a:defRPr/>
              </a:pPr>
              <a:t>Thursday, May 30, 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77925" tIns="38963" rIns="77925" bIns="38963" rtlCol="0" anchor="ctr"/>
          <a:lstStyle>
            <a:lvl1pPr algn="ctr" defTabSz="779252" fontAlgn="auto">
              <a:spcBef>
                <a:spcPts val="0"/>
              </a:spcBef>
              <a:spcAft>
                <a:spcPts val="0"/>
              </a:spcAft>
              <a:defRPr sz="10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77925" tIns="38963" rIns="77925" bIns="38963" rtlCol="0" anchor="ctr"/>
          <a:lstStyle>
            <a:lvl1pPr algn="r" defTabSz="779252" fontAlgn="auto">
              <a:spcBef>
                <a:spcPts val="0"/>
              </a:spcBef>
              <a:spcAft>
                <a:spcPts val="0"/>
              </a:spcAft>
              <a:defRPr sz="1000">
                <a:solidFill>
                  <a:schemeClr val="tx1">
                    <a:tint val="75000"/>
                  </a:schemeClr>
                </a:solidFill>
                <a:latin typeface="+mn-lt"/>
                <a:cs typeface="+mn-cs"/>
              </a:defRPr>
            </a:lvl1pPr>
          </a:lstStyle>
          <a:p>
            <a:pPr>
              <a:defRPr/>
            </a:pPr>
            <a:fld id="{D16AF3D2-EE59-4878-A36C-276676001D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sldNum="0" hdr="0" ftr="0" dt="0"/>
  <p:txStyles>
    <p:titleStyle>
      <a:lvl1pPr algn="ctr" defTabSz="777875" rtl="0" eaLnBrk="0" fontAlgn="base" hangingPunct="0">
        <a:spcBef>
          <a:spcPct val="0"/>
        </a:spcBef>
        <a:spcAft>
          <a:spcPct val="0"/>
        </a:spcAft>
        <a:defRPr sz="3700" kern="1200">
          <a:solidFill>
            <a:schemeClr val="tx1"/>
          </a:solidFill>
          <a:latin typeface="+mj-lt"/>
          <a:ea typeface="+mj-ea"/>
          <a:cs typeface="+mj-cs"/>
        </a:defRPr>
      </a:lvl1pPr>
      <a:lvl2pPr algn="ctr" defTabSz="777875" rtl="0" eaLnBrk="0" fontAlgn="base" hangingPunct="0">
        <a:spcBef>
          <a:spcPct val="0"/>
        </a:spcBef>
        <a:spcAft>
          <a:spcPct val="0"/>
        </a:spcAft>
        <a:defRPr sz="3700">
          <a:solidFill>
            <a:schemeClr val="tx1"/>
          </a:solidFill>
          <a:latin typeface="Calibri" pitchFamily="34" charset="0"/>
        </a:defRPr>
      </a:lvl2pPr>
      <a:lvl3pPr algn="ctr" defTabSz="777875" rtl="0" eaLnBrk="0" fontAlgn="base" hangingPunct="0">
        <a:spcBef>
          <a:spcPct val="0"/>
        </a:spcBef>
        <a:spcAft>
          <a:spcPct val="0"/>
        </a:spcAft>
        <a:defRPr sz="3700">
          <a:solidFill>
            <a:schemeClr val="tx1"/>
          </a:solidFill>
          <a:latin typeface="Calibri" pitchFamily="34" charset="0"/>
        </a:defRPr>
      </a:lvl3pPr>
      <a:lvl4pPr algn="ctr" defTabSz="777875" rtl="0" eaLnBrk="0" fontAlgn="base" hangingPunct="0">
        <a:spcBef>
          <a:spcPct val="0"/>
        </a:spcBef>
        <a:spcAft>
          <a:spcPct val="0"/>
        </a:spcAft>
        <a:defRPr sz="3700">
          <a:solidFill>
            <a:schemeClr val="tx1"/>
          </a:solidFill>
          <a:latin typeface="Calibri" pitchFamily="34" charset="0"/>
        </a:defRPr>
      </a:lvl4pPr>
      <a:lvl5pPr algn="ctr" defTabSz="777875" rtl="0" eaLnBrk="0" fontAlgn="base" hangingPunct="0">
        <a:spcBef>
          <a:spcPct val="0"/>
        </a:spcBef>
        <a:spcAft>
          <a:spcPct val="0"/>
        </a:spcAft>
        <a:defRPr sz="3700">
          <a:solidFill>
            <a:schemeClr val="tx1"/>
          </a:solidFill>
          <a:latin typeface="Calibri" pitchFamily="34" charset="0"/>
        </a:defRPr>
      </a:lvl5pPr>
      <a:lvl6pPr marL="457200" algn="ctr" defTabSz="777875" rtl="0" fontAlgn="base">
        <a:spcBef>
          <a:spcPct val="0"/>
        </a:spcBef>
        <a:spcAft>
          <a:spcPct val="0"/>
        </a:spcAft>
        <a:defRPr sz="3700">
          <a:solidFill>
            <a:schemeClr val="tx1"/>
          </a:solidFill>
          <a:latin typeface="Calibri" pitchFamily="34" charset="0"/>
        </a:defRPr>
      </a:lvl6pPr>
      <a:lvl7pPr marL="914400" algn="ctr" defTabSz="777875" rtl="0" fontAlgn="base">
        <a:spcBef>
          <a:spcPct val="0"/>
        </a:spcBef>
        <a:spcAft>
          <a:spcPct val="0"/>
        </a:spcAft>
        <a:defRPr sz="3700">
          <a:solidFill>
            <a:schemeClr val="tx1"/>
          </a:solidFill>
          <a:latin typeface="Calibri" pitchFamily="34" charset="0"/>
        </a:defRPr>
      </a:lvl7pPr>
      <a:lvl8pPr marL="1371600" algn="ctr" defTabSz="777875" rtl="0" fontAlgn="base">
        <a:spcBef>
          <a:spcPct val="0"/>
        </a:spcBef>
        <a:spcAft>
          <a:spcPct val="0"/>
        </a:spcAft>
        <a:defRPr sz="3700">
          <a:solidFill>
            <a:schemeClr val="tx1"/>
          </a:solidFill>
          <a:latin typeface="Calibri" pitchFamily="34" charset="0"/>
        </a:defRPr>
      </a:lvl8pPr>
      <a:lvl9pPr marL="1828800" algn="ctr" defTabSz="777875" rtl="0" fontAlgn="base">
        <a:spcBef>
          <a:spcPct val="0"/>
        </a:spcBef>
        <a:spcAft>
          <a:spcPct val="0"/>
        </a:spcAft>
        <a:defRPr sz="3700">
          <a:solidFill>
            <a:schemeClr val="tx1"/>
          </a:solidFill>
          <a:latin typeface="Calibri" pitchFamily="34" charset="0"/>
        </a:defRPr>
      </a:lvl9pPr>
    </p:titleStyle>
    <p:bodyStyle>
      <a:lvl1pPr marL="292100" indent="-292100" algn="l" defTabSz="777875"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631825" indent="-242888" algn="l" defTabSz="777875"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973138" indent="-193675" algn="l" defTabSz="777875"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363663" indent="-193675" algn="l" defTabSz="777875" rtl="0" eaLnBrk="0" fontAlgn="base" hangingPunct="0">
        <a:spcBef>
          <a:spcPct val="20000"/>
        </a:spcBef>
        <a:spcAft>
          <a:spcPct val="0"/>
        </a:spcAft>
        <a:buFont typeface="Arial" charset="0"/>
        <a:buChar char="–"/>
        <a:defRPr sz="1700" kern="1200">
          <a:solidFill>
            <a:schemeClr val="tx1"/>
          </a:solidFill>
          <a:latin typeface="+mn-lt"/>
          <a:ea typeface="+mn-ea"/>
          <a:cs typeface="+mn-cs"/>
        </a:defRPr>
      </a:lvl4pPr>
      <a:lvl5pPr marL="1752600" indent="-193675" algn="l" defTabSz="777875" rtl="0" eaLnBrk="0" fontAlgn="base" hangingPunct="0">
        <a:spcBef>
          <a:spcPct val="20000"/>
        </a:spcBef>
        <a:spcAft>
          <a:spcPct val="0"/>
        </a:spcAft>
        <a:buFont typeface="Arial" charset="0"/>
        <a:buChar char="»"/>
        <a:defRPr sz="1700" kern="1200">
          <a:solidFill>
            <a:schemeClr val="tx1"/>
          </a:solidFill>
          <a:latin typeface="+mn-lt"/>
          <a:ea typeface="+mn-ea"/>
          <a:cs typeface="+mn-cs"/>
        </a:defRPr>
      </a:lvl5pPr>
      <a:lvl6pPr marL="2142942"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568"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194"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820"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s229.stanford.edu/proj2013/ShiraniMehrSMSSpamDetectionUsingMachineLearningApproach"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toritris.weebly.com/uploads/1/4/1/3/14134854/4959601_orig.jpg"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qph.ec.quoracdn.net/main-qimg-abfbe698dd41306dc2691e8d0c3182a0.webp"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mattmazur.com/2015/03/17/a-step-by-step-backpropagation-example/"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7" name="TextBox 16"/>
          <p:cNvSpPr txBox="1"/>
          <p:nvPr/>
        </p:nvSpPr>
        <p:spPr>
          <a:xfrm>
            <a:off x="0" y="6357958"/>
            <a:ext cx="9144000" cy="153888"/>
          </a:xfrm>
          <a:prstGeom prst="rect">
            <a:avLst/>
          </a:prstGeom>
          <a:noFill/>
          <a:effectLst/>
          <a:scene3d>
            <a:camera prst="orthographicFront"/>
            <a:lightRig rig="threePt" dir="t"/>
          </a:scene3d>
          <a:sp3d/>
        </p:spPr>
        <p:txBody>
          <a:bodyPr lIns="0" tIns="0" rIns="0" bIns="0">
            <a:spAutoFit/>
          </a:bodyPr>
          <a:lstStyle/>
          <a:p>
            <a:pPr algn="ctr" defTabSz="779252" fontAlgn="auto">
              <a:spcBef>
                <a:spcPts val="0"/>
              </a:spcBef>
              <a:spcAft>
                <a:spcPts val="0"/>
              </a:spcAft>
              <a:defRPr/>
            </a:pPr>
            <a:r>
              <a:rPr lang="hr-HR" altLang="zh-CN" sz="1000" b="1" dirty="0">
                <a:solidFill>
                  <a:srgbClr val="FF6633"/>
                </a:solidFill>
                <a:latin typeface="Tahoma" pitchFamily="34" charset="0"/>
                <a:cs typeface="Tahoma" pitchFamily="34" charset="0"/>
              </a:rPr>
              <a:t>www.infobip.com</a:t>
            </a:r>
            <a:endParaRPr lang="en-US" sz="1000" b="1" dirty="0">
              <a:solidFill>
                <a:srgbClr val="FF6633"/>
              </a:solidFill>
              <a:latin typeface="Tahoma" pitchFamily="34" charset="0"/>
              <a:cs typeface="Tahoma" pitchFamily="34" charset="0"/>
            </a:endParaRPr>
          </a:p>
        </p:txBody>
      </p:sp>
      <p:sp>
        <p:nvSpPr>
          <p:cNvPr id="20" name="TextBox 19"/>
          <p:cNvSpPr txBox="1">
            <a:spLocks noChangeArrowheads="1"/>
          </p:cNvSpPr>
          <p:nvPr/>
        </p:nvSpPr>
        <p:spPr bwMode="auto">
          <a:xfrm>
            <a:off x="0" y="915988"/>
            <a:ext cx="9286875" cy="579437"/>
          </a:xfrm>
          <a:prstGeom prst="rect">
            <a:avLst/>
          </a:prstGeom>
          <a:noFill/>
          <a:ln w="9525">
            <a:noFill/>
            <a:miter lim="800000"/>
            <a:headEnd/>
            <a:tailEnd/>
          </a:ln>
        </p:spPr>
        <p:txBody>
          <a:bodyPr>
            <a:spAutoFit/>
          </a:bodyPr>
          <a:lstStyle/>
          <a:p>
            <a:pPr algn="ctr"/>
            <a:r>
              <a:rPr lang="hr-HR" sz="3200" b="1" dirty="0">
                <a:solidFill>
                  <a:schemeClr val="bg1"/>
                </a:solidFill>
                <a:latin typeface="Arial" pitchFamily="34" charset="0"/>
                <a:cs typeface="Arial" pitchFamily="34" charset="0"/>
              </a:rPr>
              <a:t>Infobip</a:t>
            </a:r>
            <a:endParaRPr lang="en-US" sz="3200" baseline="30000" dirty="0">
              <a:solidFill>
                <a:schemeClr val="bg1"/>
              </a:solidFill>
              <a:latin typeface="Arial" pitchFamily="34" charset="0"/>
              <a:cs typeface="Arial" pitchFamily="34" charset="0"/>
            </a:endParaRPr>
          </a:p>
        </p:txBody>
      </p:sp>
      <p:sp>
        <p:nvSpPr>
          <p:cNvPr id="21" name="TextBox 20"/>
          <p:cNvSpPr txBox="1">
            <a:spLocks noChangeArrowheads="1"/>
          </p:cNvSpPr>
          <p:nvPr/>
        </p:nvSpPr>
        <p:spPr bwMode="auto">
          <a:xfrm>
            <a:off x="0" y="1500188"/>
            <a:ext cx="9144000" cy="400050"/>
          </a:xfrm>
          <a:prstGeom prst="rect">
            <a:avLst/>
          </a:prstGeom>
          <a:noFill/>
          <a:ln w="9525">
            <a:noFill/>
            <a:miter lim="800000"/>
            <a:headEnd/>
            <a:tailEnd/>
          </a:ln>
        </p:spPr>
        <p:txBody>
          <a:bodyPr>
            <a:spAutoFit/>
          </a:bodyPr>
          <a:lstStyle/>
          <a:p>
            <a:pPr algn="ctr"/>
            <a:r>
              <a:rPr lang="hr-HR" sz="2000">
                <a:solidFill>
                  <a:schemeClr val="bg1"/>
                </a:solidFill>
                <a:latin typeface="Arial" pitchFamily="34" charset="0"/>
                <a:cs typeface="Arial" pitchFamily="34" charset="0"/>
              </a:rPr>
              <a:t>Mobile Messaging Specialists</a:t>
            </a:r>
            <a:endParaRPr lang="en-US" sz="2000" baseline="300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Home2.png"/>
          <p:cNvPicPr>
            <a:picLocks noChangeAspect="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14:m>
                  <m:oMath xmlns:m="http://schemas.openxmlformats.org/officeDocument/2006/math">
                    <m:r>
                      <a:rPr lang="en-US" sz="2800" i="1" smtClean="0">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𝐶𝑎𝑛𝑐𝑒𝑟</m:t>
                        </m:r>
                      </m:e>
                      <m:e>
                        <m:r>
                          <a:rPr lang="en-US" sz="2800" i="1">
                            <a:latin typeface="Cambria Math" panose="02040503050406030204" pitchFamily="18" charset="0"/>
                          </a:rPr>
                          <m:t>𝑀𝑎𝑚</m:t>
                        </m:r>
                        <m:r>
                          <a:rPr lang="en-US" sz="2800" i="1">
                            <a:latin typeface="Cambria Math" panose="02040503050406030204" pitchFamily="18" charset="0"/>
                          </a:rPr>
                          <m:t>.</m:t>
                        </m:r>
                      </m:e>
                    </m:d>
                    <m:r>
                      <a:rPr lang="en-US" sz="2800" i="1">
                        <a:latin typeface="Cambria Math" panose="02040503050406030204" pitchFamily="18" charset="0"/>
                      </a:rPr>
                      <m:t>=</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𝑀𝑎𝑚</m:t>
                            </m:r>
                            <m:r>
                              <a:rPr lang="en-US" sz="2800" i="1">
                                <a:latin typeface="Cambria Math" panose="02040503050406030204" pitchFamily="18" charset="0"/>
                              </a:rPr>
                              <m:t>.|</m:t>
                            </m:r>
                            <m:r>
                              <a:rPr lang="en-US" sz="2800" i="1">
                                <a:latin typeface="Cambria Math" panose="02040503050406030204" pitchFamily="18" charset="0"/>
                              </a:rPr>
                              <m:t>𝐶𝑎𝑛𝑐𝑒𝑟</m:t>
                            </m:r>
                            <m:r>
                              <a:rPr lang="en-US" sz="2800" i="1">
                                <a:latin typeface="Cambria Math" panose="02040503050406030204" pitchFamily="18" charset="0"/>
                              </a:rPr>
                              <m:t>) ∗</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𝐶𝑎𝑛𝑐𝑒𝑟</m:t>
                            </m:r>
                            <m:r>
                              <a:rPr lang="en-US" sz="2800" i="1">
                                <a:latin typeface="Cambria Math" panose="02040503050406030204" pitchFamily="18" charset="0"/>
                              </a:rPr>
                              <m:t>)</m:t>
                            </m:r>
                          </m:num>
                          <m:den>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𝑀𝑎𝑚</m:t>
                                </m:r>
                                <m:r>
                                  <a:rPr lang="en-US" sz="2800" i="1">
                                    <a:latin typeface="Cambria Math" panose="02040503050406030204" pitchFamily="18" charset="0"/>
                                  </a:rPr>
                                  <m:t>.</m:t>
                                </m:r>
                              </m:e>
                            </m:d>
                          </m:den>
                        </m:f>
                      </m:e>
                    </m:box>
                  </m:oMath>
                </a14:m>
                <a:endParaRPr lang="en-US" i="1" dirty="0">
                  <a:latin typeface="Cambria Math" panose="02040503050406030204" pitchFamily="18" charset="0"/>
                </a:endParaRPr>
              </a:p>
              <a:p>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𝑀𝑎𝑚</m:t>
                        </m:r>
                        <m:r>
                          <a:rPr lang="en-US" sz="2400" b="0" i="1" smtClean="0">
                            <a:latin typeface="Cambria Math" panose="02040503050406030204" pitchFamily="18" charset="0"/>
                          </a:rPr>
                          <m:t>𝑚𝑜𝑔𝑟𝑎𝑝h𝑦</m:t>
                        </m:r>
                      </m:e>
                    </m:d>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𝑇𝑃</m:t>
                        </m:r>
                      </m:e>
                    </m:d>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𝐹𝑃</m:t>
                        </m:r>
                      </m:e>
                    </m:d>
                  </m:oMath>
                </a14:m>
                <a:endParaRPr lang="en-US" sz="2400" b="0" dirty="0"/>
              </a:p>
              <a:p>
                <a:pPr lvl="1"/>
                <a:r>
                  <a:rPr lang="en-US" dirty="0"/>
                  <a:t>every possible </a:t>
                </a:r>
                <a:r>
                  <a:rPr lang="en-US" b="1" dirty="0"/>
                  <a:t>positive</a:t>
                </a:r>
                <a:r>
                  <a:rPr lang="en-US" dirty="0"/>
                  <a:t> outcome</a:t>
                </a:r>
              </a:p>
              <a:p>
                <a:pPr lvl="1"/>
                <a14:m>
                  <m:oMath xmlns:m="http://schemas.openxmlformats.org/officeDocument/2006/math">
                    <m:r>
                      <a:rPr lang="en-US" sz="2100" i="1">
                        <a:latin typeface="Cambria Math" panose="02040503050406030204" pitchFamily="18" charset="0"/>
                      </a:rPr>
                      <m:t>𝑃</m:t>
                    </m:r>
                    <m:d>
                      <m:dPr>
                        <m:ctrlPr>
                          <a:rPr lang="en-US" sz="2100" i="1">
                            <a:latin typeface="Cambria Math" panose="02040503050406030204" pitchFamily="18" charset="0"/>
                          </a:rPr>
                        </m:ctrlPr>
                      </m:dPr>
                      <m:e>
                        <m:r>
                          <a:rPr lang="en-US" sz="2100" i="1">
                            <a:latin typeface="Cambria Math" panose="02040503050406030204" pitchFamily="18" charset="0"/>
                          </a:rPr>
                          <m:t>𝑀𝑎𝑚</m:t>
                        </m:r>
                        <m:r>
                          <a:rPr lang="en-US" sz="2100" b="0" i="1" smtClean="0">
                            <a:latin typeface="Cambria Math" panose="02040503050406030204" pitchFamily="18" charset="0"/>
                          </a:rPr>
                          <m:t>.</m:t>
                        </m:r>
                        <m:r>
                          <m:rPr>
                            <m:nor/>
                          </m:rPr>
                          <a:rPr lang="hr-HR" sz="2100"/>
                          <m:t>∩</m:t>
                        </m:r>
                        <m:r>
                          <a:rPr lang="en-US" sz="2100" b="0" i="1" smtClean="0">
                            <a:latin typeface="Cambria Math" panose="02040503050406030204" pitchFamily="18" charset="0"/>
                          </a:rPr>
                          <m:t>𝐶𝑎𝑛𝑐𝑒𝑟</m:t>
                        </m:r>
                      </m:e>
                    </m:d>
                    <m:r>
                      <a:rPr lang="en-US" sz="2100" b="0" i="1" smtClean="0">
                        <a:latin typeface="Cambria Math" panose="02040503050406030204" pitchFamily="18" charset="0"/>
                      </a:rPr>
                      <m:t>+</m:t>
                    </m:r>
                  </m:oMath>
                </a14:m>
                <a:r>
                  <a:rPr lang="en-US" dirty="0"/>
                  <a:t> </a:t>
                </a:r>
                <a14:m>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𝑀𝑎𝑚</m:t>
                        </m:r>
                        <m:r>
                          <a:rPr lang="en-US" sz="2500" i="1">
                            <a:latin typeface="Cambria Math" panose="02040503050406030204" pitchFamily="18" charset="0"/>
                          </a:rPr>
                          <m:t>.</m:t>
                        </m:r>
                        <m:r>
                          <m:rPr>
                            <m:nor/>
                          </m:rPr>
                          <a:rPr lang="hr-HR" sz="2500"/>
                          <m:t>∩</m:t>
                        </m:r>
                        <m:r>
                          <m:rPr>
                            <m:nor/>
                          </m:rPr>
                          <a:rPr lang="en-US" sz="2500" b="0" i="0" smtClean="0"/>
                          <m:t> </m:t>
                        </m:r>
                        <m:r>
                          <a:rPr lang="en-US" sz="2500" b="0" i="1" smtClean="0">
                            <a:latin typeface="Cambria Math" panose="02040503050406030204" pitchFamily="18" charset="0"/>
                          </a:rPr>
                          <m:t>!</m:t>
                        </m:r>
                        <m:r>
                          <a:rPr lang="en-US" sz="2500" i="1">
                            <a:latin typeface="Cambria Math" panose="02040503050406030204" pitchFamily="18" charset="0"/>
                          </a:rPr>
                          <m:t>𝐶𝑎𝑛𝑐𝑒𝑟</m:t>
                        </m:r>
                      </m:e>
                    </m:d>
                  </m:oMath>
                </a14:m>
                <a:endParaRPr lang="en-US" sz="2500" dirty="0"/>
              </a:p>
              <a:p>
                <a:pPr lvl="1"/>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𝐶𝑎𝑛𝑐𝑒𝑟</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𝑀𝑎𝑚</m:t>
                        </m:r>
                        <m:r>
                          <a:rPr lang="en-US" sz="1800" b="0" i="1" smtClean="0">
                            <a:latin typeface="Cambria Math" panose="02040503050406030204" pitchFamily="18" charset="0"/>
                          </a:rPr>
                          <m:t>.</m:t>
                        </m:r>
                      </m:e>
                      <m:e>
                        <m:r>
                          <a:rPr lang="en-US" sz="1800" b="0" i="1" smtClean="0">
                            <a:latin typeface="Cambria Math" panose="02040503050406030204" pitchFamily="18" charset="0"/>
                          </a:rPr>
                          <m:t>𝐶𝑎𝑛𝑐𝑒𝑟</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m:t>
                        </m:r>
                        <m:r>
                          <a:rPr lang="en-US" sz="1800" b="0" i="1" smtClean="0">
                            <a:latin typeface="Cambria Math" panose="02040503050406030204" pitchFamily="18" charset="0"/>
                          </a:rPr>
                          <m:t>𝐶𝑎𝑛𝑐𝑒𝑟</m:t>
                        </m:r>
                      </m:e>
                    </m:d>
                    <m:r>
                      <a:rPr lang="en-US" sz="1800" i="1">
                        <a:latin typeface="Cambria Math" panose="02040503050406030204" pitchFamily="18" charset="0"/>
                      </a:rPr>
                      <m:t>∗</m:t>
                    </m:r>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𝑀𝑎𝑚</m:t>
                        </m:r>
                        <m:r>
                          <a:rPr lang="en-US" sz="1800" i="1">
                            <a:latin typeface="Cambria Math" panose="02040503050406030204" pitchFamily="18" charset="0"/>
                          </a:rPr>
                          <m:t>.</m:t>
                        </m:r>
                      </m:e>
                      <m:e>
                        <m:r>
                          <a:rPr lang="en-US" sz="1800" b="0" i="1" smtClean="0">
                            <a:latin typeface="Cambria Math" panose="02040503050406030204" pitchFamily="18" charset="0"/>
                          </a:rPr>
                          <m:t> !</m:t>
                        </m:r>
                        <m:r>
                          <a:rPr lang="en-US" sz="1800" i="1">
                            <a:latin typeface="Cambria Math" panose="02040503050406030204" pitchFamily="18" charset="0"/>
                          </a:rPr>
                          <m:t>𝐶𝑎𝑛𝑐𝑒𝑟</m:t>
                        </m:r>
                      </m:e>
                    </m:d>
                  </m:oMath>
                </a14:m>
                <a:endParaRPr lang="en-US" sz="2500" dirty="0"/>
              </a:p>
              <a:p>
                <a:r>
                  <a:rPr lang="en-US" dirty="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0.8 ∗0.01</m:t>
                        </m:r>
                      </m:num>
                      <m:den>
                        <m:r>
                          <a:rPr lang="en-US" sz="2400" b="0" i="1" smtClean="0">
                            <a:latin typeface="Cambria Math" panose="02040503050406030204" pitchFamily="18" charset="0"/>
                          </a:rPr>
                          <m:t>0.8∗0.01+0.99 ∗0.096</m:t>
                        </m:r>
                      </m:den>
                    </m:f>
                    <m:r>
                      <a:rPr lang="en-US" sz="2400" b="0" i="1" smtClean="0">
                        <a:latin typeface="Cambria Math" panose="02040503050406030204" pitchFamily="18" charset="0"/>
                      </a:rPr>
                      <m:t>=7.76 %</m:t>
                    </m:r>
                  </m:oMath>
                </a14:m>
                <a:endParaRPr lang="en-US" dirty="0"/>
              </a:p>
              <a:p>
                <a:pPr marL="0" indent="0">
                  <a:buNone/>
                </a:pPr>
                <a:endParaRPr lang="en-US" dirty="0"/>
              </a:p>
              <a:p>
                <a:endParaRPr lang="en-US" dirty="0"/>
              </a:p>
              <a:p>
                <a:pPr marL="388937" lvl="1"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a:stretch>
              </a:blipFill>
            </p:spPr>
            <p:txBody>
              <a:bodyPr/>
              <a:lstStyle/>
              <a:p>
                <a:r>
                  <a:rPr lang="hr-HR">
                    <a:noFill/>
                  </a:rPr>
                  <a:t> </a:t>
                </a:r>
              </a:p>
            </p:txBody>
          </p:sp>
        </mc:Fallback>
      </mc:AlternateContent>
    </p:spTree>
    <p:extLst>
      <p:ext uri="{BB962C8B-B14F-4D97-AF65-F5344CB8AC3E}">
        <p14:creationId xmlns:p14="http://schemas.microsoft.com/office/powerpoint/2010/main" val="1678143804"/>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Back to our animal example:</a:t>
                </a:r>
              </a:p>
              <a:p>
                <a:pPr lvl="1">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𝑐𝑎𝑡</m:t>
                        </m:r>
                      </m:e>
                      <m:e>
                        <m:r>
                          <a:rPr lang="en-US" sz="1800" b="0" i="1" smtClean="0">
                            <a:latin typeface="Cambria Math" panose="02040503050406030204" pitchFamily="18" charset="0"/>
                          </a:rPr>
                          <m:t>𝑐h𝑒𝑒𝑟𝑓𝑢𝑙</m:t>
                        </m:r>
                        <m:r>
                          <a:rPr lang="en-US" sz="1800" b="0" i="1" smtClean="0">
                            <a:latin typeface="Cambria Math" panose="02040503050406030204" pitchFamily="18" charset="0"/>
                          </a:rPr>
                          <m:t>, </m:t>
                        </m:r>
                        <m:r>
                          <a:rPr lang="en-US" sz="1800" b="0" i="1" smtClean="0">
                            <a:latin typeface="Cambria Math" panose="02040503050406030204" pitchFamily="18" charset="0"/>
                          </a:rPr>
                          <m:t>𝑤𝑒𝑖𝑔h𝑡</m:t>
                        </m:r>
                        <m:r>
                          <a:rPr lang="en-US" sz="1800" b="0" i="1" smtClean="0">
                            <a:latin typeface="Cambria Math" panose="02040503050406030204" pitchFamily="18" charset="0"/>
                          </a:rPr>
                          <m:t>, </m:t>
                        </m:r>
                        <m:r>
                          <a:rPr lang="en-US" sz="1800" b="0" i="1" smtClean="0">
                            <a:latin typeface="Cambria Math" panose="02040503050406030204" pitchFamily="18" charset="0"/>
                          </a:rPr>
                          <m:t>𝑙𝑜𝑦𝑎𝑙</m:t>
                        </m:r>
                      </m:e>
                    </m:d>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m:rPr>
                            <m:nor/>
                          </m:rPr>
                          <a:rPr lang="en-US" sz="1800" b="0" i="0" smtClean="0">
                            <a:latin typeface="Cambria Math" panose="02040503050406030204" pitchFamily="18" charset="0"/>
                          </a:rPr>
                          <m:t>P</m:t>
                        </m:r>
                        <m:r>
                          <m:rPr>
                            <m:nor/>
                          </m:rPr>
                          <a:rPr lang="en-US" sz="1800" b="0" i="0" smtClean="0">
                            <a:latin typeface="Cambria Math" panose="02040503050406030204" pitchFamily="18" charset="0"/>
                          </a:rPr>
                          <m:t>(</m:t>
                        </m:r>
                        <m:r>
                          <m:rPr>
                            <m:nor/>
                          </m:rPr>
                          <a:rPr lang="en-US" sz="1800" b="0" i="0" smtClean="0">
                            <a:latin typeface="Cambria Math" panose="02040503050406030204" pitchFamily="18" charset="0"/>
                          </a:rPr>
                          <m:t>cheerful</m:t>
                        </m:r>
                        <m:r>
                          <m:rPr>
                            <m:nor/>
                          </m:rPr>
                          <a:rPr lang="en-US" sz="1800" b="0" i="0" smtClean="0">
                            <a:latin typeface="Cambria Math" panose="02040503050406030204" pitchFamily="18" charset="0"/>
                          </a:rPr>
                          <m:t>, </m:t>
                        </m:r>
                        <m:r>
                          <m:rPr>
                            <m:nor/>
                          </m:rPr>
                          <a:rPr lang="en-US" sz="1800" b="0" i="0" smtClean="0">
                            <a:latin typeface="Cambria Math" panose="02040503050406030204" pitchFamily="18" charset="0"/>
                          </a:rPr>
                          <m:t>weight</m:t>
                        </m:r>
                        <m:r>
                          <m:rPr>
                            <m:nor/>
                          </m:rPr>
                          <a:rPr lang="en-US" sz="1800" b="0" i="0" smtClean="0">
                            <a:latin typeface="Cambria Math" panose="02040503050406030204" pitchFamily="18" charset="0"/>
                          </a:rPr>
                          <m:t>, </m:t>
                        </m:r>
                        <m:r>
                          <m:rPr>
                            <m:nor/>
                          </m:rPr>
                          <a:rPr lang="en-US" sz="1800" b="0" i="0" smtClean="0">
                            <a:latin typeface="Cambria Math" panose="02040503050406030204" pitchFamily="18" charset="0"/>
                          </a:rPr>
                          <m:t>loyal</m:t>
                        </m:r>
                        <m:r>
                          <m:rPr>
                            <m:nor/>
                          </m:rPr>
                          <a:rPr lang="en-US" sz="1800" b="0" i="0" smtClean="0">
                            <a:latin typeface="Cambria Math" panose="02040503050406030204" pitchFamily="18" charset="0"/>
                          </a:rPr>
                          <m:t>|</m:t>
                        </m:r>
                        <m:r>
                          <m:rPr>
                            <m:nor/>
                          </m:rPr>
                          <a:rPr lang="en-US" sz="1800" b="0" i="0" smtClean="0">
                            <a:latin typeface="Cambria Math" panose="02040503050406030204" pitchFamily="18" charset="0"/>
                          </a:rPr>
                          <m:t>cat</m:t>
                        </m:r>
                        <m:r>
                          <m:rPr>
                            <m:nor/>
                          </m:rPr>
                          <a:rPr lang="en-US" sz="1800" b="0" i="0" smtClean="0">
                            <a:latin typeface="Cambria Math" panose="02040503050406030204" pitchFamily="18" charset="0"/>
                          </a:rPr>
                          <m:t>) ∗ </m:t>
                        </m:r>
                        <m:r>
                          <m:rPr>
                            <m:nor/>
                          </m:rPr>
                          <a:rPr lang="en-US" sz="1800" b="0" i="0" smtClean="0">
                            <a:latin typeface="Cambria Math" panose="02040503050406030204" pitchFamily="18" charset="0"/>
                          </a:rPr>
                          <m:t>P</m:t>
                        </m:r>
                        <m:r>
                          <m:rPr>
                            <m:nor/>
                          </m:rPr>
                          <a:rPr lang="en-US" sz="1800" b="0" i="0" smtClean="0">
                            <a:latin typeface="Cambria Math" panose="02040503050406030204" pitchFamily="18" charset="0"/>
                          </a:rPr>
                          <m:t>(</m:t>
                        </m:r>
                        <m:r>
                          <m:rPr>
                            <m:nor/>
                          </m:rPr>
                          <a:rPr lang="en-US" sz="1800" b="0" i="0" smtClean="0">
                            <a:latin typeface="Cambria Math" panose="02040503050406030204" pitchFamily="18" charset="0"/>
                          </a:rPr>
                          <m:t>cat</m:t>
                        </m:r>
                        <m:r>
                          <m:rPr>
                            <m:nor/>
                          </m:rPr>
                          <a:rPr lang="en-US" sz="1800" b="0" i="0" smtClean="0">
                            <a:latin typeface="Cambria Math" panose="02040503050406030204" pitchFamily="18" charset="0"/>
                          </a:rPr>
                          <m:t>)</m:t>
                        </m:r>
                        <m:r>
                          <m:rPr>
                            <m:nor/>
                          </m:rPr>
                          <a:rPr lang="en-US" sz="1800" dirty="0"/>
                          <m:t> </m:t>
                        </m:r>
                      </m:num>
                      <m:den>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𝑓𝑒𝑎𝑡𝑢𝑟𝑒𝑠</m:t>
                            </m:r>
                            <m:r>
                              <a:rPr lang="en-US" sz="1800" b="0" i="1" smtClean="0">
                                <a:latin typeface="Cambria Math" panose="02040503050406030204" pitchFamily="18" charset="0"/>
                              </a:rPr>
                              <m:t> </m:t>
                            </m:r>
                            <m:r>
                              <a:rPr lang="en-US" sz="1800" i="1">
                                <a:latin typeface="Cambria Math" panose="02040503050406030204" pitchFamily="18" charset="0"/>
                              </a:rPr>
                              <m:t>𝑖𝑛𝑑𝑒𝑝𝑒𝑛𝑑𝑒𝑛𝑡</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e>
                        </m:d>
                        <m:r>
                          <a:rPr lang="en-US" sz="1800" b="0" i="1" smtClean="0">
                            <a:latin typeface="Cambria Math" panose="02040503050406030204" pitchFamily="18" charset="0"/>
                          </a:rPr>
                          <m:t> </m:t>
                        </m:r>
                      </m:den>
                    </m:f>
                  </m:oMath>
                </a14:m>
                <a:endParaRPr lang="en-US" sz="1800" dirty="0"/>
              </a:p>
              <a:p>
                <a:pPr lvl="1">
                  <a:buFont typeface="Arial" panose="020B0604020202020204" pitchFamily="34" charset="0"/>
                  <a:buChar char="•"/>
                </a:pPr>
                <a14:m>
                  <m:oMath xmlns:m="http://schemas.openxmlformats.org/officeDocument/2006/math">
                    <m:r>
                      <m:rPr>
                        <m:nor/>
                      </m:rPr>
                      <a:rPr lang="en-US" smtClean="0">
                        <a:latin typeface="Cambria Math" panose="02040503050406030204" pitchFamily="18" charset="0"/>
                      </a:rPr>
                      <m:t>P</m:t>
                    </m:r>
                    <m:r>
                      <m:rPr>
                        <m:nor/>
                      </m:rPr>
                      <a:rPr lang="en-US" smtClean="0">
                        <a:latin typeface="Cambria Math" panose="02040503050406030204" pitchFamily="18" charset="0"/>
                      </a:rPr>
                      <m:t>(</m:t>
                    </m:r>
                    <m:r>
                      <m:rPr>
                        <m:nor/>
                      </m:rPr>
                      <a:rPr lang="en-US" b="0" i="0" smtClean="0">
                        <a:latin typeface="Cambria Math" panose="02040503050406030204" pitchFamily="18" charset="0"/>
                      </a:rPr>
                      <m:t>c</m:t>
                    </m:r>
                    <m:r>
                      <m:rPr>
                        <m:nor/>
                      </m:rPr>
                      <a:rPr lang="en-US" smtClean="0">
                        <a:latin typeface="Cambria Math" panose="02040503050406030204" pitchFamily="18" charset="0"/>
                      </a:rPr>
                      <m:t>heerful</m:t>
                    </m:r>
                    <m:r>
                      <m:rPr>
                        <m:nor/>
                      </m:rPr>
                      <a:rPr lang="en-US" smtClean="0">
                        <a:latin typeface="Cambria Math" panose="02040503050406030204" pitchFamily="18" charset="0"/>
                      </a:rPr>
                      <m:t>, </m:t>
                    </m:r>
                    <m:r>
                      <m:rPr>
                        <m:nor/>
                      </m:rPr>
                      <a:rPr lang="en-US" smtClean="0">
                        <a:latin typeface="Cambria Math" panose="02040503050406030204" pitchFamily="18" charset="0"/>
                      </a:rPr>
                      <m:t>weight</m:t>
                    </m:r>
                    <m:r>
                      <m:rPr>
                        <m:nor/>
                      </m:rPr>
                      <a:rPr lang="en-US" smtClean="0">
                        <a:latin typeface="Cambria Math" panose="02040503050406030204" pitchFamily="18" charset="0"/>
                      </a:rPr>
                      <m:t>, </m:t>
                    </m:r>
                    <m:r>
                      <m:rPr>
                        <m:nor/>
                      </m:rPr>
                      <a:rPr lang="en-US" smtClean="0">
                        <a:latin typeface="Cambria Math" panose="02040503050406030204" pitchFamily="18" charset="0"/>
                      </a:rPr>
                      <m:t>loyal</m:t>
                    </m:r>
                    <m:r>
                      <m:rPr>
                        <m:nor/>
                      </m:rPr>
                      <a:rPr lang="en-US" smtClean="0">
                        <a:latin typeface="Cambria Math" panose="02040503050406030204" pitchFamily="18" charset="0"/>
                      </a:rPr>
                      <m:t>|</m:t>
                    </m:r>
                    <m:r>
                      <m:rPr>
                        <m:nor/>
                      </m:rPr>
                      <a:rPr lang="en-US" b="0" i="0" smtClean="0">
                        <a:latin typeface="Cambria Math" panose="02040503050406030204" pitchFamily="18" charset="0"/>
                      </a:rPr>
                      <m:t>c</m:t>
                    </m:r>
                    <m:r>
                      <m:rPr>
                        <m:nor/>
                      </m:rPr>
                      <a:rPr lang="en-US" smtClean="0">
                        <a:latin typeface="Cambria Math" panose="02040503050406030204" pitchFamily="18" charset="0"/>
                      </a:rPr>
                      <m:t>at</m:t>
                    </m:r>
                    <m:r>
                      <m:rPr>
                        <m:nor/>
                      </m:rPr>
                      <a:rPr lang="en-US" smtClean="0">
                        <a:latin typeface="Cambria Math" panose="02040503050406030204" pitchFamily="18" charset="0"/>
                      </a:rPr>
                      <m:t>) </m:t>
                    </m:r>
                  </m:oMath>
                </a14:m>
                <a:endParaRPr lang="en-US" dirty="0"/>
              </a:p>
              <a:p>
                <a:pPr lvl="2">
                  <a:buFont typeface="Arial" panose="020B0604020202020204" pitchFamily="34" charset="0"/>
                  <a:buChar char="•"/>
                </a:pPr>
                <a:r>
                  <a:rPr lang="en-US" dirty="0"/>
                  <a:t>this is what we calculated, sort of, in animals example</a:t>
                </a:r>
              </a:p>
              <a:p>
                <a:pPr lvl="1">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𝑐𝑎𝑡</m:t>
                    </m:r>
                    <m:r>
                      <a:rPr lang="en-US" i="1" dirty="0" smtClean="0">
                        <a:latin typeface="Cambria Math" panose="02040503050406030204" pitchFamily="18" charset="0"/>
                      </a:rPr>
                      <m:t>) </m:t>
                    </m:r>
                  </m:oMath>
                </a14:m>
                <a:r>
                  <a:rPr lang="en-US" dirty="0"/>
                  <a:t> </a:t>
                </a:r>
              </a:p>
              <a:p>
                <a:pPr lvl="2">
                  <a:buFont typeface="Arial" panose="020B0604020202020204" pitchFamily="34" charset="0"/>
                  <a:buChar char="•"/>
                </a:pPr>
                <a:r>
                  <a:rPr lang="en-US" dirty="0"/>
                  <a:t>what percentage of all animals are cats</a:t>
                </a:r>
              </a:p>
              <a:p>
                <a:pPr lvl="1">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𝑓𝑒𝑎𝑡𝑢𝑟𝑒𝑠</m:t>
                    </m:r>
                    <m:r>
                      <a:rPr lang="en-US" b="0" i="1" dirty="0" smtClean="0">
                        <a:latin typeface="Cambria Math" panose="02040503050406030204" pitchFamily="18" charset="0"/>
                      </a:rPr>
                      <m:t> </m:t>
                    </m:r>
                    <m:r>
                      <a:rPr lang="en-US" i="1" dirty="0">
                        <a:latin typeface="Cambria Math" panose="02040503050406030204" pitchFamily="18" charset="0"/>
                      </a:rPr>
                      <m:t>𝑖𝑛𝑑𝑒𝑝𝑒𝑛𝑑𝑒𝑛𝑡</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𝑐𝑙𝑎𝑠𝑠</m:t>
                    </m:r>
                    <m:r>
                      <a:rPr lang="en-US" i="1" dirty="0" smtClean="0">
                        <a:latin typeface="Cambria Math" panose="02040503050406030204" pitchFamily="18" charset="0"/>
                      </a:rPr>
                      <m:t>) </m:t>
                    </m:r>
                  </m:oMath>
                </a14:m>
                <a:r>
                  <a:rPr lang="en-US" dirty="0"/>
                  <a:t> </a:t>
                </a:r>
              </a:p>
              <a:p>
                <a:pPr lvl="2">
                  <a:buFont typeface="Arial" panose="020B0604020202020204" pitchFamily="34" charset="0"/>
                  <a:buChar char="•"/>
                </a:pPr>
                <a:r>
                  <a:rPr lang="en-US" dirty="0"/>
                  <a:t>hard, but we won’t need to calculate this since all classes will be divided by this (constant)factor</a:t>
                </a:r>
              </a:p>
              <a:p>
                <a:pPr lvl="1">
                  <a:buFont typeface="Arial" panose="020B0604020202020204" pitchFamily="34" charset="0"/>
                  <a:buChar char="•"/>
                </a:pPr>
                <a:endParaRPr lang="en-US" dirty="0"/>
              </a:p>
              <a:p>
                <a:pPr lvl="2">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2676498437"/>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latin typeface="Cambria Math" panose="02040503050406030204" pitchFamily="18" charset="0"/>
                  </a:rPr>
                  <a:t>Calculate product of probabilities for </a:t>
                </a:r>
                <a:r>
                  <a:rPr lang="en-US" b="1" dirty="0">
                    <a:latin typeface="Cambria Math" panose="02040503050406030204" pitchFamily="18" charset="0"/>
                  </a:rPr>
                  <a:t>independently</a:t>
                </a:r>
                <a:r>
                  <a:rPr lang="en-US" dirty="0">
                    <a:latin typeface="Cambria Math" panose="02040503050406030204" pitchFamily="18" charset="0"/>
                  </a:rPr>
                  <a:t>(hence naïve) distributed features and multiply by class probability</a:t>
                </a:r>
              </a:p>
              <a:p>
                <a:r>
                  <a:rPr lang="en-US" dirty="0">
                    <a:latin typeface="Cambria Math" panose="02040503050406030204" pitchFamily="18" charset="0"/>
                  </a:rPr>
                  <a:t>Do this for all classes and chose label associated with class of a maximal probability</a:t>
                </a: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𝑎𝑟𝑔𝑚𝑎𝑥</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𝐶𝑘</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𝑋𝑖</m:t>
                        </m:r>
                        <m:r>
                          <a:rPr lang="en-US" b="0" i="1" smtClean="0">
                            <a:latin typeface="Cambria Math" panose="02040503050406030204" pitchFamily="18" charset="0"/>
                          </a:rPr>
                          <m:t>|</m:t>
                        </m:r>
                        <m:r>
                          <a:rPr lang="en-US" b="0" i="1" smtClean="0">
                            <a:latin typeface="Cambria Math" panose="02040503050406030204" pitchFamily="18" charset="0"/>
                          </a:rPr>
                          <m:t>𝐶𝑘</m:t>
                        </m:r>
                        <m:r>
                          <a:rPr lang="en-US" b="0" i="1" smtClean="0">
                            <a:latin typeface="Cambria Math" panose="02040503050406030204" pitchFamily="18" charset="0"/>
                          </a:rPr>
                          <m:t>)</m:t>
                        </m:r>
                      </m:e>
                    </m:nary>
                  </m:oMath>
                </a14:m>
                <a:endParaRPr lang="en-US" dirty="0"/>
              </a:p>
              <a:p>
                <a:pPr lvl="1">
                  <a:buFont typeface="Arial" panose="020B0604020202020204" pitchFamily="34" charset="0"/>
                  <a:buChar char="•"/>
                </a:pPr>
                <a:r>
                  <a:rPr lang="en-US" dirty="0"/>
                  <a:t>Y class label</a:t>
                </a:r>
              </a:p>
              <a:p>
                <a:pPr lvl="1">
                  <a:buFont typeface="Arial" panose="020B0604020202020204" pitchFamily="34" charset="0"/>
                  <a:buChar char="•"/>
                </a:pPr>
                <a:r>
                  <a:rPr lang="en-US" dirty="0" err="1"/>
                  <a:t>C</a:t>
                </a:r>
                <a:r>
                  <a:rPr lang="en-US" baseline="-25000" dirty="0" err="1"/>
                  <a:t>k</a:t>
                </a:r>
                <a:r>
                  <a:rPr lang="en-US" dirty="0"/>
                  <a:t> class k</a:t>
                </a:r>
              </a:p>
              <a:p>
                <a:pPr lvl="1">
                  <a:buFont typeface="Arial" panose="020B0604020202020204" pitchFamily="34" charset="0"/>
                  <a:buChar char="•"/>
                </a:pPr>
                <a:r>
                  <a:rPr lang="en-US" dirty="0"/>
                  <a:t>X</a:t>
                </a:r>
                <a:r>
                  <a:rPr lang="en-US" baseline="-25000" dirty="0"/>
                  <a:t>i</a:t>
                </a:r>
                <a:r>
                  <a:rPr lang="en-US" dirty="0"/>
                  <a:t> feature </a:t>
                </a:r>
                <a:r>
                  <a:rPr lang="en-US" dirty="0" err="1"/>
                  <a:t>i</a:t>
                </a:r>
                <a:endParaRPr lang="en-US" dirty="0"/>
              </a:p>
              <a:p>
                <a:pPr>
                  <a:buFont typeface="Arial" panose="020B0604020202020204" pitchFamily="34" charset="0"/>
                  <a:buChar char="•"/>
                </a:pPr>
                <a:r>
                  <a:rPr lang="en-US" dirty="0"/>
                  <a:t>This is what we did in our animals example, without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𝐶𝑘</m:t>
                    </m:r>
                    <m:r>
                      <a:rPr lang="en-US" i="1">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403" r="-1852" b="-2168"/>
                </a:stretch>
              </a:blipFill>
            </p:spPr>
            <p:txBody>
              <a:bodyPr/>
              <a:lstStyle/>
              <a:p>
                <a:r>
                  <a:rPr lang="hr-HR">
                    <a:noFill/>
                  </a:rPr>
                  <a:t> </a:t>
                </a:r>
              </a:p>
            </p:txBody>
          </p:sp>
        </mc:Fallback>
      </mc:AlternateContent>
    </p:spTree>
    <p:extLst>
      <p:ext uri="{BB962C8B-B14F-4D97-AF65-F5344CB8AC3E}">
        <p14:creationId xmlns:p14="http://schemas.microsoft.com/office/powerpoint/2010/main" val="9613273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idx="1"/>
          </p:nvPr>
        </p:nvSpPr>
        <p:spPr>
          <a:xfrm>
            <a:off x="457200" y="1600200"/>
            <a:ext cx="8229600" cy="4781128"/>
          </a:xfrm>
        </p:spPr>
        <p:txBody>
          <a:bodyPr/>
          <a:lstStyle/>
          <a:p>
            <a:r>
              <a:rPr lang="en-US" b="1" dirty="0"/>
              <a:t>Multinomial</a:t>
            </a:r>
          </a:p>
          <a:p>
            <a:pPr lvl="1"/>
            <a:r>
              <a:rPr lang="en-US" dirty="0"/>
              <a:t>classification, feature frequency matters</a:t>
            </a:r>
          </a:p>
          <a:p>
            <a:r>
              <a:rPr lang="en-US" dirty="0"/>
              <a:t>Bernoulli</a:t>
            </a:r>
          </a:p>
          <a:p>
            <a:pPr lvl="1"/>
            <a:r>
              <a:rPr lang="en-US" dirty="0"/>
              <a:t>classification, feature presence matters over frequency</a:t>
            </a:r>
          </a:p>
          <a:p>
            <a:r>
              <a:rPr lang="en-US" dirty="0"/>
              <a:t>Gaussian</a:t>
            </a:r>
          </a:p>
          <a:p>
            <a:pPr lvl="1"/>
            <a:r>
              <a:rPr lang="en-US" dirty="0"/>
              <a:t>real numbers regression</a:t>
            </a:r>
          </a:p>
          <a:p>
            <a:r>
              <a:rPr lang="en-US" dirty="0"/>
              <a:t>Spam filtering</a:t>
            </a:r>
          </a:p>
          <a:p>
            <a:r>
              <a:rPr lang="en-US" dirty="0"/>
              <a:t>Documents classification and ranking</a:t>
            </a:r>
          </a:p>
          <a:p>
            <a:r>
              <a:rPr lang="en-US" dirty="0"/>
              <a:t>Medical treatment </a:t>
            </a:r>
          </a:p>
          <a:p>
            <a:r>
              <a:rPr lang="hr-HR" dirty="0"/>
              <a:t>Sentiment analysis</a:t>
            </a:r>
            <a:r>
              <a:rPr lang="en-US" dirty="0"/>
              <a:t> (opinion mining)</a:t>
            </a:r>
          </a:p>
        </p:txBody>
      </p:sp>
    </p:spTree>
    <p:extLst>
      <p:ext uri="{BB962C8B-B14F-4D97-AF65-F5344CB8AC3E}">
        <p14:creationId xmlns:p14="http://schemas.microsoft.com/office/powerpoint/2010/main" val="3042565211"/>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a:t>
            </a:r>
          </a:p>
        </p:txBody>
      </p:sp>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Consider these texts and their categories:</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Prepare probability tables of words per class</a:t>
            </a:r>
            <a:endParaRPr lang="hr-HR" dirty="0"/>
          </a:p>
        </p:txBody>
      </p:sp>
      <p:graphicFrame>
        <p:nvGraphicFramePr>
          <p:cNvPr id="8" name="Table 7">
            <a:extLst>
              <a:ext uri="{FF2B5EF4-FFF2-40B4-BE49-F238E27FC236}">
                <a16:creationId xmlns:a16="http://schemas.microsoft.com/office/drawing/2014/main" id="{6B317F88-6FD3-474E-BEEA-3A4F0E8633FE}"/>
              </a:ext>
            </a:extLst>
          </p:cNvPr>
          <p:cNvGraphicFramePr>
            <a:graphicFrameLocks noGrp="1"/>
          </p:cNvGraphicFramePr>
          <p:nvPr>
            <p:extLst>
              <p:ext uri="{D42A27DB-BD31-4B8C-83A1-F6EECF244321}">
                <p14:modId xmlns:p14="http://schemas.microsoft.com/office/powerpoint/2010/main" val="3299179485"/>
              </p:ext>
            </p:extLst>
          </p:nvPr>
        </p:nvGraphicFramePr>
        <p:xfrm>
          <a:off x="827584" y="2348880"/>
          <a:ext cx="5723384" cy="2931720"/>
        </p:xfrm>
        <a:graphic>
          <a:graphicData uri="http://schemas.openxmlformats.org/drawingml/2006/table">
            <a:tbl>
              <a:tblPr/>
              <a:tblGrid>
                <a:gridCol w="3699131">
                  <a:extLst>
                    <a:ext uri="{9D8B030D-6E8A-4147-A177-3AD203B41FA5}">
                      <a16:colId xmlns:a16="http://schemas.microsoft.com/office/drawing/2014/main" val="535730519"/>
                    </a:ext>
                  </a:extLst>
                </a:gridCol>
                <a:gridCol w="2024253">
                  <a:extLst>
                    <a:ext uri="{9D8B030D-6E8A-4147-A177-3AD203B41FA5}">
                      <a16:colId xmlns:a16="http://schemas.microsoft.com/office/drawing/2014/main" val="2022017170"/>
                    </a:ext>
                  </a:extLst>
                </a:gridCol>
              </a:tblGrid>
              <a:tr h="333481">
                <a:tc>
                  <a:txBody>
                    <a:bodyPr/>
                    <a:lstStyle/>
                    <a:p>
                      <a:r>
                        <a:rPr lang="hr-HR" b="1" dirty="0">
                          <a:effectLst/>
                        </a:rPr>
                        <a:t>Text</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hr-HR" b="1">
                          <a:effectLst/>
                        </a:rPr>
                        <a:t>Category</a:t>
                      </a:r>
                      <a:endParaRPr lang="hr-HR">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512484108"/>
                  </a:ext>
                </a:extLst>
              </a:tr>
              <a:tr h="428463">
                <a:tc>
                  <a:txBody>
                    <a:bodyPr/>
                    <a:lstStyle/>
                    <a:p>
                      <a:r>
                        <a:rPr lang="en-US" dirty="0">
                          <a:effectLst/>
                        </a:rPr>
                        <a:t>cockatoo is awesome pet</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Other</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97763977"/>
                  </a:ext>
                </a:extLst>
              </a:tr>
              <a:tr h="428463">
                <a:tc>
                  <a:txBody>
                    <a:bodyPr/>
                    <a:lstStyle/>
                    <a:p>
                      <a:r>
                        <a:rPr lang="en-US" dirty="0">
                          <a:effectLst/>
                        </a:rPr>
                        <a:t>java is cumbersome for numerical analysis</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Other</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368882373"/>
                  </a:ext>
                </a:extLst>
              </a:tr>
              <a:tr h="428211">
                <a:tc>
                  <a:txBody>
                    <a:bodyPr/>
                    <a:lstStyle/>
                    <a:p>
                      <a:r>
                        <a:rPr lang="en-US" dirty="0">
                          <a:effectLst/>
                        </a:rPr>
                        <a:t>Stephen King is a great writer</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Other</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895451186"/>
                  </a:ext>
                </a:extLst>
              </a:tr>
              <a:tr h="428211">
                <a:tc>
                  <a:txBody>
                    <a:bodyPr/>
                    <a:lstStyle/>
                    <a:p>
                      <a:r>
                        <a:rPr lang="en-US" dirty="0">
                          <a:effectLst/>
                        </a:rPr>
                        <a:t>multivariate regression</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Machine learning</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510889859"/>
                  </a:ext>
                </a:extLst>
              </a:tr>
              <a:tr h="428211">
                <a:tc>
                  <a:txBody>
                    <a:bodyPr/>
                    <a:lstStyle/>
                    <a:p>
                      <a:r>
                        <a:rPr lang="en-US" dirty="0">
                          <a:effectLst/>
                        </a:rPr>
                        <a:t>feature analysis</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Machine learning</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631689762"/>
                  </a:ext>
                </a:extLst>
              </a:tr>
              <a:tr h="428211">
                <a:tc>
                  <a:txBody>
                    <a:bodyPr/>
                    <a:lstStyle/>
                    <a:p>
                      <a:r>
                        <a:rPr lang="en-US" dirty="0">
                          <a:effectLst/>
                        </a:rPr>
                        <a:t>linear discriminant analysis</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Machine learning</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490220460"/>
                  </a:ext>
                </a:extLst>
              </a:tr>
            </a:tbl>
          </a:graphicData>
        </a:graphic>
      </p:graphicFrame>
    </p:spTree>
    <p:extLst>
      <p:ext uri="{BB962C8B-B14F-4D97-AF65-F5344CB8AC3E}">
        <p14:creationId xmlns:p14="http://schemas.microsoft.com/office/powerpoint/2010/main" val="246787045"/>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a:t>
            </a:r>
          </a:p>
        </p:txBody>
      </p:sp>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Nominator = word(term) frequency</a:t>
            </a:r>
          </a:p>
          <a:p>
            <a:r>
              <a:rPr lang="en-US" dirty="0"/>
              <a:t>Denominator = words in ML class</a:t>
            </a:r>
          </a:p>
          <a:p>
            <a:endParaRPr lang="en-US" dirty="0"/>
          </a:p>
          <a:p>
            <a:endParaRPr lang="en-US" dirty="0"/>
          </a:p>
          <a:p>
            <a:endParaRPr lang="en-US" dirty="0"/>
          </a:p>
          <a:p>
            <a:endParaRPr lang="en-US" dirty="0"/>
          </a:p>
          <a:p>
            <a:endParaRPr lang="en-US" dirty="0"/>
          </a:p>
          <a:p>
            <a:endParaRPr lang="en-US" dirty="0"/>
          </a:p>
          <a:p>
            <a:r>
              <a:rPr lang="en-US" dirty="0"/>
              <a:t>Determine class probability from samples</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6B317F88-6FD3-474E-BEEA-3A4F0E8633FE}"/>
                  </a:ext>
                </a:extLst>
              </p:cNvPr>
              <p:cNvGraphicFramePr>
                <a:graphicFrameLocks noGrp="1"/>
              </p:cNvGraphicFramePr>
              <p:nvPr>
                <p:extLst>
                  <p:ext uri="{D42A27DB-BD31-4B8C-83A1-F6EECF244321}">
                    <p14:modId xmlns:p14="http://schemas.microsoft.com/office/powerpoint/2010/main" val="1991523027"/>
                  </p:ext>
                </p:extLst>
              </p:nvPr>
            </p:nvGraphicFramePr>
            <p:xfrm>
              <a:off x="827584" y="2780928"/>
              <a:ext cx="5723384" cy="2769037"/>
            </p:xfrm>
            <a:graphic>
              <a:graphicData uri="http://schemas.openxmlformats.org/drawingml/2006/table">
                <a:tbl>
                  <a:tblPr/>
                  <a:tblGrid>
                    <a:gridCol w="3699131">
                      <a:extLst>
                        <a:ext uri="{9D8B030D-6E8A-4147-A177-3AD203B41FA5}">
                          <a16:colId xmlns:a16="http://schemas.microsoft.com/office/drawing/2014/main" val="535730519"/>
                        </a:ext>
                      </a:extLst>
                    </a:gridCol>
                    <a:gridCol w="2024253">
                      <a:extLst>
                        <a:ext uri="{9D8B030D-6E8A-4147-A177-3AD203B41FA5}">
                          <a16:colId xmlns:a16="http://schemas.microsoft.com/office/drawing/2014/main" val="2022017170"/>
                        </a:ext>
                      </a:extLst>
                    </a:gridCol>
                  </a:tblGrid>
                  <a:tr h="392577">
                    <a:tc>
                      <a:txBody>
                        <a:bodyPr/>
                        <a:lstStyle/>
                        <a:p>
                          <a:r>
                            <a:rPr lang="en-US" b="1" dirty="0">
                              <a:effectLst/>
                            </a:rPr>
                            <a:t>Word</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b="1" dirty="0">
                              <a:effectLst/>
                            </a:rPr>
                            <a:t>P(</a:t>
                          </a:r>
                          <a:r>
                            <a:rPr lang="en-US" b="1" dirty="0" err="1">
                              <a:effectLst/>
                            </a:rPr>
                            <a:t>Word|ML</a:t>
                          </a:r>
                          <a:r>
                            <a:rPr lang="en-US" b="1" dirty="0">
                              <a:effectLst/>
                            </a:rPr>
                            <a:t>)</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512484108"/>
                      </a:ext>
                    </a:extLst>
                  </a:tr>
                  <a:tr h="396232">
                    <a:tc>
                      <a:txBody>
                        <a:bodyPr/>
                        <a:lstStyle/>
                        <a:p>
                          <a:r>
                            <a:rPr lang="en-US" dirty="0">
                              <a:effectLst/>
                            </a:rPr>
                            <a:t>multivariate</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97763977"/>
                      </a:ext>
                    </a:extLst>
                  </a:tr>
                  <a:tr h="396232">
                    <a:tc>
                      <a:txBody>
                        <a:bodyPr/>
                        <a:lstStyle/>
                        <a:p>
                          <a:r>
                            <a:rPr lang="en-US" dirty="0">
                              <a:effectLst/>
                            </a:rPr>
                            <a:t>regression</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368882373"/>
                      </a:ext>
                    </a:extLst>
                  </a:tr>
                  <a:tr h="395999">
                    <a:tc>
                      <a:txBody>
                        <a:bodyPr/>
                        <a:lstStyle/>
                        <a:p>
                          <a:r>
                            <a:rPr lang="en-US" dirty="0">
                              <a:effectLst/>
                            </a:rPr>
                            <a:t>feature</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895451186"/>
                      </a:ext>
                    </a:extLst>
                  </a:tr>
                  <a:tr h="395999">
                    <a:tc>
                      <a:txBody>
                        <a:bodyPr/>
                        <a:lstStyle/>
                        <a:p>
                          <a:r>
                            <a:rPr lang="en-US" dirty="0">
                              <a:effectLst/>
                            </a:rPr>
                            <a:t>analysis</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latin typeface="Cambria Math" panose="02040503050406030204" pitchFamily="18" charset="0"/>
                                  </a:rPr>
                                  <m:t>2</m:t>
                                </m:r>
                                <m:r>
                                  <m:rPr>
                                    <m:nor/>
                                  </m:rPr>
                                  <a:rPr lang="en-US" dirty="0" smtClean="0">
                                    <a:effectLst/>
                                  </a:rPr>
                                  <m:t>/7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510889859"/>
                      </a:ext>
                    </a:extLst>
                  </a:tr>
                  <a:tr h="395999">
                    <a:tc>
                      <a:txBody>
                        <a:bodyPr/>
                        <a:lstStyle/>
                        <a:p>
                          <a:r>
                            <a:rPr lang="en-US" dirty="0">
                              <a:effectLst/>
                            </a:rPr>
                            <a:t>linear</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631689762"/>
                      </a:ext>
                    </a:extLst>
                  </a:tr>
                  <a:tr h="395999">
                    <a:tc>
                      <a:txBody>
                        <a:bodyPr/>
                        <a:lstStyle/>
                        <a:p>
                          <a:r>
                            <a:rPr lang="en-US" dirty="0">
                              <a:effectLst/>
                            </a:rPr>
                            <a:t>discriminant</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490220460"/>
                      </a:ext>
                    </a:extLst>
                  </a:tr>
                </a:tbl>
              </a:graphicData>
            </a:graphic>
          </p:graphicFrame>
        </mc:Choice>
        <mc:Fallback xmlns="">
          <p:graphicFrame>
            <p:nvGraphicFramePr>
              <p:cNvPr id="8" name="Table 7">
                <a:extLst>
                  <a:ext uri="{FF2B5EF4-FFF2-40B4-BE49-F238E27FC236}">
                    <a16:creationId xmlns:a16="http://schemas.microsoft.com/office/drawing/2014/main" id="{6B317F88-6FD3-474E-BEEA-3A4F0E8633FE}"/>
                  </a:ext>
                </a:extLst>
              </p:cNvPr>
              <p:cNvGraphicFramePr>
                <a:graphicFrameLocks noGrp="1"/>
              </p:cNvGraphicFramePr>
              <p:nvPr>
                <p:extLst>
                  <p:ext uri="{D42A27DB-BD31-4B8C-83A1-F6EECF244321}">
                    <p14:modId xmlns:p14="http://schemas.microsoft.com/office/powerpoint/2010/main" val="1991523027"/>
                  </p:ext>
                </p:extLst>
              </p:nvPr>
            </p:nvGraphicFramePr>
            <p:xfrm>
              <a:off x="827584" y="2780928"/>
              <a:ext cx="5723384" cy="2769037"/>
            </p:xfrm>
            <a:graphic>
              <a:graphicData uri="http://schemas.openxmlformats.org/drawingml/2006/table">
                <a:tbl>
                  <a:tblPr/>
                  <a:tblGrid>
                    <a:gridCol w="3699131">
                      <a:extLst>
                        <a:ext uri="{9D8B030D-6E8A-4147-A177-3AD203B41FA5}">
                          <a16:colId xmlns:a16="http://schemas.microsoft.com/office/drawing/2014/main" val="535730519"/>
                        </a:ext>
                      </a:extLst>
                    </a:gridCol>
                    <a:gridCol w="2024253">
                      <a:extLst>
                        <a:ext uri="{9D8B030D-6E8A-4147-A177-3AD203B41FA5}">
                          <a16:colId xmlns:a16="http://schemas.microsoft.com/office/drawing/2014/main" val="2022017170"/>
                        </a:ext>
                      </a:extLst>
                    </a:gridCol>
                  </a:tblGrid>
                  <a:tr h="392577">
                    <a:tc>
                      <a:txBody>
                        <a:bodyPr/>
                        <a:lstStyle/>
                        <a:p>
                          <a:r>
                            <a:rPr lang="en-US" b="1" dirty="0">
                              <a:effectLst/>
                            </a:rPr>
                            <a:t>Word</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b="1" dirty="0">
                              <a:effectLst/>
                            </a:rPr>
                            <a:t>P(</a:t>
                          </a:r>
                          <a:r>
                            <a:rPr lang="en-US" b="1" dirty="0" err="1">
                              <a:effectLst/>
                            </a:rPr>
                            <a:t>Word|ML</a:t>
                          </a:r>
                          <a:r>
                            <a:rPr lang="en-US" b="1" dirty="0">
                              <a:effectLst/>
                            </a:rPr>
                            <a:t>)</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512484108"/>
                      </a:ext>
                    </a:extLst>
                  </a:tr>
                  <a:tr h="396232">
                    <a:tc>
                      <a:txBody>
                        <a:bodyPr/>
                        <a:lstStyle/>
                        <a:p>
                          <a:r>
                            <a:rPr lang="en-US" dirty="0">
                              <a:effectLst/>
                            </a:rPr>
                            <a:t>multivariate</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103077" r="-904" b="-509231"/>
                          </a:stretch>
                        </a:blipFill>
                      </a:tcPr>
                    </a:tc>
                    <a:extLst>
                      <a:ext uri="{0D108BD9-81ED-4DB2-BD59-A6C34878D82A}">
                        <a16:rowId xmlns:a16="http://schemas.microsoft.com/office/drawing/2014/main" val="197763977"/>
                      </a:ext>
                    </a:extLst>
                  </a:tr>
                  <a:tr h="396232">
                    <a:tc>
                      <a:txBody>
                        <a:bodyPr/>
                        <a:lstStyle/>
                        <a:p>
                          <a:r>
                            <a:rPr lang="en-US" dirty="0">
                              <a:effectLst/>
                            </a:rPr>
                            <a:t>regression</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203077" r="-904" b="-409231"/>
                          </a:stretch>
                        </a:blipFill>
                      </a:tcPr>
                    </a:tc>
                    <a:extLst>
                      <a:ext uri="{0D108BD9-81ED-4DB2-BD59-A6C34878D82A}">
                        <a16:rowId xmlns:a16="http://schemas.microsoft.com/office/drawing/2014/main" val="3368882373"/>
                      </a:ext>
                    </a:extLst>
                  </a:tr>
                  <a:tr h="395999">
                    <a:tc>
                      <a:txBody>
                        <a:bodyPr/>
                        <a:lstStyle/>
                        <a:p>
                          <a:r>
                            <a:rPr lang="en-US" dirty="0">
                              <a:effectLst/>
                            </a:rPr>
                            <a:t>feature</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303077" r="-904" b="-309231"/>
                          </a:stretch>
                        </a:blipFill>
                      </a:tcPr>
                    </a:tc>
                    <a:extLst>
                      <a:ext uri="{0D108BD9-81ED-4DB2-BD59-A6C34878D82A}">
                        <a16:rowId xmlns:a16="http://schemas.microsoft.com/office/drawing/2014/main" val="895451186"/>
                      </a:ext>
                    </a:extLst>
                  </a:tr>
                  <a:tr h="395999">
                    <a:tc>
                      <a:txBody>
                        <a:bodyPr/>
                        <a:lstStyle/>
                        <a:p>
                          <a:r>
                            <a:rPr lang="en-US" dirty="0">
                              <a:effectLst/>
                            </a:rPr>
                            <a:t>analysis</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403077" r="-904" b="-209231"/>
                          </a:stretch>
                        </a:blipFill>
                      </a:tcPr>
                    </a:tc>
                    <a:extLst>
                      <a:ext uri="{0D108BD9-81ED-4DB2-BD59-A6C34878D82A}">
                        <a16:rowId xmlns:a16="http://schemas.microsoft.com/office/drawing/2014/main" val="1510889859"/>
                      </a:ext>
                    </a:extLst>
                  </a:tr>
                  <a:tr h="395999">
                    <a:tc>
                      <a:txBody>
                        <a:bodyPr/>
                        <a:lstStyle/>
                        <a:p>
                          <a:r>
                            <a:rPr lang="en-US" dirty="0">
                              <a:effectLst/>
                            </a:rPr>
                            <a:t>linear</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503077" r="-904" b="-109231"/>
                          </a:stretch>
                        </a:blipFill>
                      </a:tcPr>
                    </a:tc>
                    <a:extLst>
                      <a:ext uri="{0D108BD9-81ED-4DB2-BD59-A6C34878D82A}">
                        <a16:rowId xmlns:a16="http://schemas.microsoft.com/office/drawing/2014/main" val="2631689762"/>
                      </a:ext>
                    </a:extLst>
                  </a:tr>
                  <a:tr h="395999">
                    <a:tc>
                      <a:txBody>
                        <a:bodyPr/>
                        <a:lstStyle/>
                        <a:p>
                          <a:r>
                            <a:rPr lang="en-US" dirty="0">
                              <a:effectLst/>
                            </a:rPr>
                            <a:t>discriminant</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603077" r="-904" b="-9231"/>
                          </a:stretch>
                        </a:blipFill>
                      </a:tcPr>
                    </a:tc>
                    <a:extLst>
                      <a:ext uri="{0D108BD9-81ED-4DB2-BD59-A6C34878D82A}">
                        <a16:rowId xmlns:a16="http://schemas.microsoft.com/office/drawing/2014/main" val="3490220460"/>
                      </a:ext>
                    </a:extLst>
                  </a:tr>
                </a:tbl>
              </a:graphicData>
            </a:graphic>
          </p:graphicFrame>
        </mc:Fallback>
      </mc:AlternateContent>
    </p:spTree>
    <p:extLst>
      <p:ext uri="{BB962C8B-B14F-4D97-AF65-F5344CB8AC3E}">
        <p14:creationId xmlns:p14="http://schemas.microsoft.com/office/powerpoint/2010/main" val="377458630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Classify unseen text: “</a:t>
                </a:r>
                <a:r>
                  <a:rPr lang="en-US" i="1" dirty="0"/>
                  <a:t>linear regression analysis”</a:t>
                </a:r>
              </a:p>
              <a:p>
                <a14:m>
                  <m:oMath xmlns:m="http://schemas.openxmlformats.org/officeDocument/2006/math">
                    <m:r>
                      <a:rPr lang="en-US" sz="2000" b="1" i="1" dirty="0" smtClean="0">
                        <a:latin typeface="Cambria Math" panose="02040503050406030204" pitchFamily="18" charset="0"/>
                      </a:rPr>
                      <m:t>𝑷</m:t>
                    </m:r>
                    <m:d>
                      <m:dPr>
                        <m:ctrlPr>
                          <a:rPr lang="en-US" sz="2000" b="1" i="1" dirty="0" smtClean="0">
                            <a:latin typeface="Cambria Math" panose="02040503050406030204" pitchFamily="18" charset="0"/>
                          </a:rPr>
                        </m:ctrlPr>
                      </m:dPr>
                      <m:e>
                        <m:r>
                          <a:rPr lang="en-US" sz="2000" b="1" i="1" dirty="0" err="1" smtClean="0">
                            <a:latin typeface="Cambria Math" panose="02040503050406030204" pitchFamily="18" charset="0"/>
                          </a:rPr>
                          <m:t>𝑶𝒕𝒉𝒆𝒓</m:t>
                        </m:r>
                      </m:e>
                      <m:e>
                        <m:r>
                          <a:rPr lang="en-US" sz="2000" b="1" i="1" dirty="0" err="1" smtClean="0">
                            <a:latin typeface="Cambria Math" panose="02040503050406030204" pitchFamily="18" charset="0"/>
                          </a:rPr>
                          <m:t>𝑻𝒆𝒙𝒕</m:t>
                        </m:r>
                        <m:r>
                          <a:rPr lang="en-US" sz="2000" b="1" i="1" dirty="0">
                            <a:latin typeface="Cambria Math" panose="02040503050406030204" pitchFamily="18" charset="0"/>
                          </a:rPr>
                          <m:t> </m:t>
                        </m:r>
                      </m:e>
                    </m:d>
                  </m:oMath>
                </a14:m>
                <a:endParaRPr lang="en-US" sz="2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2</m:t>
                          </m:r>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𝑃</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𝑙𝑖𝑛𝑒𝑎𝑟</m:t>
                          </m:r>
                        </m:e>
                        <m:e>
                          <m:r>
                            <a:rPr lang="en-US" sz="2000" b="0" i="1" dirty="0" smtClean="0">
                              <a:latin typeface="Cambria Math" panose="02040503050406030204" pitchFamily="18" charset="0"/>
                            </a:rPr>
                            <m:t>𝑂𝑡h𝑒𝑟</m:t>
                          </m:r>
                        </m:e>
                      </m:d>
                      <m:r>
                        <a:rPr lang="en-US" sz="2000" b="0" i="1" dirty="0" smtClean="0">
                          <a:latin typeface="Cambria Math" panose="02040503050406030204" pitchFamily="18" charset="0"/>
                        </a:rPr>
                        <m:t>∗</m:t>
                      </m:r>
                      <m:r>
                        <a:rPr lang="en-US" sz="2000" b="0" i="1" dirty="0" smtClean="0">
                          <a:latin typeface="Cambria Math" panose="02040503050406030204" pitchFamily="18" charset="0"/>
                        </a:rPr>
                        <m:t>𝑃</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𝑟𝑒𝑔𝑟𝑒𝑠𝑠𝑖𝑜𝑛</m:t>
                          </m:r>
                        </m:e>
                        <m:e>
                          <m:r>
                            <a:rPr lang="en-US" sz="2000" b="0" i="1" dirty="0" smtClean="0">
                              <a:latin typeface="Cambria Math" panose="02040503050406030204" pitchFamily="18" charset="0"/>
                            </a:rPr>
                            <m:t>𝑂𝑡h𝑒𝑟</m:t>
                          </m:r>
                        </m:e>
                      </m:d>
                      <m:r>
                        <a:rPr lang="en-US" sz="2000" b="0" i="1" dirty="0" smtClean="0">
                          <a:latin typeface="Cambria Math" panose="02040503050406030204" pitchFamily="18" charset="0"/>
                        </a:rPr>
                        <m:t>∗</m:t>
                      </m:r>
                      <m:r>
                        <a:rPr lang="en-US" sz="2000" b="0" i="1" dirty="0" smtClean="0">
                          <a:latin typeface="Cambria Math" panose="02040503050406030204" pitchFamily="18" charset="0"/>
                        </a:rPr>
                        <m:t>𝑃</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𝑎𝑛𝑎𝑙𝑦𝑠𝑖𝑠</m:t>
                          </m:r>
                        </m:e>
                        <m:e>
                          <m:r>
                            <a:rPr lang="en-US" sz="2000" b="0" i="1" dirty="0" smtClean="0">
                              <a:latin typeface="Cambria Math" panose="02040503050406030204" pitchFamily="18" charset="0"/>
                            </a:rPr>
                            <m:t>𝑂𝑡h𝑒𝑟</m:t>
                          </m:r>
                        </m:e>
                      </m:d>
                      <m:r>
                        <a:rPr lang="en-US" sz="2000" b="0" i="1" dirty="0" smtClean="0">
                          <a:latin typeface="Cambria Math" panose="02040503050406030204" pitchFamily="18" charset="0"/>
                        </a:rPr>
                        <m:t>   </m:t>
                      </m:r>
                    </m:oMath>
                  </m:oMathPara>
                </a14:m>
                <a:endParaRPr lang="en-US" sz="2000" dirty="0"/>
              </a:p>
              <a:p>
                <a:pPr marL="0" indent="0">
                  <a:buNone/>
                </a:pPr>
                <a:r>
                  <a:rPr lang="en-US" sz="2000" dirty="0"/>
                  <a:t>    </a:t>
                </a:r>
                <a14:m>
                  <m:oMath xmlns:m="http://schemas.openxmlformats.org/officeDocument/2006/math">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∗0 ∗0 ∗</m:t>
                    </m:r>
                  </m:oMath>
                </a14:m>
                <a:r>
                  <a:rPr lang="en-US" sz="2000" dirty="0"/>
                  <a:t>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16</m:t>
                        </m:r>
                      </m:den>
                    </m:f>
                    <m:r>
                      <a:rPr lang="en-US" sz="2000" b="0" i="1" dirty="0" smtClean="0">
                        <a:latin typeface="Cambria Math" panose="02040503050406030204" pitchFamily="18" charset="0"/>
                      </a:rPr>
                      <m:t>=0</m:t>
                    </m:r>
                  </m:oMath>
                </a14:m>
                <a:endParaRPr lang="en-US" sz="2000" dirty="0"/>
              </a:p>
              <a:p>
                <a14:m>
                  <m:oMath xmlns:m="http://schemas.openxmlformats.org/officeDocument/2006/math">
                    <m:r>
                      <a:rPr lang="en-US" sz="2000" b="1" i="1" smtClean="0">
                        <a:latin typeface="Cambria Math" panose="02040503050406030204" pitchFamily="18" charset="0"/>
                      </a:rPr>
                      <m:t>𝑷</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𝑴𝑳</m:t>
                        </m:r>
                      </m:e>
                      <m:e>
                        <m:r>
                          <a:rPr lang="en-US" sz="2000" b="1" i="1" smtClean="0">
                            <a:latin typeface="Cambria Math" panose="02040503050406030204" pitchFamily="18" charset="0"/>
                          </a:rPr>
                          <m:t>𝑻𝒆𝒙𝒕</m:t>
                        </m:r>
                      </m:e>
                    </m:d>
                  </m:oMath>
                </a14:m>
                <a:endParaRPr lang="en-US" sz="2000" b="1" i="1" dirty="0">
                  <a:latin typeface="Cambria Math" panose="02040503050406030204" pitchFamily="18" charset="0"/>
                </a:endParaRPr>
              </a:p>
              <a:p>
                <a:pPr marL="0" indent="0">
                  <a:buNone/>
                </a:pPr>
                <a:r>
                  <a:rPr lang="en-US" sz="2000" dirty="0"/>
                  <a:t>    =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1</m:t>
                        </m:r>
                      </m:num>
                      <m:den>
                        <m:r>
                          <a:rPr lang="en-US" sz="2000" i="1" dirty="0">
                            <a:latin typeface="Cambria Math" panose="02040503050406030204" pitchFamily="18" charset="0"/>
                          </a:rPr>
                          <m:t>2</m:t>
                        </m:r>
                      </m:den>
                    </m:f>
                    <m:r>
                      <a:rPr lang="en-US" sz="2000" i="1" dirty="0">
                        <a:latin typeface="Cambria Math" panose="02040503050406030204" pitchFamily="18" charset="0"/>
                      </a:rPr>
                      <m:t> ∗</m:t>
                    </m:r>
                    <m:r>
                      <a:rPr lang="en-US" sz="2000" i="1" dirty="0">
                        <a:latin typeface="Cambria Math" panose="02040503050406030204" pitchFamily="18" charset="0"/>
                      </a:rPr>
                      <m:t>𝑃</m:t>
                    </m:r>
                    <m:d>
                      <m:dPr>
                        <m:ctrlPr>
                          <a:rPr lang="en-US" sz="2000" i="1" dirty="0">
                            <a:latin typeface="Cambria Math" panose="02040503050406030204" pitchFamily="18" charset="0"/>
                          </a:rPr>
                        </m:ctrlPr>
                      </m:dPr>
                      <m:e>
                        <m:r>
                          <a:rPr lang="en-US" sz="2000" i="1" dirty="0">
                            <a:latin typeface="Cambria Math" panose="02040503050406030204" pitchFamily="18" charset="0"/>
                          </a:rPr>
                          <m:t>𝑙𝑖𝑛𝑒𝑎𝑟</m:t>
                        </m:r>
                      </m:e>
                      <m:e>
                        <m:r>
                          <a:rPr lang="en-US" sz="2000" b="0" i="1" dirty="0" smtClean="0">
                            <a:latin typeface="Cambria Math" panose="02040503050406030204" pitchFamily="18" charset="0"/>
                          </a:rPr>
                          <m:t>𝑀𝐿</m:t>
                        </m:r>
                      </m:e>
                    </m:d>
                    <m:r>
                      <a:rPr lang="en-US" sz="2000" i="1" dirty="0">
                        <a:latin typeface="Cambria Math" panose="02040503050406030204" pitchFamily="18" charset="0"/>
                      </a:rPr>
                      <m:t>∗</m:t>
                    </m:r>
                    <m:r>
                      <a:rPr lang="en-US" sz="2000" i="1" dirty="0">
                        <a:latin typeface="Cambria Math" panose="02040503050406030204" pitchFamily="18" charset="0"/>
                      </a:rPr>
                      <m:t>𝑃</m:t>
                    </m:r>
                    <m:d>
                      <m:dPr>
                        <m:ctrlPr>
                          <a:rPr lang="en-US" sz="2000" i="1" dirty="0">
                            <a:latin typeface="Cambria Math" panose="02040503050406030204" pitchFamily="18" charset="0"/>
                          </a:rPr>
                        </m:ctrlPr>
                      </m:dPr>
                      <m:e>
                        <m:r>
                          <a:rPr lang="en-US" sz="2000" i="1" dirty="0">
                            <a:latin typeface="Cambria Math" panose="02040503050406030204" pitchFamily="18" charset="0"/>
                          </a:rPr>
                          <m:t>𝑟𝑒𝑔𝑟𝑒𝑠𝑠𝑖𝑜𝑛</m:t>
                        </m:r>
                      </m:e>
                      <m:e>
                        <m:r>
                          <a:rPr lang="en-US" sz="2000" b="0" i="1" dirty="0" smtClean="0">
                            <a:latin typeface="Cambria Math" panose="02040503050406030204" pitchFamily="18" charset="0"/>
                          </a:rPr>
                          <m:t>𝑀𝐿</m:t>
                        </m:r>
                      </m:e>
                    </m:d>
                    <m:r>
                      <a:rPr lang="en-US" sz="2000" i="1" dirty="0">
                        <a:latin typeface="Cambria Math" panose="02040503050406030204" pitchFamily="18" charset="0"/>
                      </a:rPr>
                      <m:t>∗</m:t>
                    </m:r>
                    <m:r>
                      <a:rPr lang="en-US" sz="2000" i="1" dirty="0">
                        <a:latin typeface="Cambria Math" panose="02040503050406030204" pitchFamily="18" charset="0"/>
                      </a:rPr>
                      <m:t>𝑃</m:t>
                    </m:r>
                    <m:d>
                      <m:dPr>
                        <m:ctrlPr>
                          <a:rPr lang="en-US" sz="2000" i="1" dirty="0">
                            <a:latin typeface="Cambria Math" panose="02040503050406030204" pitchFamily="18" charset="0"/>
                          </a:rPr>
                        </m:ctrlPr>
                      </m:dPr>
                      <m:e>
                        <m:r>
                          <a:rPr lang="en-US" sz="2000" i="1" dirty="0">
                            <a:latin typeface="Cambria Math" panose="02040503050406030204" pitchFamily="18" charset="0"/>
                          </a:rPr>
                          <m:t>𝑎𝑛𝑎𝑙𝑦𝑠𝑖𝑠</m:t>
                        </m:r>
                      </m:e>
                      <m:e>
                        <m:r>
                          <a:rPr lang="en-US" sz="2000" b="0" i="1" dirty="0" smtClean="0">
                            <a:latin typeface="Cambria Math" panose="02040503050406030204" pitchFamily="18" charset="0"/>
                          </a:rPr>
                          <m:t>𝑀𝐿</m:t>
                        </m:r>
                      </m:e>
                    </m:d>
                    <m:r>
                      <a:rPr lang="en-US" sz="2000" i="1" dirty="0">
                        <a:latin typeface="Cambria Math" panose="02040503050406030204" pitchFamily="18" charset="0"/>
                      </a:rPr>
                      <m:t>   </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7</m:t>
                        </m:r>
                      </m:den>
                    </m:f>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7</m:t>
                        </m:r>
                      </m:den>
                    </m:f>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7</m:t>
                        </m:r>
                      </m:den>
                    </m:f>
                    <m:r>
                      <a:rPr lang="en-US" sz="2000" b="0" i="0" smtClean="0">
                        <a:latin typeface="Cambria Math" panose="02040503050406030204" pitchFamily="18" charset="0"/>
                      </a:rPr>
                      <m:t>= =0.0029154 </m:t>
                    </m:r>
                  </m:oMath>
                </a14:m>
                <a:endParaRPr lang="en-US" sz="2000" dirty="0"/>
              </a:p>
              <a:p>
                <a:pPr>
                  <a:buFont typeface="Arial" panose="020B0604020202020204" pitchFamily="34" charset="0"/>
                  <a:buChar char="•"/>
                </a:pPr>
                <a:r>
                  <a:rPr lang="en-US" dirty="0"/>
                  <a:t>reject </a:t>
                </a:r>
                <a:r>
                  <a:rPr lang="en-US" i="1" dirty="0"/>
                  <a:t>Other</a:t>
                </a:r>
                <a:r>
                  <a:rPr lang="en-US" dirty="0"/>
                  <a:t> category hypothesis and chose </a:t>
                </a:r>
                <a:r>
                  <a:rPr lang="en-US" b="1" dirty="0"/>
                  <a:t>ML</a:t>
                </a:r>
              </a:p>
            </p:txBody>
          </p:sp>
        </mc:Choice>
        <mc:Fallback xmlns="">
          <p:sp>
            <p:nvSpPr>
              <p:cNvPr id="7" name="Content Placeholder 6">
                <a:extLst>
                  <a:ext uri="{FF2B5EF4-FFF2-40B4-BE49-F238E27FC236}">
                    <a16:creationId xmlns:a16="http://schemas.microsoft.com/office/drawing/2014/main" id="{7E9719B0-0725-4725-B337-1159CA84C888}"/>
                  </a:ext>
                </a:extLst>
              </p:cNvPr>
              <p:cNvSpPr>
                <a:spLocks noGrp="1" noRot="1" noChangeAspect="1" noMove="1" noResize="1" noEditPoints="1" noAdjustHandles="1" noChangeArrowheads="1" noChangeShapeType="1" noTextEdit="1"/>
              </p:cNvSpPr>
              <p:nvPr>
                <p:ph idx="1"/>
              </p:nvPr>
            </p:nvSpPr>
            <p:spPr>
              <a:blipFill>
                <a:blip r:embed="rId3"/>
                <a:stretch>
                  <a:fillRect l="-1407" t="-1348"/>
                </a:stretch>
              </a:blipFill>
            </p:spPr>
            <p:txBody>
              <a:bodyPr/>
              <a:lstStyle/>
              <a:p>
                <a:r>
                  <a:rPr lang="hr-HR">
                    <a:noFill/>
                  </a:rPr>
                  <a:t> </a:t>
                </a:r>
              </a:p>
            </p:txBody>
          </p:sp>
        </mc:Fallback>
      </mc:AlternateContent>
    </p:spTree>
    <p:extLst>
      <p:ext uri="{BB962C8B-B14F-4D97-AF65-F5344CB8AC3E}">
        <p14:creationId xmlns:p14="http://schemas.microsoft.com/office/powerpoint/2010/main" val="1878011610"/>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Two problems:</a:t>
                </a:r>
              </a:p>
              <a:p>
                <a:pPr lvl="1">
                  <a:buFont typeface="Arial" panose="020B0604020202020204" pitchFamily="34" charset="0"/>
                  <a:buChar char="•"/>
                </a:pPr>
                <a:r>
                  <a:rPr lang="en-US" b="1" i="1" dirty="0"/>
                  <a:t>“simple</a:t>
                </a:r>
                <a:r>
                  <a:rPr lang="en-US" i="1" dirty="0"/>
                  <a:t> linear regression analysis”</a:t>
                </a:r>
              </a:p>
              <a:p>
                <a:pPr lvl="2">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err="1" smtClean="0">
                        <a:latin typeface="Cambria Math" panose="02040503050406030204" pitchFamily="18" charset="0"/>
                      </a:rPr>
                      <m:t>𝑀𝐿</m:t>
                    </m:r>
                    <m:r>
                      <a:rPr lang="en-US" i="1" dirty="0" err="1" smtClean="0">
                        <a:latin typeface="Cambria Math" panose="02040503050406030204" pitchFamily="18" charset="0"/>
                      </a:rPr>
                      <m:t>|</m:t>
                    </m:r>
                    <m:r>
                      <a:rPr lang="en-US" i="1" dirty="0" err="1" smtClean="0">
                        <a:latin typeface="Cambria Math" panose="02040503050406030204" pitchFamily="18" charset="0"/>
                      </a:rPr>
                      <m:t>𝑇𝑒𝑥𝑡</m:t>
                    </m:r>
                    <m:r>
                      <a:rPr lang="en-US" i="1" dirty="0" smtClean="0">
                        <a:latin typeface="Cambria Math" panose="02040503050406030204" pitchFamily="18" charset="0"/>
                      </a:rPr>
                      <m:t>) = 0 </m:t>
                    </m:r>
                  </m:oMath>
                </a14:m>
                <a:r>
                  <a:rPr lang="en-US" dirty="0"/>
                  <a:t>because we didn’t see simple in training</a:t>
                </a:r>
              </a:p>
              <a:p>
                <a:pPr lvl="1">
                  <a:buFont typeface="Arial" panose="020B0604020202020204" pitchFamily="34" charset="0"/>
                  <a:buChar char="•"/>
                </a:pPr>
                <a:r>
                  <a:rPr lang="en-US" dirty="0"/>
                  <a:t>many features = numeric underflow; again 0</a:t>
                </a:r>
              </a:p>
              <a:p>
                <a:pPr>
                  <a:buFont typeface="Arial" panose="020B0604020202020204" pitchFamily="34" charset="0"/>
                  <a:buChar char="•"/>
                </a:pPr>
                <a:r>
                  <a:rPr lang="en-US" dirty="0"/>
                  <a:t>Laplace smoothing fixes first issue:</a:t>
                </a:r>
              </a:p>
              <a:p>
                <a:pPr lvl="1">
                  <a:buFont typeface="Arial" panose="020B0604020202020204" pitchFamily="34" charset="0"/>
                  <a:buChar char="•"/>
                </a:pPr>
                <a:r>
                  <a:rPr lang="en-US" dirty="0"/>
                  <a:t>Add </a:t>
                </a:r>
                <a:r>
                  <a:rPr lang="en-US" b="1" dirty="0"/>
                  <a:t>one</a:t>
                </a:r>
                <a:r>
                  <a:rPr lang="en-US" dirty="0"/>
                  <a:t> to frequency of </a:t>
                </a:r>
                <a:r>
                  <a:rPr lang="en-US" b="1" dirty="0"/>
                  <a:t>each</a:t>
                </a:r>
                <a:r>
                  <a:rPr lang="en-US" dirty="0"/>
                  <a:t> word, seen and unseen</a:t>
                </a:r>
              </a:p>
              <a:p>
                <a:pPr lvl="1">
                  <a:buFont typeface="Arial" panose="020B0604020202020204" pitchFamily="34" charset="0"/>
                  <a:buChar char="•"/>
                </a:pPr>
                <a:r>
                  <a:rPr lang="en-US" dirty="0"/>
                  <a:t>Increase denominator by </a:t>
                </a:r>
                <a:r>
                  <a:rPr lang="en-US" i="1" dirty="0"/>
                  <a:t>vocabulary - </a:t>
                </a:r>
                <a:r>
                  <a:rPr lang="en-US" dirty="0"/>
                  <a:t>count of unique words from both classes</a:t>
                </a:r>
              </a:p>
              <a:p>
                <a:pPr lvl="2">
                  <a:buFont typeface="Arial" panose="020B0604020202020204" pitchFamily="34" charset="0"/>
                  <a:buChar char="•"/>
                </a:pPr>
                <a:r>
                  <a:rPr lang="en-US" dirty="0"/>
                  <a:t>e.g. </a:t>
                </a:r>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err="1" smtClean="0">
                            <a:latin typeface="Cambria Math" panose="02040503050406030204" pitchFamily="18" charset="0"/>
                          </a:rPr>
                          <m:t>𝐴𝑛𝑎𝑙𝑦𝑠𝑖𝑠</m:t>
                        </m:r>
                      </m:e>
                      <m:e>
                        <m:r>
                          <a:rPr lang="en-US" i="1" dirty="0" err="1" smtClean="0">
                            <a:latin typeface="Cambria Math" panose="02040503050406030204" pitchFamily="18" charset="0"/>
                          </a:rPr>
                          <m:t>𝑀𝐿</m:t>
                        </m:r>
                      </m:e>
                    </m:d>
                    <m:r>
                      <a:rPr lang="en-US" b="0" i="1" dirty="0" smtClean="0">
                        <a:latin typeface="Cambria Math" panose="02040503050406030204" pitchFamily="18" charset="0"/>
                      </a:rPr>
                      <m:t>=</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2</m:t>
                        </m:r>
                      </m:num>
                      <m:den>
                        <m:r>
                          <a:rPr lang="en-US" i="1" dirty="0">
                            <a:latin typeface="Cambria Math" panose="02040503050406030204" pitchFamily="18" charset="0"/>
                          </a:rPr>
                          <m:t>7+20</m:t>
                        </m:r>
                      </m:den>
                    </m:f>
                  </m:oMath>
                </a14:m>
                <a:endParaRPr lang="en-US" dirty="0"/>
              </a:p>
              <a:p>
                <a:pPr>
                  <a:buFont typeface="Arial" panose="020B0604020202020204" pitchFamily="34" charset="0"/>
                  <a:buChar char="•"/>
                </a:pPr>
                <a:r>
                  <a:rPr lang="en-US" sz="2400" dirty="0"/>
                  <a:t>Use </a:t>
                </a:r>
                <a14:m>
                  <m:oMath xmlns:m="http://schemas.openxmlformats.org/officeDocument/2006/math">
                    <m:r>
                      <m:rPr>
                        <m:sty m:val="p"/>
                      </m:rPr>
                      <a:rPr lang="en-US" sz="2400" b="0" i="0" smtClean="0">
                        <a:latin typeface="Cambria Math" panose="02040503050406030204" pitchFamily="18" charset="0"/>
                      </a:rPr>
                      <m:t>ln</m:t>
                    </m:r>
                    <m:r>
                      <a:rPr lang="en-US" sz="2400" b="0" i="0" smtClean="0">
                        <a:latin typeface="Cambria Math" panose="02040503050406030204" pitchFamily="18" charset="0"/>
                      </a:rPr>
                      <m:t> </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𝐶𝑘</m:t>
                        </m:r>
                      </m:e>
                    </m:d>
                    <m:r>
                      <a:rPr lang="en-US" sz="2400" b="0" i="1" smtClean="0">
                        <a:latin typeface="Cambria Math" panose="02040503050406030204" pitchFamily="18" charset="0"/>
                      </a:rPr>
                      <m:t>+</m:t>
                    </m:r>
                    <m:nary>
                      <m:naryPr>
                        <m:chr m:val="∑"/>
                        <m:subHide m:val="on"/>
                        <m:supHide m:val="on"/>
                        <m:ctrlPr>
                          <a:rPr lang="en-US" sz="2400" i="1" smtClean="0">
                            <a:latin typeface="Cambria Math" panose="02040503050406030204" pitchFamily="18" charset="0"/>
                          </a:rPr>
                        </m:ctrlPr>
                      </m:naryPr>
                      <m:sub/>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𝑋𝑖</m:t>
                            </m:r>
                            <m:r>
                              <a:rPr lang="en-US" sz="2400" b="0" i="1" smtClean="0">
                                <a:latin typeface="Cambria Math" panose="02040503050406030204" pitchFamily="18" charset="0"/>
                              </a:rPr>
                              <m:t>|</m:t>
                            </m:r>
                            <m:r>
                              <a:rPr lang="en-US" sz="2400" b="0" i="1" smtClean="0">
                                <a:latin typeface="Cambria Math" panose="02040503050406030204" pitchFamily="18" charset="0"/>
                              </a:rPr>
                              <m:t>𝐶𝑘</m:t>
                            </m:r>
                            <m:r>
                              <a:rPr lang="en-US" sz="2400" b="0" i="1" smtClean="0">
                                <a:latin typeface="Cambria Math" panose="02040503050406030204" pitchFamily="18" charset="0"/>
                              </a:rPr>
                              <m:t>)</m:t>
                            </m:r>
                          </m:e>
                        </m:func>
                        <m:r>
                          <a:rPr lang="en-US" sz="2400" b="0" i="1" smtClean="0">
                            <a:latin typeface="Cambria Math" panose="02040503050406030204" pitchFamily="18" charset="0"/>
                          </a:rPr>
                          <m:t> </m:t>
                        </m:r>
                        <m:r>
                          <a:rPr lang="en-US" sz="2400" b="0" i="1" smtClean="0">
                            <a:latin typeface="Cambria Math" panose="02040503050406030204" pitchFamily="18" charset="0"/>
                          </a:rPr>
                          <m:t>𝑖𝑛𝑠𝑡𝑒𝑎𝑑</m:t>
                        </m:r>
                        <m:r>
                          <a:rPr lang="en-US" sz="2400" b="0" i="1" smtClean="0">
                            <a:latin typeface="Cambria Math" panose="02040503050406030204" pitchFamily="18" charset="0"/>
                          </a:rPr>
                          <m:t>  </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i="1">
                                <a:latin typeface="Cambria Math" panose="02040503050406030204" pitchFamily="18" charset="0"/>
                              </a:rPr>
                              <m:t>𝐶</m:t>
                            </m:r>
                            <m:r>
                              <a:rPr lang="en-US" sz="2400" i="1" baseline="-25000">
                                <a:latin typeface="Cambria Math" panose="02040503050406030204" pitchFamily="18" charset="0"/>
                              </a:rPr>
                              <m:t>𝑘</m:t>
                            </m:r>
                          </m:e>
                        </m:d>
                        <m:r>
                          <a:rPr lang="en-US" sz="2400" b="0" i="1" smtClean="0">
                            <a:latin typeface="Cambria Math" panose="02040503050406030204" pitchFamily="18" charset="0"/>
                          </a:rPr>
                          <m:t>∗</m:t>
                        </m:r>
                        <m:nary>
                          <m:naryPr>
                            <m:chr m:val="∏"/>
                            <m:subHide m:val="on"/>
                            <m:supHide m:val="on"/>
                            <m:ctrlPr>
                              <a:rPr lang="en-US" sz="2400" b="0" i="1" smtClean="0">
                                <a:latin typeface="Cambria Math" panose="02040503050406030204" pitchFamily="18" charset="0"/>
                              </a:rPr>
                            </m:ctrlPr>
                          </m:naryPr>
                          <m:sub/>
                          <m:sup/>
                          <m:e>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𝑋𝑖</m:t>
                            </m:r>
                            <m:r>
                              <a:rPr lang="en-US" sz="2400" i="1">
                                <a:latin typeface="Cambria Math" panose="02040503050406030204" pitchFamily="18" charset="0"/>
                              </a:rPr>
                              <m:t>|</m:t>
                            </m:r>
                            <m:r>
                              <a:rPr lang="en-US" sz="2400" i="1">
                                <a:latin typeface="Cambria Math" panose="02040503050406030204" pitchFamily="18" charset="0"/>
                              </a:rPr>
                              <m:t>𝐶𝑘</m:t>
                            </m:r>
                            <m:r>
                              <a:rPr lang="en-US" sz="2400" i="1">
                                <a:latin typeface="Cambria Math" panose="02040503050406030204" pitchFamily="18" charset="0"/>
                              </a:rPr>
                              <m:t>)</m:t>
                            </m:r>
                          </m:e>
                        </m:nary>
                      </m:e>
                    </m:nary>
                  </m:oMath>
                </a14:m>
                <a:endParaRPr lang="hr-HR" sz="2400" dirty="0"/>
              </a:p>
            </p:txBody>
          </p:sp>
        </mc:Choice>
        <mc:Fallback xmlns="">
          <p:sp>
            <p:nvSpPr>
              <p:cNvPr id="7" name="Content Placeholder 6">
                <a:extLst>
                  <a:ext uri="{FF2B5EF4-FFF2-40B4-BE49-F238E27FC236}">
                    <a16:creationId xmlns:a16="http://schemas.microsoft.com/office/drawing/2014/main" id="{7E9719B0-0725-4725-B337-1159CA84C888}"/>
                  </a:ext>
                </a:extLst>
              </p:cNvPr>
              <p:cNvSpPr>
                <a:spLocks noGrp="1" noRot="1" noChangeAspect="1" noMove="1" noResize="1" noEditPoints="1" noAdjustHandles="1" noChangeArrowheads="1" noChangeShapeType="1" noTextEdit="1"/>
              </p:cNvSpPr>
              <p:nvPr>
                <p:ph idx="1"/>
              </p:nvPr>
            </p:nvSpPr>
            <p:spPr>
              <a:blipFill>
                <a:blip r:embed="rId3"/>
                <a:stretch>
                  <a:fillRect l="-1407" t="-1348" b="-18059"/>
                </a:stretch>
              </a:blipFill>
            </p:spPr>
            <p:txBody>
              <a:bodyPr/>
              <a:lstStyle/>
              <a:p>
                <a:r>
                  <a:rPr lang="hr-HR">
                    <a:noFill/>
                  </a:rPr>
                  <a:t> </a:t>
                </a:r>
              </a:p>
            </p:txBody>
          </p:sp>
        </mc:Fallback>
      </mc:AlternateContent>
    </p:spTree>
    <p:extLst>
      <p:ext uri="{BB962C8B-B14F-4D97-AF65-F5344CB8AC3E}">
        <p14:creationId xmlns:p14="http://schemas.microsoft.com/office/powerpoint/2010/main" val="2493137686"/>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considerations</a:t>
            </a:r>
          </a:p>
        </p:txBody>
      </p:sp>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Stemming</a:t>
            </a:r>
          </a:p>
          <a:p>
            <a:pPr lvl="1">
              <a:buFont typeface="Arial" panose="020B0604020202020204" pitchFamily="34" charset="0"/>
              <a:buChar char="•"/>
            </a:pPr>
            <a:r>
              <a:rPr lang="en-US" dirty="0"/>
              <a:t>heuristic - group words such as card and cards </a:t>
            </a:r>
          </a:p>
          <a:p>
            <a:r>
              <a:rPr lang="en-US" dirty="0"/>
              <a:t>Lemmatization</a:t>
            </a:r>
          </a:p>
          <a:p>
            <a:pPr lvl="1">
              <a:buFont typeface="Arial" panose="020B0604020202020204" pitchFamily="34" charset="0"/>
              <a:buChar char="•"/>
            </a:pPr>
            <a:r>
              <a:rPr lang="en-US" dirty="0"/>
              <a:t>stemming, but with a dictionary </a:t>
            </a:r>
          </a:p>
          <a:p>
            <a:pPr>
              <a:buFont typeface="Arial" panose="020B0604020202020204" pitchFamily="34" charset="0"/>
              <a:buChar char="•"/>
            </a:pPr>
            <a:r>
              <a:rPr lang="en-US" dirty="0"/>
              <a:t>Removal of stop(most common) words</a:t>
            </a:r>
          </a:p>
          <a:p>
            <a:pPr lvl="1">
              <a:buFont typeface="Arial" panose="020B0604020202020204" pitchFamily="34" charset="0"/>
              <a:buChar char="•"/>
            </a:pPr>
            <a:r>
              <a:rPr lang="en-US" dirty="0"/>
              <a:t>is, a, the …</a:t>
            </a:r>
          </a:p>
          <a:p>
            <a:r>
              <a:rPr lang="en-US" dirty="0"/>
              <a:t>TF-IDF</a:t>
            </a:r>
          </a:p>
          <a:p>
            <a:pPr lvl="1">
              <a:buFont typeface="Arial" panose="020B0604020202020204" pitchFamily="34" charset="0"/>
              <a:buChar char="•"/>
            </a:pPr>
            <a:r>
              <a:rPr lang="en-US" dirty="0"/>
              <a:t>penalize more frequent words</a:t>
            </a:r>
          </a:p>
          <a:p>
            <a:r>
              <a:rPr lang="en-US" dirty="0"/>
              <a:t>N-grams</a:t>
            </a:r>
          </a:p>
          <a:p>
            <a:pPr lvl="1">
              <a:buFont typeface="Arial" panose="020B0604020202020204" pitchFamily="34" charset="0"/>
              <a:buChar char="•"/>
            </a:pPr>
            <a:r>
              <a:rPr lang="en-US" dirty="0"/>
              <a:t>Single word is a 1-gram</a:t>
            </a:r>
          </a:p>
          <a:p>
            <a:pPr marL="0" indent="0">
              <a:buNone/>
            </a:pPr>
            <a:endParaRPr lang="en-US" dirty="0"/>
          </a:p>
        </p:txBody>
      </p:sp>
    </p:spTree>
    <p:extLst>
      <p:ext uri="{BB962C8B-B14F-4D97-AF65-F5344CB8AC3E}">
        <p14:creationId xmlns:p14="http://schemas.microsoft.com/office/powerpoint/2010/main" val="3148565505"/>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SMS spam filter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Dictionary with spam and harmless(ham) message texts</a:t>
                </a:r>
              </a:p>
              <a:p>
                <a:pPr lvl="1"/>
                <a:r>
                  <a:rPr lang="en-US" sz="1800" b="1" dirty="0"/>
                  <a:t>spam</a:t>
                </a:r>
                <a:r>
                  <a:rPr lang="en-US" sz="1800" dirty="0"/>
                  <a:t>: Free entry in 2 a </a:t>
                </a:r>
                <a:r>
                  <a:rPr lang="en-US" sz="1800" dirty="0" err="1"/>
                  <a:t>wkly</a:t>
                </a:r>
                <a:r>
                  <a:rPr lang="en-US" sz="1800" dirty="0"/>
                  <a:t> comp to win FA Cup final </a:t>
                </a:r>
                <a:r>
                  <a:rPr lang="en-US" sz="1800" dirty="0" err="1"/>
                  <a:t>tkts</a:t>
                </a:r>
                <a:r>
                  <a:rPr lang="en-US" sz="1800" dirty="0"/>
                  <a:t> 21st May 2005.</a:t>
                </a:r>
              </a:p>
              <a:p>
                <a:pPr lvl="1"/>
                <a:r>
                  <a:rPr lang="en-US" sz="1800" b="1" dirty="0"/>
                  <a:t>ham</a:t>
                </a:r>
                <a:r>
                  <a:rPr lang="en-US" sz="1800" dirty="0"/>
                  <a:t>: Is that seriously how you spell his name?</a:t>
                </a:r>
              </a:p>
              <a:p>
                <a:r>
                  <a:rPr lang="en-US" dirty="0"/>
                  <a:t>Build probability table for spam and ham</a:t>
                </a:r>
              </a:p>
              <a:p>
                <a:r>
                  <a:rPr lang="en-US" dirty="0"/>
                  <a:t>Read this article for feature extraction and data set:</a:t>
                </a:r>
              </a:p>
              <a:p>
                <a:pPr lvl="1"/>
                <a:r>
                  <a:rPr lang="en-US" sz="1300" dirty="0">
                    <a:hlinkClick r:id="rId3"/>
                  </a:rPr>
                  <a:t>http://cs229.stanford.edu/proj2013/ShiraniMehrSMSSpamDetectionUsingMachineLearningApproach</a:t>
                </a:r>
                <a:endParaRPr lang="en-US" sz="1300" dirty="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𝑆𝑃𝐴𝑀</m:t>
                        </m:r>
                      </m:e>
                      <m:e>
                        <m:r>
                          <a:rPr lang="en-US" b="0" i="1" smtClean="0">
                            <a:latin typeface="Cambria Math" panose="02040503050406030204" pitchFamily="18" charset="0"/>
                          </a:rPr>
                          <m:t>𝑊𝑂𝑅𝐷𝑆</m:t>
                        </m:r>
                      </m:e>
                    </m:d>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𝑊𝑂𝑅𝐷𝑆</m:t>
                            </m:r>
                            <m:r>
                              <a:rPr lang="en-US" i="1">
                                <a:latin typeface="Cambria Math" panose="02040503050406030204" pitchFamily="18" charset="0"/>
                              </a:rPr>
                              <m:t>|</m:t>
                            </m:r>
                            <m:r>
                              <a:rPr lang="en-US" b="0" i="1" smtClean="0">
                                <a:latin typeface="Cambria Math" panose="02040503050406030204" pitchFamily="18" charset="0"/>
                              </a:rPr>
                              <m:t>𝑆𝑃𝐴𝑀</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𝑆𝑃𝐴𝑀</m:t>
                            </m:r>
                            <m:r>
                              <a:rPr lang="en-US" i="1">
                                <a:latin typeface="Cambria Math" panose="02040503050406030204" pitchFamily="18" charset="0"/>
                              </a:rPr>
                              <m:t>)</m:t>
                            </m:r>
                          </m:num>
                          <m:den>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𝑊𝑂𝑅𝐷𝑆</m:t>
                                </m:r>
                              </m:e>
                            </m:d>
                          </m:den>
                        </m:f>
                      </m:e>
                    </m:box>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 </m:t>
                    </m:r>
                  </m:oMath>
                </a14:m>
                <a:r>
                  <a:rPr lang="en-US" dirty="0"/>
                  <a:t>Check my git repo for </a:t>
                </a:r>
                <a:r>
                  <a:rPr lang="en-US"/>
                  <a:t>reference implementation</a:t>
                </a:r>
                <a:r>
                  <a:rPr lang="en-US" dirty="0"/>
                  <a:t>, and it’s ok to leave a star if you find it </a:t>
                </a:r>
                <a:r>
                  <a:rPr lang="en-US" dirty="0" err="1"/>
                  <a:t>usefull</a:t>
                </a:r>
                <a:r>
                  <a:rPr lang="en-US" dirty="0">
                    <a:sym typeface="Wingdings" panose="05000000000000000000" pitchFamily="2" charset="2"/>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4"/>
                <a:stretch>
                  <a:fillRect l="-1407" t="-1276" r="-1037"/>
                </a:stretch>
              </a:blipFill>
            </p:spPr>
            <p:txBody>
              <a:bodyPr/>
              <a:lstStyle/>
              <a:p>
                <a:r>
                  <a:rPr lang="hr-HR">
                    <a:noFill/>
                  </a:rPr>
                  <a:t> </a:t>
                </a:r>
              </a:p>
            </p:txBody>
          </p:sp>
        </mc:Fallback>
      </mc:AlternateContent>
    </p:spTree>
    <p:extLst>
      <p:ext uri="{BB962C8B-B14F-4D97-AF65-F5344CB8AC3E}">
        <p14:creationId xmlns:p14="http://schemas.microsoft.com/office/powerpoint/2010/main" val="3275452118"/>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2348880"/>
            <a:ext cx="8229600" cy="3096344"/>
          </a:xfrm>
        </p:spPr>
        <p:txBody>
          <a:bodyPr/>
          <a:lstStyle/>
          <a:p>
            <a:r>
              <a:rPr lang="en-US" dirty="0"/>
              <a:t>Machine learning with neural networks</a:t>
            </a:r>
            <a:br>
              <a:rPr lang="en-US" dirty="0"/>
            </a:br>
            <a:br>
              <a:rPr lang="en-US" dirty="0"/>
            </a:br>
            <a:r>
              <a:rPr lang="en-US" dirty="0"/>
              <a:t>Danijel Temraz</a:t>
            </a:r>
            <a:br>
              <a:rPr lang="en-US" dirty="0"/>
            </a:br>
            <a:br>
              <a:rPr lang="en-US" dirty="0"/>
            </a:br>
            <a:br>
              <a:rPr lang="en-US" dirty="0"/>
            </a:br>
            <a:endParaRPr lang="en-US" sz="1800" dirty="0"/>
          </a:p>
        </p:txBody>
      </p:sp>
    </p:spTree>
    <p:extLst>
      <p:ext uri="{BB962C8B-B14F-4D97-AF65-F5344CB8AC3E}">
        <p14:creationId xmlns:p14="http://schemas.microsoft.com/office/powerpoint/2010/main" val="372169152"/>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2348880"/>
            <a:ext cx="8229600" cy="3096344"/>
          </a:xfrm>
        </p:spPr>
        <p:txBody>
          <a:bodyPr/>
          <a:lstStyle/>
          <a:p>
            <a:r>
              <a:rPr lang="en-US" dirty="0"/>
              <a:t>Introduction to neural networks</a:t>
            </a:r>
            <a:br>
              <a:rPr lang="en-US" dirty="0"/>
            </a:br>
            <a:br>
              <a:rPr lang="en-US" dirty="0"/>
            </a:br>
            <a:br>
              <a:rPr lang="en-US" dirty="0"/>
            </a:br>
            <a:br>
              <a:rPr lang="en-US" dirty="0"/>
            </a:br>
            <a:br>
              <a:rPr lang="en-US" dirty="0"/>
            </a:br>
            <a:endParaRPr lang="en-US" sz="1800" dirty="0"/>
          </a:p>
        </p:txBody>
      </p:sp>
    </p:spTree>
    <p:extLst>
      <p:ext uri="{BB962C8B-B14F-4D97-AF65-F5344CB8AC3E}">
        <p14:creationId xmlns:p14="http://schemas.microsoft.com/office/powerpoint/2010/main" val="3276578476"/>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Motivational Example</a:t>
            </a:r>
          </a:p>
        </p:txBody>
      </p:sp>
      <p:sp>
        <p:nvSpPr>
          <p:cNvPr id="3" name="Content Placeholder 2"/>
          <p:cNvSpPr>
            <a:spLocks noGrp="1"/>
          </p:cNvSpPr>
          <p:nvPr>
            <p:ph idx="1"/>
          </p:nvPr>
        </p:nvSpPr>
        <p:spPr>
          <a:xfrm>
            <a:off x="457200" y="1600200"/>
            <a:ext cx="8229600" cy="4781128"/>
          </a:xfrm>
        </p:spPr>
        <p:txBody>
          <a:bodyPr/>
          <a:lstStyle/>
          <a:p>
            <a:r>
              <a:rPr lang="en-US" dirty="0"/>
              <a:t>Application that recognizes if an image contains a pet</a:t>
            </a:r>
          </a:p>
          <a:p>
            <a:endParaRPr lang="en-US" dirty="0"/>
          </a:p>
          <a:p>
            <a:pPr lvl="8"/>
            <a:endParaRPr lang="en-US" dirty="0"/>
          </a:p>
          <a:p>
            <a:pPr marL="0" indent="0">
              <a:buNone/>
            </a:pPr>
            <a:endParaRPr lang="en-US" dirty="0"/>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2211387"/>
            <a:ext cx="3228604" cy="4149080"/>
          </a:xfrm>
          <a:prstGeom prst="rect">
            <a:avLst/>
          </a:prstGeom>
        </p:spPr>
      </p:pic>
    </p:spTree>
    <p:extLst>
      <p:ext uri="{BB962C8B-B14F-4D97-AF65-F5344CB8AC3E}">
        <p14:creationId xmlns:p14="http://schemas.microsoft.com/office/powerpoint/2010/main" val="2178924616"/>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Motivational example</a:t>
            </a:r>
          </a:p>
        </p:txBody>
      </p:sp>
      <p:sp>
        <p:nvSpPr>
          <p:cNvPr id="3" name="Content Placeholder 2"/>
          <p:cNvSpPr>
            <a:spLocks noGrp="1"/>
          </p:cNvSpPr>
          <p:nvPr>
            <p:ph idx="1"/>
          </p:nvPr>
        </p:nvSpPr>
        <p:spPr>
          <a:xfrm>
            <a:off x="457200" y="1600200"/>
            <a:ext cx="8229600" cy="4781128"/>
          </a:xfrm>
        </p:spPr>
        <p:txBody>
          <a:bodyPr/>
          <a:lstStyle/>
          <a:p>
            <a:pPr marL="0" indent="0">
              <a:buNone/>
            </a:pPr>
            <a:endParaRPr lang="en-US" dirty="0"/>
          </a:p>
          <a:p>
            <a:endParaRPr lang="en-US" dirty="0"/>
          </a:p>
          <a:p>
            <a:pPr marL="0" indent="0">
              <a:buNone/>
            </a:pPr>
            <a:endParaRPr lang="en-US" dirty="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254422"/>
            <a:ext cx="3857625" cy="5157192"/>
          </a:xfrm>
          <a:prstGeom prst="rect">
            <a:avLst/>
          </a:prstGeom>
        </p:spPr>
      </p:pic>
    </p:spTree>
    <p:extLst>
      <p:ext uri="{BB962C8B-B14F-4D97-AF65-F5344CB8AC3E}">
        <p14:creationId xmlns:p14="http://schemas.microsoft.com/office/powerpoint/2010/main" val="3613205485"/>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recognition</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Standard way of doing this: </a:t>
            </a:r>
          </a:p>
          <a:p>
            <a:pPr lvl="1">
              <a:buFont typeface="Arial" panose="020B0604020202020204" pitchFamily="34" charset="0"/>
              <a:buChar char="•"/>
            </a:pPr>
            <a:r>
              <a:rPr lang="en-US" dirty="0"/>
              <a:t>build an </a:t>
            </a:r>
            <a:r>
              <a:rPr lang="en-US" b="1" dirty="0"/>
              <a:t>explicit</a:t>
            </a:r>
            <a:r>
              <a:rPr lang="en-US" dirty="0"/>
              <a:t> model that solves the problem</a:t>
            </a:r>
          </a:p>
          <a:p>
            <a:pPr lvl="1">
              <a:buFont typeface="Arial" panose="020B0604020202020204" pitchFamily="34" charset="0"/>
              <a:buChar char="•"/>
            </a:pPr>
            <a:r>
              <a:rPr lang="en-US" dirty="0"/>
              <a:t>run input data against the model</a:t>
            </a:r>
          </a:p>
          <a:p>
            <a:pPr lvl="1">
              <a:buFont typeface="Arial" panose="020B0604020202020204" pitchFamily="34" charset="0"/>
              <a:buChar char="•"/>
            </a:pPr>
            <a:r>
              <a:rPr lang="en-US" dirty="0"/>
              <a:t>verify output</a:t>
            </a:r>
          </a:p>
          <a:p>
            <a:pPr>
              <a:buFont typeface="Arial" panose="020B0604020202020204" pitchFamily="34" charset="0"/>
              <a:buChar char="•"/>
            </a:pPr>
            <a:r>
              <a:rPr lang="en-US" dirty="0"/>
              <a:t> </a:t>
            </a:r>
          </a:p>
          <a:p>
            <a:pPr marL="0" indent="0">
              <a:buNone/>
            </a:pPr>
            <a:endParaRPr lang="en-US" dirty="0"/>
          </a:p>
          <a:p>
            <a:pPr marL="0" indent="0">
              <a:buNone/>
            </a:pPr>
            <a:endParaRPr lang="en-US" dirty="0"/>
          </a:p>
          <a:p>
            <a:pPr>
              <a:buFont typeface="Arial" panose="020B0604020202020204" pitchFamily="34" charset="0"/>
              <a:buChar char="•"/>
            </a:pPr>
            <a:r>
              <a:rPr lang="en-US" dirty="0"/>
              <a:t>It’s next to impossible to define an explicit model</a:t>
            </a:r>
          </a:p>
          <a:p>
            <a:pPr>
              <a:buFont typeface="Arial" panose="020B0604020202020204" pitchFamily="34" charset="0"/>
              <a:buChar char="•"/>
            </a:pPr>
            <a:r>
              <a:rPr lang="en-US" dirty="0"/>
              <a:t>How do humans solve this problem anyway? </a:t>
            </a:r>
          </a:p>
          <a:p>
            <a:pPr lvl="1">
              <a:buFont typeface="Arial" panose="020B0604020202020204" pitchFamily="34" charset="0"/>
              <a:buChar char="•"/>
            </a:pPr>
            <a:r>
              <a:rPr lang="en-US" dirty="0"/>
              <a:t>Experience forms our neural connections</a:t>
            </a:r>
          </a:p>
        </p:txBody>
      </p:sp>
      <p:sp>
        <p:nvSpPr>
          <p:cNvPr id="4" name="TextBox 3"/>
          <p:cNvSpPr txBox="1"/>
          <p:nvPr/>
        </p:nvSpPr>
        <p:spPr>
          <a:xfrm>
            <a:off x="899592" y="3429000"/>
            <a:ext cx="5184576" cy="1477328"/>
          </a:xfrm>
          <a:prstGeom prst="rect">
            <a:avLst/>
          </a:prstGeom>
          <a:noFill/>
        </p:spPr>
        <p:txBody>
          <a:bodyPr wrap="square" rtlCol="0">
            <a:spAutoFit/>
          </a:bodyPr>
          <a:lstStyle/>
          <a:p>
            <a:r>
              <a:rPr lang="en-US" dirty="0">
                <a:solidFill>
                  <a:schemeClr val="accent1"/>
                </a:solidFill>
              </a:rPr>
              <a:t> public class </a:t>
            </a:r>
            <a:r>
              <a:rPr lang="en-US" dirty="0" err="1">
                <a:solidFill>
                  <a:schemeClr val="tx1">
                    <a:lumMod val="65000"/>
                    <a:lumOff val="35000"/>
                  </a:schemeClr>
                </a:solidFill>
              </a:rPr>
              <a:t>ImageProcessor</a:t>
            </a:r>
            <a:r>
              <a:rPr lang="en-US" dirty="0">
                <a:solidFill>
                  <a:schemeClr val="tx1">
                    <a:lumMod val="65000"/>
                    <a:lumOff val="35000"/>
                  </a:schemeClr>
                </a:solidFill>
              </a:rPr>
              <a:t> {</a:t>
            </a:r>
          </a:p>
          <a:p>
            <a:r>
              <a:rPr lang="en-US" dirty="0">
                <a:solidFill>
                  <a:schemeClr val="tx1">
                    <a:lumMod val="65000"/>
                    <a:lumOff val="35000"/>
                  </a:schemeClr>
                </a:solidFill>
              </a:rPr>
              <a:t>        </a:t>
            </a:r>
            <a:r>
              <a:rPr lang="en-US" dirty="0">
                <a:solidFill>
                  <a:schemeClr val="accent1"/>
                </a:solidFill>
              </a:rPr>
              <a:t>public </a:t>
            </a:r>
            <a:r>
              <a:rPr lang="en-US" dirty="0" err="1">
                <a:solidFill>
                  <a:schemeClr val="accent1"/>
                </a:solidFill>
              </a:rPr>
              <a:t>boolean</a:t>
            </a:r>
            <a:r>
              <a:rPr lang="en-US" dirty="0">
                <a:solidFill>
                  <a:schemeClr val="accent1"/>
                </a:solidFill>
              </a:rPr>
              <a:t> </a:t>
            </a:r>
            <a:r>
              <a:rPr lang="en-US" dirty="0" err="1">
                <a:solidFill>
                  <a:schemeClr val="accent1"/>
                </a:solidFill>
              </a:rPr>
              <a:t>hasPets</a:t>
            </a:r>
            <a:r>
              <a:rPr lang="en-US" dirty="0">
                <a:solidFill>
                  <a:schemeClr val="accent1"/>
                </a:solidFill>
              </a:rPr>
              <a:t> </a:t>
            </a:r>
            <a:r>
              <a:rPr lang="en-US" dirty="0">
                <a:solidFill>
                  <a:schemeClr val="tx1">
                    <a:lumMod val="65000"/>
                    <a:lumOff val="35000"/>
                  </a:schemeClr>
                </a:solidFill>
              </a:rPr>
              <a:t>(</a:t>
            </a:r>
            <a:r>
              <a:rPr lang="en-US" dirty="0" err="1">
                <a:solidFill>
                  <a:schemeClr val="tx1">
                    <a:lumMod val="65000"/>
                    <a:lumOff val="35000"/>
                  </a:schemeClr>
                </a:solidFill>
              </a:rPr>
              <a:t>BufferedImage</a:t>
            </a:r>
            <a:r>
              <a:rPr lang="en-US" dirty="0">
                <a:solidFill>
                  <a:schemeClr val="tx1">
                    <a:lumMod val="65000"/>
                    <a:lumOff val="35000"/>
                  </a:schemeClr>
                </a:solidFill>
              </a:rPr>
              <a:t> image) {</a:t>
            </a:r>
          </a:p>
          <a:p>
            <a:r>
              <a:rPr lang="en-US" dirty="0">
                <a:solidFill>
                  <a:schemeClr val="accent1"/>
                </a:solidFill>
              </a:rPr>
              <a:t>            </a:t>
            </a:r>
            <a:r>
              <a:rPr lang="en-US" dirty="0">
                <a:solidFill>
                  <a:schemeClr val="tx1">
                    <a:lumMod val="65000"/>
                    <a:lumOff val="35000"/>
                  </a:schemeClr>
                </a:solidFill>
              </a:rPr>
              <a:t>// we just need a couple of lines here for our model</a:t>
            </a:r>
          </a:p>
          <a:p>
            <a:r>
              <a:rPr lang="en-US" dirty="0">
                <a:solidFill>
                  <a:schemeClr val="tx1">
                    <a:lumMod val="65000"/>
                    <a:lumOff val="35000"/>
                  </a:schemeClr>
                </a:solidFill>
              </a:rPr>
              <a:t>            </a:t>
            </a:r>
            <a:r>
              <a:rPr lang="en-US" dirty="0">
                <a:solidFill>
                  <a:schemeClr val="accent1"/>
                </a:solidFill>
              </a:rPr>
              <a:t>return false;</a:t>
            </a:r>
          </a:p>
          <a:p>
            <a:r>
              <a:rPr lang="en-US" dirty="0">
                <a:solidFill>
                  <a:schemeClr val="tx1">
                    <a:lumMod val="65000"/>
                    <a:lumOff val="35000"/>
                  </a:schemeClr>
                </a:solidFill>
              </a:rPr>
              <a:t>        }</a:t>
            </a:r>
          </a:p>
          <a:p>
            <a:r>
              <a:rPr lang="en-US" dirty="0">
                <a:solidFill>
                  <a:schemeClr val="tx1">
                    <a:lumMod val="65000"/>
                    <a:lumOff val="35000"/>
                  </a:schemeClr>
                </a:solidFill>
              </a:rPr>
              <a:t>    }</a:t>
            </a:r>
          </a:p>
        </p:txBody>
      </p:sp>
    </p:spTree>
    <p:extLst>
      <p:ext uri="{BB962C8B-B14F-4D97-AF65-F5344CB8AC3E}">
        <p14:creationId xmlns:p14="http://schemas.microsoft.com/office/powerpoint/2010/main" val="3265931091"/>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by experience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6878" y="1600200"/>
            <a:ext cx="7250244" cy="4525963"/>
          </a:xfrm>
        </p:spPr>
      </p:pic>
    </p:spTree>
    <p:extLst>
      <p:ext uri="{BB962C8B-B14F-4D97-AF65-F5344CB8AC3E}">
        <p14:creationId xmlns:p14="http://schemas.microsoft.com/office/powerpoint/2010/main" val="316189394"/>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Neuron model</a:t>
            </a:r>
          </a:p>
        </p:txBody>
      </p:sp>
      <p:sp>
        <p:nvSpPr>
          <p:cNvPr id="7" name="Content Placeholder 6"/>
          <p:cNvSpPr>
            <a:spLocks noGrp="1"/>
          </p:cNvSpPr>
          <p:nvPr>
            <p:ph idx="1"/>
          </p:nvPr>
        </p:nvSpPr>
        <p:spPr>
          <a:xfrm>
            <a:off x="323528" y="1628800"/>
            <a:ext cx="8229600" cy="4525963"/>
          </a:xfrm>
        </p:spPr>
        <p:txBody>
          <a:bodyPr/>
          <a:lstStyle/>
          <a:p>
            <a:r>
              <a:rPr lang="en-US" dirty="0"/>
              <a:t>Dendrites, Axons and Synapse (red circle)</a:t>
            </a:r>
          </a:p>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800" dirty="0"/>
              <a:t>https://biology.stackexchange.com/questions/21082/how-does-core-conductor-model-correspond-to-an-actual-neuron</a:t>
            </a:r>
          </a:p>
          <a:p>
            <a:pPr>
              <a:buFont typeface="Arial" panose="020B0604020202020204" pitchFamily="34" charset="0"/>
              <a:buChar char="•"/>
            </a:pPr>
            <a:r>
              <a:rPr lang="en-US" sz="1800" i="1" dirty="0"/>
              <a:t>When an axon of cell A is near enough to excite a cell B and repeatedly or persistently takes part in firing it, some growth process or metabolic  change takes place in one or both cells such that A's efficiency, as one of the cells firing B, is increased.</a:t>
            </a:r>
          </a:p>
          <a:p>
            <a:pPr lvl="1">
              <a:buFont typeface="Arial" panose="020B0604020202020204" pitchFamily="34" charset="0"/>
              <a:buChar char="•"/>
            </a:pPr>
            <a:r>
              <a:rPr lang="en-US" sz="1400" dirty="0"/>
              <a:t>Hebb</a:t>
            </a:r>
          </a:p>
          <a:p>
            <a:pPr>
              <a:buFont typeface="Arial" panose="020B0604020202020204" pitchFamily="34" charset="0"/>
              <a:buChar char="•"/>
            </a:pPr>
            <a:endParaRPr lang="en-US" sz="1050" dirty="0"/>
          </a:p>
          <a:p>
            <a:pPr>
              <a:buFont typeface="Arial" panose="020B0604020202020204" pitchFamily="34" charset="0"/>
              <a:buChar char="•"/>
            </a:pPr>
            <a:endParaRPr lang="en-US" sz="1050" dirty="0"/>
          </a:p>
          <a:p>
            <a:pPr marL="0" indent="0">
              <a:buNone/>
            </a:pPr>
            <a:endParaRPr lang="en-US" sz="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420888"/>
            <a:ext cx="4800000" cy="1761905"/>
          </a:xfrm>
          <a:prstGeom prst="rect">
            <a:avLst/>
          </a:prstGeom>
        </p:spPr>
      </p:pic>
    </p:spTree>
    <p:extLst>
      <p:ext uri="{BB962C8B-B14F-4D97-AF65-F5344CB8AC3E}">
        <p14:creationId xmlns:p14="http://schemas.microsoft.com/office/powerpoint/2010/main" val="1228201328"/>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neuron </a:t>
            </a:r>
          </a:p>
        </p:txBody>
      </p:sp>
      <p:pic>
        <p:nvPicPr>
          <p:cNvPr id="14"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1417638"/>
            <a:ext cx="7248525" cy="1533525"/>
          </a:xfrm>
        </p:spPr>
      </p:pic>
      <mc:AlternateContent xmlns:mc="http://schemas.openxmlformats.org/markup-compatibility/2006" xmlns:a14="http://schemas.microsoft.com/office/drawing/2010/main">
        <mc:Choice Requires="a14">
          <p:sp>
            <p:nvSpPr>
              <p:cNvPr id="15" name="TextBox 14"/>
              <p:cNvSpPr txBox="1"/>
              <p:nvPr/>
            </p:nvSpPr>
            <p:spPr>
              <a:xfrm>
                <a:off x="539552" y="3212976"/>
                <a:ext cx="7632848" cy="3003515"/>
              </a:xfrm>
              <a:prstGeom prst="rect">
                <a:avLst/>
              </a:prstGeom>
              <a:noFill/>
            </p:spPr>
            <p:txBody>
              <a:bodyPr wrap="square" rtlCol="0">
                <a:spAutoFit/>
              </a:bodyPr>
              <a:lstStyle/>
              <a:p>
                <a:pPr marL="285750" indent="-285750">
                  <a:buFont typeface="Arial" panose="020B0604020202020204" pitchFamily="34" charset="0"/>
                  <a:buChar char="•"/>
                </a:pPr>
                <a:r>
                  <a:rPr lang="en-US" sz="2700" dirty="0">
                    <a:latin typeface="+mn-lt"/>
                  </a:rPr>
                  <a:t>Xn = input</a:t>
                </a:r>
              </a:p>
              <a:p>
                <a:pPr marL="285750" indent="-285750">
                  <a:buFont typeface="Arial" panose="020B0604020202020204" pitchFamily="34" charset="0"/>
                  <a:buChar char="•"/>
                </a:pPr>
                <a:r>
                  <a:rPr lang="en-US" sz="2700" dirty="0" err="1">
                    <a:latin typeface="+mn-lt"/>
                  </a:rPr>
                  <a:t>Wn</a:t>
                </a:r>
                <a:r>
                  <a:rPr lang="en-US" sz="2700" dirty="0">
                    <a:latin typeface="+mn-lt"/>
                  </a:rPr>
                  <a:t> = weights</a:t>
                </a:r>
              </a:p>
              <a:p>
                <a:pPr marL="285750" indent="-285750">
                  <a:buFont typeface="Arial" panose="020B0604020202020204" pitchFamily="34" charset="0"/>
                  <a:buChar char="•"/>
                </a:pPr>
                <a:r>
                  <a:rPr lang="en-US" sz="2700" dirty="0">
                    <a:latin typeface="+mn-lt"/>
                  </a:rPr>
                  <a:t>sum = </a:t>
                </a:r>
                <a14:m>
                  <m:oMath xmlns:m="http://schemas.openxmlformats.org/officeDocument/2006/math">
                    <m:nary>
                      <m:naryPr>
                        <m:chr m:val="∑"/>
                        <m:ctrlPr>
                          <a:rPr lang="en-US" sz="2700" i="1">
                            <a:latin typeface="Cambria Math" panose="02040503050406030204" pitchFamily="18" charset="0"/>
                          </a:rPr>
                        </m:ctrlPr>
                      </m:naryPr>
                      <m:sub>
                        <m:r>
                          <m:rPr>
                            <m:brk m:alnAt="23"/>
                          </m:rPr>
                          <a:rPr lang="en-US" sz="2700" i="1">
                            <a:latin typeface="Cambria Math" panose="02040503050406030204" pitchFamily="18" charset="0"/>
                          </a:rPr>
                          <m:t>𝑖</m:t>
                        </m:r>
                      </m:sub>
                      <m:sup>
                        <m:r>
                          <a:rPr lang="en-US" sz="2700" i="1">
                            <a:latin typeface="Cambria Math" panose="02040503050406030204" pitchFamily="18" charset="0"/>
                          </a:rPr>
                          <m:t>𝑚</m:t>
                        </m:r>
                      </m:sup>
                      <m:e>
                        <m:r>
                          <a:rPr lang="en-US" sz="2700" i="1">
                            <a:latin typeface="Cambria Math" panose="02040503050406030204" pitchFamily="18" charset="0"/>
                          </a:rPr>
                          <m:t> </m:t>
                        </m:r>
                        <m:r>
                          <a:rPr lang="en-US" sz="2700" i="1">
                            <a:latin typeface="Cambria Math" panose="02040503050406030204" pitchFamily="18" charset="0"/>
                          </a:rPr>
                          <m:t>𝑊𝑖𝑋𝑖</m:t>
                        </m:r>
                        <m:r>
                          <a:rPr lang="en-US" sz="2700" i="1">
                            <a:latin typeface="Cambria Math" panose="02040503050406030204" pitchFamily="18" charset="0"/>
                          </a:rPr>
                          <m:t> </m:t>
                        </m:r>
                      </m:e>
                    </m:nary>
                  </m:oMath>
                </a14:m>
                <a:endParaRPr lang="en-US" sz="2700" dirty="0">
                  <a:latin typeface="+mn-lt"/>
                </a:endParaRPr>
              </a:p>
              <a:p>
                <a:pPr marL="285750" indent="-285750">
                  <a:buFont typeface="Arial" panose="020B0604020202020204" pitchFamily="34" charset="0"/>
                  <a:buChar char="•"/>
                </a:pPr>
                <a:r>
                  <a:rPr lang="en-US" sz="2700" dirty="0">
                    <a:latin typeface="+mn-lt"/>
                  </a:rPr>
                  <a:t>Y =</a:t>
                </a:r>
                <a:r>
                  <a:rPr lang="en-US" sz="2700" dirty="0"/>
                  <a:t> </a:t>
                </a:r>
                <a14:m>
                  <m:oMath xmlns:m="http://schemas.openxmlformats.org/officeDocument/2006/math">
                    <m:r>
                      <a:rPr lang="en-US" sz="2700" i="1">
                        <a:latin typeface="Cambria Math" panose="02040503050406030204" pitchFamily="18" charset="0"/>
                      </a:rPr>
                      <m:t>𝐹</m:t>
                    </m:r>
                    <m:r>
                      <a:rPr lang="en-US" sz="2700" i="1">
                        <a:latin typeface="Cambria Math" panose="02040503050406030204" pitchFamily="18" charset="0"/>
                      </a:rPr>
                      <m:t>(</m:t>
                    </m:r>
                    <m:r>
                      <m:rPr>
                        <m:nor/>
                      </m:rPr>
                      <a:rPr lang="en-US" sz="2700" dirty="0"/>
                      <m:t>sum</m:t>
                    </m:r>
                    <m:r>
                      <a:rPr lang="en-US" sz="2700" i="1">
                        <a:latin typeface="Cambria Math" panose="02040503050406030204" pitchFamily="18" charset="0"/>
                      </a:rPr>
                      <m:t>−</m:t>
                    </m:r>
                    <m:r>
                      <m:rPr>
                        <m:nor/>
                      </m:rPr>
                      <a:rPr lang="el-GR" sz="2700" dirty="0"/>
                      <m:t>Θ</m:t>
                    </m:r>
                  </m:oMath>
                </a14:m>
                <a:r>
                  <a:rPr lang="en-US" sz="2700" dirty="0">
                    <a:latin typeface="+mn-lt"/>
                  </a:rPr>
                  <a:t>)</a:t>
                </a:r>
              </a:p>
              <a:p>
                <a:pPr marL="285750" indent="-285750">
                  <a:buFont typeface="Arial" panose="020B0604020202020204" pitchFamily="34" charset="0"/>
                  <a:buChar char="•"/>
                </a:pPr>
                <a:r>
                  <a:rPr lang="el-GR" sz="2700" dirty="0">
                    <a:latin typeface="+mn-lt"/>
                  </a:rPr>
                  <a:t>Θ</a:t>
                </a:r>
                <a:r>
                  <a:rPr lang="en-US" sz="2700" dirty="0">
                    <a:latin typeface="+mn-lt"/>
                  </a:rPr>
                  <a:t> = activation threshold</a:t>
                </a:r>
              </a:p>
              <a:p>
                <a:pPr marL="285750" indent="-285750">
                  <a:buFont typeface="Arial" panose="020B0604020202020204" pitchFamily="34" charset="0"/>
                  <a:buChar char="•"/>
                </a:pPr>
                <a:r>
                  <a:rPr lang="en-US" sz="2700" dirty="0">
                    <a:latin typeface="+mn-lt"/>
                  </a:rPr>
                  <a:t>f = activation function</a:t>
                </a:r>
              </a:p>
              <a:p>
                <a:pPr marL="285750" indent="-285750">
                  <a:buFont typeface="Arial" panose="020B0604020202020204" pitchFamily="34" charset="0"/>
                  <a:buChar char="•"/>
                </a:pPr>
                <a:r>
                  <a:rPr lang="en-US" sz="2700" dirty="0">
                    <a:latin typeface="+mn-lt"/>
                  </a:rPr>
                  <a:t>Y = output</a:t>
                </a:r>
              </a:p>
            </p:txBody>
          </p:sp>
        </mc:Choice>
        <mc:Fallback xmlns="">
          <p:sp>
            <p:nvSpPr>
              <p:cNvPr id="15" name="TextBox 14"/>
              <p:cNvSpPr txBox="1">
                <a:spLocks noRot="1" noChangeAspect="1" noMove="1" noResize="1" noEditPoints="1" noAdjustHandles="1" noChangeArrowheads="1" noChangeShapeType="1" noTextEdit="1"/>
              </p:cNvSpPr>
              <p:nvPr/>
            </p:nvSpPr>
            <p:spPr>
              <a:xfrm>
                <a:off x="539552" y="3212976"/>
                <a:ext cx="7632848" cy="3003515"/>
              </a:xfrm>
              <a:prstGeom prst="rect">
                <a:avLst/>
              </a:prstGeom>
              <a:blipFill>
                <a:blip r:embed="rId4"/>
                <a:stretch>
                  <a:fillRect l="-1358" t="-1826" b="-4462"/>
                </a:stretch>
              </a:blipFill>
            </p:spPr>
            <p:txBody>
              <a:bodyPr/>
              <a:lstStyle/>
              <a:p>
                <a:r>
                  <a:rPr lang="hr-HR">
                    <a:noFill/>
                  </a:rPr>
                  <a:t> </a:t>
                </a:r>
              </a:p>
            </p:txBody>
          </p:sp>
        </mc:Fallback>
      </mc:AlternateContent>
    </p:spTree>
    <p:extLst>
      <p:ext uri="{BB962C8B-B14F-4D97-AF65-F5344CB8AC3E}">
        <p14:creationId xmlns:p14="http://schemas.microsoft.com/office/powerpoint/2010/main" val="3411074151"/>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neuron</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1436217"/>
            <a:ext cx="6486525" cy="2208807"/>
          </a:xfrm>
        </p:spPr>
      </p:pic>
      <p:sp>
        <p:nvSpPr>
          <p:cNvPr id="11" name="TextBox 10"/>
          <p:cNvSpPr txBox="1"/>
          <p:nvPr/>
        </p:nvSpPr>
        <p:spPr>
          <a:xfrm>
            <a:off x="611560" y="4149080"/>
            <a:ext cx="7200800" cy="2400657"/>
          </a:xfrm>
          <a:prstGeom prst="rect">
            <a:avLst/>
          </a:prstGeom>
          <a:noFill/>
        </p:spPr>
        <p:txBody>
          <a:bodyPr wrap="square" rtlCol="0">
            <a:spAutoFit/>
          </a:bodyPr>
          <a:lstStyle/>
          <a:p>
            <a:pPr marL="285750" indent="-285750">
              <a:buFont typeface="Arial" panose="020B0604020202020204" pitchFamily="34" charset="0"/>
              <a:buChar char="•"/>
            </a:pPr>
            <a:r>
              <a:rPr lang="en-US" sz="2700" dirty="0">
                <a:latin typeface="+mn-lt"/>
              </a:rPr>
              <a:t>Threshold can be transformed into </a:t>
            </a:r>
            <a:r>
              <a:rPr lang="en-US" sz="2700" b="1" dirty="0">
                <a:latin typeface="+mn-lt"/>
              </a:rPr>
              <a:t>Bias</a:t>
            </a:r>
            <a:r>
              <a:rPr lang="en-US" sz="2700" dirty="0">
                <a:latin typeface="+mn-lt"/>
              </a:rPr>
              <a:t> neuron</a:t>
            </a:r>
          </a:p>
          <a:p>
            <a:pPr marL="674688" lvl="1" indent="-285750">
              <a:buFont typeface="Arial" panose="020B0604020202020204" pitchFamily="34" charset="0"/>
              <a:buChar char="•"/>
            </a:pPr>
            <a:r>
              <a:rPr lang="en-US" sz="2400" dirty="0">
                <a:latin typeface="+mn-lt"/>
              </a:rPr>
              <a:t>X</a:t>
            </a:r>
            <a:r>
              <a:rPr lang="en-US" sz="1800" dirty="0">
                <a:latin typeface="+mn-lt"/>
              </a:rPr>
              <a:t>0</a:t>
            </a:r>
            <a:r>
              <a:rPr lang="en-US" sz="2400" dirty="0">
                <a:latin typeface="+mn-lt"/>
              </a:rPr>
              <a:t> = (-)1</a:t>
            </a:r>
          </a:p>
          <a:p>
            <a:pPr marL="674688" lvl="1" indent="-285750">
              <a:buFont typeface="Arial" panose="020B0604020202020204" pitchFamily="34" charset="0"/>
              <a:buChar char="•"/>
            </a:pPr>
            <a:r>
              <a:rPr lang="en-US" sz="2400" dirty="0">
                <a:latin typeface="+mn-lt"/>
              </a:rPr>
              <a:t>W</a:t>
            </a:r>
            <a:r>
              <a:rPr lang="en-US" sz="1800" dirty="0">
                <a:latin typeface="+mn-lt"/>
              </a:rPr>
              <a:t>0</a:t>
            </a:r>
            <a:r>
              <a:rPr lang="en-US" sz="2400" dirty="0">
                <a:latin typeface="+mn-lt"/>
              </a:rPr>
              <a:t>  trained together with other weights(synapse)</a:t>
            </a:r>
          </a:p>
          <a:p>
            <a:pPr marL="674688" lvl="1" indent="-285750">
              <a:buFont typeface="Arial" panose="020B0604020202020204" pitchFamily="34" charset="0"/>
              <a:buChar char="•"/>
            </a:pPr>
            <a:r>
              <a:rPr lang="en-US" sz="2400" dirty="0">
                <a:latin typeface="+mn-lt"/>
              </a:rPr>
              <a:t>Gives trainable constant factor to activation function</a:t>
            </a:r>
          </a:p>
          <a:p>
            <a:pPr marL="674688" lvl="1" indent="-285750">
              <a:buFont typeface="Arial" panose="020B0604020202020204" pitchFamily="34" charset="0"/>
              <a:buChar char="•"/>
            </a:pPr>
            <a:r>
              <a:rPr lang="en-US" sz="2700" dirty="0">
                <a:latin typeface="+mn-lt"/>
              </a:rPr>
              <a:t>more about biases later</a:t>
            </a:r>
            <a:endParaRPr lang="en-US" sz="1800" dirty="0">
              <a:latin typeface="+mn-lt"/>
            </a:endParaRPr>
          </a:p>
        </p:txBody>
      </p:sp>
    </p:spTree>
    <p:extLst>
      <p:ext uri="{BB962C8B-B14F-4D97-AF65-F5344CB8AC3E}">
        <p14:creationId xmlns:p14="http://schemas.microsoft.com/office/powerpoint/2010/main" val="3805469676"/>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Activation functions</a:t>
            </a:r>
            <a:endParaRPr lang="hr-HR" dirty="0"/>
          </a:p>
        </p:txBody>
      </p:sp>
      <p:sp>
        <p:nvSpPr>
          <p:cNvPr id="7" name="Content Placeholder 6"/>
          <p:cNvSpPr>
            <a:spLocks noGrp="1"/>
          </p:cNvSpPr>
          <p:nvPr>
            <p:ph idx="1"/>
          </p:nvPr>
        </p:nvSpPr>
        <p:spPr>
          <a:xfrm>
            <a:off x="420501" y="1597688"/>
            <a:ext cx="8229600" cy="45259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hr-HR"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253" y="3860670"/>
            <a:ext cx="2808312" cy="216042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409" y="1561059"/>
            <a:ext cx="2808312" cy="2136734"/>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663" y="1535618"/>
            <a:ext cx="2924175" cy="2162175"/>
          </a:xfrm>
          <a:prstGeom prst="rect">
            <a:avLst/>
          </a:prstGeom>
        </p:spPr>
      </p:pic>
      <p:sp>
        <p:nvSpPr>
          <p:cNvPr id="21" name="TextBox 20"/>
          <p:cNvSpPr txBox="1"/>
          <p:nvPr/>
        </p:nvSpPr>
        <p:spPr>
          <a:xfrm>
            <a:off x="877664" y="1417638"/>
            <a:ext cx="1030040" cy="323165"/>
          </a:xfrm>
          <a:prstGeom prst="rect">
            <a:avLst/>
          </a:prstGeom>
          <a:noFill/>
        </p:spPr>
        <p:txBody>
          <a:bodyPr wrap="square" rtlCol="0">
            <a:spAutoFit/>
          </a:bodyPr>
          <a:lstStyle/>
          <a:p>
            <a:r>
              <a:rPr lang="en-US" sz="1000" dirty="0" err="1"/>
              <a:t>Heavside</a:t>
            </a:r>
            <a:r>
              <a:rPr lang="en-US" dirty="0"/>
              <a:t> </a:t>
            </a:r>
            <a:r>
              <a:rPr lang="en-US" sz="1000" dirty="0"/>
              <a:t>step</a:t>
            </a:r>
            <a:endParaRPr lang="hr-HR" sz="1000" dirty="0"/>
          </a:p>
        </p:txBody>
      </p:sp>
      <p:sp>
        <p:nvSpPr>
          <p:cNvPr id="22" name="TextBox 21"/>
          <p:cNvSpPr txBox="1"/>
          <p:nvPr/>
        </p:nvSpPr>
        <p:spPr>
          <a:xfrm>
            <a:off x="4535300" y="3864695"/>
            <a:ext cx="1116819" cy="246221"/>
          </a:xfrm>
          <a:prstGeom prst="rect">
            <a:avLst/>
          </a:prstGeom>
          <a:noFill/>
        </p:spPr>
        <p:txBody>
          <a:bodyPr wrap="square" rtlCol="0">
            <a:spAutoFit/>
          </a:bodyPr>
          <a:lstStyle/>
          <a:p>
            <a:r>
              <a:rPr lang="en-US" sz="1000" dirty="0"/>
              <a:t>Logistic sigmoid</a:t>
            </a:r>
            <a:endParaRPr lang="hr-HR" sz="1000" dirty="0"/>
          </a:p>
        </p:txBody>
      </p:sp>
      <p:sp>
        <p:nvSpPr>
          <p:cNvPr id="23" name="TextBox 22"/>
          <p:cNvSpPr txBox="1"/>
          <p:nvPr/>
        </p:nvSpPr>
        <p:spPr>
          <a:xfrm>
            <a:off x="899592" y="3897953"/>
            <a:ext cx="1151177" cy="707886"/>
          </a:xfrm>
          <a:prstGeom prst="rect">
            <a:avLst/>
          </a:prstGeom>
          <a:noFill/>
        </p:spPr>
        <p:txBody>
          <a:bodyPr wrap="square" rtlCol="0">
            <a:spAutoFit/>
          </a:bodyPr>
          <a:lstStyle/>
          <a:p>
            <a:endParaRPr lang="en-US" sz="1000" dirty="0"/>
          </a:p>
          <a:p>
            <a:endParaRPr lang="en-US" sz="1000" dirty="0"/>
          </a:p>
          <a:p>
            <a:endParaRPr lang="en-US" sz="1000" dirty="0"/>
          </a:p>
          <a:p>
            <a:endParaRPr lang="hr-HR" sz="1000" dirty="0"/>
          </a:p>
        </p:txBody>
      </p:sp>
      <p:sp>
        <p:nvSpPr>
          <p:cNvPr id="24" name="TextBox 23"/>
          <p:cNvSpPr txBox="1"/>
          <p:nvPr/>
        </p:nvSpPr>
        <p:spPr>
          <a:xfrm>
            <a:off x="4425957" y="1599327"/>
            <a:ext cx="1030040" cy="246221"/>
          </a:xfrm>
          <a:prstGeom prst="rect">
            <a:avLst/>
          </a:prstGeom>
          <a:noFill/>
        </p:spPr>
        <p:txBody>
          <a:bodyPr wrap="square" rtlCol="0">
            <a:spAutoFit/>
          </a:bodyPr>
          <a:lstStyle/>
          <a:p>
            <a:r>
              <a:rPr lang="en-US" sz="1000" dirty="0"/>
              <a:t>Linear</a:t>
            </a:r>
            <a:endParaRPr lang="hr-HR" sz="1000" dirty="0"/>
          </a:p>
        </p:txBody>
      </p:sp>
      <p:pic>
        <p:nvPicPr>
          <p:cNvPr id="6" name="Picture 5">
            <a:extLst>
              <a:ext uri="{FF2B5EF4-FFF2-40B4-BE49-F238E27FC236}">
                <a16:creationId xmlns:a16="http://schemas.microsoft.com/office/drawing/2014/main" id="{59723C07-C0A7-4464-B7A0-5BEF67BD74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330" y="3897953"/>
            <a:ext cx="3438095" cy="2167177"/>
          </a:xfrm>
          <a:prstGeom prst="rect">
            <a:avLst/>
          </a:prstGeom>
        </p:spPr>
      </p:pic>
    </p:spTree>
    <p:extLst>
      <p:ext uri="{BB962C8B-B14F-4D97-AF65-F5344CB8AC3E}">
        <p14:creationId xmlns:p14="http://schemas.microsoft.com/office/powerpoint/2010/main" val="999102111"/>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 adjusting weights </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Adjust weights until some stopping criteria is met</a:t>
            </a:r>
          </a:p>
          <a:p>
            <a:pPr>
              <a:buFont typeface="Arial" panose="020B0604020202020204" pitchFamily="34" charset="0"/>
              <a:buChar char="•"/>
            </a:pPr>
            <a:r>
              <a:rPr lang="en-US" dirty="0"/>
              <a:t>Weight update is calculated from previous weight</a:t>
            </a:r>
          </a:p>
          <a:p>
            <a:pPr lvl="1">
              <a:buFont typeface="Arial" panose="020B0604020202020204" pitchFamily="34" charset="0"/>
              <a:buChar char="•"/>
            </a:pPr>
            <a:r>
              <a:rPr lang="en-US" dirty="0" err="1"/>
              <a:t>Wk</a:t>
            </a:r>
            <a:r>
              <a:rPr lang="en-US" dirty="0"/>
              <a:t>(n+1) = </a:t>
            </a:r>
            <a:r>
              <a:rPr lang="en-US" dirty="0" err="1"/>
              <a:t>Wk</a:t>
            </a:r>
            <a:r>
              <a:rPr lang="en-US" dirty="0"/>
              <a:t>(n) + </a:t>
            </a:r>
            <a:r>
              <a:rPr lang="el-GR" dirty="0">
                <a:latin typeface="times new roman" panose="02020603050405020304" pitchFamily="18" charset="0"/>
              </a:rPr>
              <a:t>Δ</a:t>
            </a:r>
            <a:r>
              <a:rPr lang="en-US" dirty="0">
                <a:latin typeface="times new roman" panose="02020603050405020304" pitchFamily="18" charset="0"/>
              </a:rPr>
              <a:t> </a:t>
            </a:r>
            <a:r>
              <a:rPr lang="en-US" dirty="0" err="1"/>
              <a:t>Wk</a:t>
            </a:r>
            <a:r>
              <a:rPr lang="en-US" dirty="0"/>
              <a:t>(n)</a:t>
            </a:r>
          </a:p>
          <a:p>
            <a:pPr lvl="1">
              <a:buFont typeface="Arial" panose="020B0604020202020204" pitchFamily="34" charset="0"/>
              <a:buChar char="•"/>
            </a:pPr>
            <a:r>
              <a:rPr lang="en-US" dirty="0"/>
              <a:t>Learning algorithms differ in calculation of </a:t>
            </a:r>
            <a:r>
              <a:rPr lang="el-GR" b="1" dirty="0">
                <a:solidFill>
                  <a:srgbClr val="000000"/>
                </a:solidFill>
                <a:latin typeface="times new roman" panose="02020603050405020304" pitchFamily="18" charset="0"/>
              </a:rPr>
              <a:t>Δ</a:t>
            </a:r>
            <a:r>
              <a:rPr lang="en-US" b="1" dirty="0">
                <a:solidFill>
                  <a:srgbClr val="000000"/>
                </a:solidFill>
                <a:latin typeface="times new roman" panose="02020603050405020304" pitchFamily="18" charset="0"/>
              </a:rPr>
              <a:t> </a:t>
            </a:r>
            <a:r>
              <a:rPr lang="en-US" b="1" dirty="0" err="1">
                <a:solidFill>
                  <a:srgbClr val="000000"/>
                </a:solidFill>
              </a:rPr>
              <a:t>Wk</a:t>
            </a:r>
            <a:r>
              <a:rPr lang="en-US" b="1" dirty="0">
                <a:solidFill>
                  <a:srgbClr val="000000"/>
                </a:solidFill>
              </a:rPr>
              <a:t>(n)</a:t>
            </a:r>
          </a:p>
          <a:p>
            <a:pPr>
              <a:buFont typeface="Arial" panose="020B0604020202020204" pitchFamily="34" charset="0"/>
              <a:buChar char="•"/>
            </a:pPr>
            <a:r>
              <a:rPr lang="en-US" dirty="0"/>
              <a:t>There isn’t a single best learning algorithm</a:t>
            </a:r>
          </a:p>
          <a:p>
            <a:pPr>
              <a:buFont typeface="Arial" panose="020B0604020202020204" pitchFamily="34" charset="0"/>
              <a:buChar char="•"/>
            </a:pPr>
            <a:r>
              <a:rPr lang="en-US" dirty="0"/>
              <a:t>Learning paradigms:</a:t>
            </a:r>
          </a:p>
          <a:p>
            <a:pPr lvl="1">
              <a:buFont typeface="Arial" panose="020B0604020202020204" pitchFamily="34" charset="0"/>
              <a:buChar char="•"/>
            </a:pPr>
            <a:r>
              <a:rPr lang="en-US" b="1" dirty="0"/>
              <a:t>supervised</a:t>
            </a:r>
          </a:p>
          <a:p>
            <a:pPr lvl="1">
              <a:buFont typeface="Arial" panose="020B0604020202020204" pitchFamily="34" charset="0"/>
              <a:buChar char="•"/>
            </a:pPr>
            <a:r>
              <a:rPr lang="en-US" dirty="0"/>
              <a:t>unsupervised</a:t>
            </a:r>
          </a:p>
          <a:p>
            <a:pPr lvl="1">
              <a:buFont typeface="Arial" panose="020B0604020202020204" pitchFamily="34" charset="0"/>
              <a:buChar char="•"/>
            </a:pPr>
            <a:r>
              <a:rPr lang="en-US" dirty="0"/>
              <a:t>reinforced</a:t>
            </a:r>
          </a:p>
          <a:p>
            <a:pPr lvl="1">
              <a:buFont typeface="Arial" panose="020B0604020202020204" pitchFamily="34" charset="0"/>
              <a:buChar char="•"/>
            </a:pPr>
            <a:endParaRPr lang="en-US" dirty="0"/>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187519242"/>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part one</a:t>
            </a:r>
          </a:p>
        </p:txBody>
      </p:sp>
      <p:sp>
        <p:nvSpPr>
          <p:cNvPr id="3" name="Content Placeholder 2"/>
          <p:cNvSpPr>
            <a:spLocks noGrp="1"/>
          </p:cNvSpPr>
          <p:nvPr>
            <p:ph idx="1"/>
          </p:nvPr>
        </p:nvSpPr>
        <p:spPr>
          <a:xfrm>
            <a:off x="457200" y="1600200"/>
            <a:ext cx="8229600" cy="4781128"/>
          </a:xfrm>
        </p:spPr>
        <p:txBody>
          <a:bodyPr/>
          <a:lstStyle/>
          <a:p>
            <a:r>
              <a:rPr lang="en-US" dirty="0"/>
              <a:t>Quick start example</a:t>
            </a:r>
          </a:p>
          <a:p>
            <a:r>
              <a:rPr lang="en-US" dirty="0"/>
              <a:t>Bayes theorem</a:t>
            </a:r>
          </a:p>
          <a:p>
            <a:r>
              <a:rPr lang="en-US" dirty="0"/>
              <a:t>Naive Bayes classifier</a:t>
            </a:r>
          </a:p>
          <a:p>
            <a:r>
              <a:rPr lang="en-US" dirty="0"/>
              <a:t>Text classification</a:t>
            </a:r>
          </a:p>
          <a:p>
            <a:r>
              <a:rPr lang="en-US" dirty="0"/>
              <a:t>Case study SMS spam filter</a:t>
            </a:r>
          </a:p>
          <a:p>
            <a:r>
              <a:rPr lang="en-US" dirty="0"/>
              <a:t>Alternative solutions</a:t>
            </a:r>
          </a:p>
          <a:p>
            <a:endParaRPr lang="en-US" dirty="0"/>
          </a:p>
        </p:txBody>
      </p:sp>
    </p:spTree>
    <p:extLst>
      <p:ext uri="{BB962C8B-B14F-4D97-AF65-F5344CB8AC3E}">
        <p14:creationId xmlns:p14="http://schemas.microsoft.com/office/powerpoint/2010/main" val="2577401352"/>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separability</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There exists at least one </a:t>
            </a:r>
            <a:r>
              <a:rPr lang="en-US" b="1" dirty="0"/>
              <a:t>line</a:t>
            </a:r>
            <a:r>
              <a:rPr lang="en-US" dirty="0"/>
              <a:t> in (2d)plane that separates two different data sets, each in it’s own half-plane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Data sets are linearly separable if their convex hulls do not overlap, this is applicable for N-dimensional space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74" y="2785851"/>
            <a:ext cx="3149501" cy="26955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2785851"/>
            <a:ext cx="3067050" cy="2695575"/>
          </a:xfrm>
          <a:prstGeom prst="rect">
            <a:avLst/>
          </a:prstGeom>
        </p:spPr>
      </p:pic>
    </p:spTree>
    <p:extLst>
      <p:ext uri="{BB962C8B-B14F-4D97-AF65-F5344CB8AC3E}">
        <p14:creationId xmlns:p14="http://schemas.microsoft.com/office/powerpoint/2010/main" val="2916720404"/>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Perceptron is a binary classifier</a:t>
            </a:r>
          </a:p>
          <a:p>
            <a:pPr>
              <a:buFont typeface="Arial" panose="020B0604020202020204" pitchFamily="34" charset="0"/>
              <a:buChar char="•"/>
            </a:pPr>
            <a:r>
              <a:rPr lang="en-US" dirty="0"/>
              <a:t>Receives information from input sensors (dendrites)</a:t>
            </a:r>
          </a:p>
          <a:p>
            <a:pPr>
              <a:buFont typeface="Arial" panose="020B0604020202020204" pitchFamily="34" charset="0"/>
              <a:buChar char="•"/>
            </a:pPr>
            <a:r>
              <a:rPr lang="en-US" dirty="0"/>
              <a:t>Amplifies or decreases each information component with respective weight(synapse)</a:t>
            </a:r>
          </a:p>
          <a:p>
            <a:pPr>
              <a:buFont typeface="Arial" panose="020B0604020202020204" pitchFamily="34" charset="0"/>
              <a:buChar char="•"/>
            </a:pPr>
            <a:r>
              <a:rPr lang="en-US" dirty="0"/>
              <a:t>Outputs -1 or 1 for an input, </a:t>
            </a:r>
            <a:r>
              <a:rPr lang="en-US" b="1" dirty="0"/>
              <a:t>signum</a:t>
            </a:r>
            <a:r>
              <a:rPr lang="en-US" dirty="0"/>
              <a:t> activation function</a:t>
            </a:r>
          </a:p>
          <a:p>
            <a:pPr lvl="1">
              <a:buFont typeface="Arial" panose="020B0604020202020204" pitchFamily="34" charset="0"/>
              <a:buChar char="•"/>
            </a:pPr>
            <a:r>
              <a:rPr lang="en-US" dirty="0"/>
              <a:t>1 for x &gt; 0, </a:t>
            </a:r>
          </a:p>
          <a:p>
            <a:pPr lvl="1">
              <a:buFont typeface="Arial" panose="020B0604020202020204" pitchFamily="34" charset="0"/>
              <a:buChar char="•"/>
            </a:pPr>
            <a:r>
              <a:rPr lang="en-US" dirty="0"/>
              <a:t>-1 otherwise</a:t>
            </a:r>
          </a:p>
          <a:p>
            <a:pPr>
              <a:buFont typeface="Arial" panose="020B0604020202020204" pitchFamily="34" charset="0"/>
              <a:buChar char="•"/>
            </a:pPr>
            <a:r>
              <a:rPr lang="en-US" dirty="0"/>
              <a:t>Perceptron finds decision boundary to separate data sets</a:t>
            </a:r>
          </a:p>
          <a:p>
            <a:pPr>
              <a:buFont typeface="Arial" panose="020B0604020202020204" pitchFamily="34" charset="0"/>
              <a:buChar char="•"/>
            </a:pPr>
            <a:r>
              <a:rPr lang="en-US" dirty="0"/>
              <a:t>Data </a:t>
            </a:r>
            <a:r>
              <a:rPr lang="en-US" b="1" dirty="0"/>
              <a:t>must</a:t>
            </a:r>
            <a:r>
              <a:rPr lang="en-US" dirty="0"/>
              <a:t> be linearly separable to achieve correctness</a:t>
            </a:r>
          </a:p>
        </p:txBody>
      </p:sp>
    </p:spTree>
    <p:extLst>
      <p:ext uri="{BB962C8B-B14F-4D97-AF65-F5344CB8AC3E}">
        <p14:creationId xmlns:p14="http://schemas.microsoft.com/office/powerpoint/2010/main" val="1320210007"/>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decision boundary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Perceptron can classify input samples </a:t>
                </a:r>
                <a:r>
                  <a:rPr lang="fr-FR" b="1" dirty="0"/>
                  <a:t>x </a:t>
                </a:r>
                <a:r>
                  <a:rPr lang="fr-FR" dirty="0"/>
                  <a:t>= [</a:t>
                </a:r>
                <a:r>
                  <a:rPr lang="fr-FR" i="1" dirty="0"/>
                  <a:t>X</a:t>
                </a:r>
                <a:r>
                  <a:rPr lang="fr-FR" baseline="-25000" dirty="0"/>
                  <a:t>1</a:t>
                </a:r>
                <a:r>
                  <a:rPr lang="fr-FR" dirty="0"/>
                  <a:t>, </a:t>
                </a:r>
                <a:r>
                  <a:rPr lang="fr-FR" i="1" dirty="0"/>
                  <a:t>X</a:t>
                </a:r>
                <a:r>
                  <a:rPr lang="fr-FR" baseline="-25000" dirty="0"/>
                  <a:t>2</a:t>
                </a:r>
                <a:r>
                  <a:rPr lang="fr-FR" dirty="0"/>
                  <a:t> … </a:t>
                </a:r>
                <a:r>
                  <a:rPr lang="fr-FR" i="1" dirty="0" err="1"/>
                  <a:t>Xn</a:t>
                </a:r>
                <a:r>
                  <a:rPr lang="fr-FR" dirty="0"/>
                  <a:t>]</a:t>
                </a:r>
                <a:r>
                  <a:rPr lang="fr-FR" baseline="30000" dirty="0"/>
                  <a:t> </a:t>
                </a:r>
                <a:r>
                  <a:rPr lang="fr-FR" dirty="0"/>
                  <a:t> in classes C1 or C2</a:t>
                </a:r>
              </a:p>
              <a:p>
                <a:pPr>
                  <a:buFont typeface="Arial" panose="020B0604020202020204" pitchFamily="34" charset="0"/>
                  <a:buChar char="•"/>
                </a:pPr>
                <a:r>
                  <a:rPr lang="en-US" dirty="0"/>
                  <a:t>R</a:t>
                </a:r>
                <a:r>
                  <a:rPr lang="hr-HR" dirty="0"/>
                  <a:t>emember</a:t>
                </a:r>
                <a:r>
                  <a:rPr lang="en-US" dirty="0"/>
                  <a:t> what single neuron does:</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𝑚</m:t>
                        </m:r>
                      </m:sup>
                      <m:e>
                        <m:r>
                          <a:rPr lang="en-US" i="1">
                            <a:latin typeface="Cambria Math" panose="02040503050406030204" pitchFamily="18" charset="0"/>
                          </a:rPr>
                          <m:t>𝑊</m:t>
                        </m:r>
                        <m:r>
                          <a:rPr lang="en-US" i="1" baseline="-25000">
                            <a:latin typeface="Cambria Math" panose="02040503050406030204" pitchFamily="18" charset="0"/>
                          </a:rPr>
                          <m:t>𝑖</m:t>
                        </m:r>
                        <m:r>
                          <a:rPr lang="en-US" i="1">
                            <a:latin typeface="Cambria Math" panose="02040503050406030204" pitchFamily="18" charset="0"/>
                          </a:rPr>
                          <m:t>𝑋</m:t>
                        </m:r>
                        <m:r>
                          <a:rPr lang="en-US" i="1" baseline="-25000">
                            <a:latin typeface="Cambria Math" panose="02040503050406030204" pitchFamily="18" charset="0"/>
                          </a:rPr>
                          <m:t>𝑖</m:t>
                        </m:r>
                        <m:r>
                          <a:rPr lang="en-US" i="1">
                            <a:latin typeface="Cambria Math" panose="02040503050406030204" pitchFamily="18" charset="0"/>
                          </a:rPr>
                          <m:t> −</m:t>
                        </m:r>
                        <m:r>
                          <m:rPr>
                            <m:nor/>
                          </m:rPr>
                          <a:rPr lang="el-GR" dirty="0"/>
                          <m:t>Θ</m:t>
                        </m:r>
                        <m:r>
                          <a:rPr lang="en-US" i="1">
                            <a:latin typeface="Cambria Math" panose="02040503050406030204" pitchFamily="18" charset="0"/>
                          </a:rPr>
                          <m:t>)</m:t>
                        </m:r>
                      </m:e>
                    </m:nary>
                  </m:oMath>
                </a14:m>
                <a:endParaRPr lang="en-US" i="1" dirty="0">
                  <a:latin typeface="Cambria Math" panose="02040503050406030204" pitchFamily="18" charset="0"/>
                </a:endParaRPr>
              </a:p>
              <a:p>
                <a:pPr lvl="2">
                  <a:buFont typeface="Arial" panose="020B0604020202020204" pitchFamily="34" charset="0"/>
                  <a:buChar char="•"/>
                </a:pP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𝑚</m:t>
                        </m:r>
                      </m:sup>
                      <m:e>
                        <m:r>
                          <a:rPr lang="en-US" i="1">
                            <a:latin typeface="Cambria Math" panose="02040503050406030204" pitchFamily="18" charset="0"/>
                          </a:rPr>
                          <m:t>𝑊</m:t>
                        </m:r>
                        <m:r>
                          <a:rPr lang="en-US" i="1" baseline="-25000">
                            <a:latin typeface="Cambria Math" panose="02040503050406030204" pitchFamily="18" charset="0"/>
                          </a:rPr>
                          <m:t>𝑖</m:t>
                        </m:r>
                        <m:r>
                          <a:rPr lang="en-US" i="1">
                            <a:latin typeface="Cambria Math" panose="02040503050406030204" pitchFamily="18" charset="0"/>
                          </a:rPr>
                          <m:t>𝑋</m:t>
                        </m:r>
                        <m:r>
                          <a:rPr lang="en-US" i="1" baseline="-25000">
                            <a:latin typeface="Cambria Math" panose="02040503050406030204" pitchFamily="18" charset="0"/>
                          </a:rPr>
                          <m:t>𝑖</m:t>
                        </m:r>
                        <m:r>
                          <a:rPr lang="en-US" i="1">
                            <a:latin typeface="Cambria Math" panose="02040503050406030204" pitchFamily="18" charset="0"/>
                          </a:rPr>
                          <m:t>−</m:t>
                        </m:r>
                        <m:r>
                          <m:rPr>
                            <m:nor/>
                          </m:rPr>
                          <a:rPr lang="el-GR" dirty="0"/>
                          <m:t>Θ</m:t>
                        </m:r>
                        <m:r>
                          <a:rPr lang="en-US" b="0" i="1" dirty="0" smtClean="0">
                            <a:latin typeface="Cambria Math" panose="02040503050406030204" pitchFamily="18" charset="0"/>
                          </a:rPr>
                          <m:t>=</m:t>
                        </m:r>
                        <m:r>
                          <a:rPr lang="en-US" b="0" i="1" smtClean="0">
                            <a:latin typeface="Cambria Math" panose="02040503050406030204" pitchFamily="18" charset="0"/>
                          </a:rPr>
                          <m:t>𝑊</m:t>
                        </m:r>
                        <m:r>
                          <a:rPr lang="en-US" b="0" i="1" baseline="30000" smtClean="0">
                            <a:latin typeface="Cambria Math" panose="02040503050406030204" pitchFamily="18" charset="0"/>
                          </a:rPr>
                          <m:t>𝑇</m:t>
                        </m:r>
                        <m:r>
                          <a:rPr lang="en-US" b="0" i="1" smtClean="0">
                            <a:latin typeface="Cambria Math" panose="02040503050406030204" pitchFamily="18" charset="0"/>
                          </a:rPr>
                          <m:t>𝑋</m:t>
                        </m:r>
                      </m:e>
                    </m:nary>
                  </m:oMath>
                </a14:m>
                <a:endParaRPr lang="en-US" dirty="0"/>
              </a:p>
              <a:p>
                <a:pPr lvl="2">
                  <a:buFont typeface="Arial" panose="020B0604020202020204" pitchFamily="34" charset="0"/>
                  <a:buChar char="•"/>
                </a:pPr>
                <a14:m>
                  <m:oMath xmlns:m="http://schemas.openxmlformats.org/officeDocument/2006/math">
                    <m:r>
                      <m:rPr>
                        <m:nor/>
                      </m:rPr>
                      <a:rPr lang="el-GR" dirty="0"/>
                      <m:t>Θ</m:t>
                    </m:r>
                    <m:r>
                      <m:rPr>
                        <m:nor/>
                      </m:rPr>
                      <a:rPr lang="en-US" dirty="0"/>
                      <m:t> =</m:t>
                    </m:r>
                  </m:oMath>
                </a14:m>
                <a:r>
                  <a:rPr lang="en-US" dirty="0"/>
                  <a:t> bias neuron with fixed input X = (-)1 and trainable weight W</a:t>
                </a:r>
                <a:r>
                  <a:rPr lang="en-US" baseline="-25000" dirty="0"/>
                  <a:t>0</a:t>
                </a:r>
                <a:endParaRPr lang="en-US" dirty="0"/>
              </a:p>
              <a:p>
                <a:pPr>
                  <a:buFont typeface="Arial" panose="020B0604020202020204" pitchFamily="34" charset="0"/>
                  <a:buChar char="•"/>
                </a:pPr>
                <a:r>
                  <a:rPr lang="en-US" dirty="0"/>
                  <a:t>2D space - samples have only two characteristics X</a:t>
                </a:r>
                <a:r>
                  <a:rPr lang="en-US" baseline="-25000" dirty="0"/>
                  <a:t>1</a:t>
                </a:r>
                <a:r>
                  <a:rPr lang="en-US" dirty="0"/>
                  <a:t>, X</a:t>
                </a:r>
                <a:r>
                  <a:rPr lang="en-US" baseline="-25000" dirty="0"/>
                  <a:t>2</a:t>
                </a:r>
              </a:p>
              <a:p>
                <a:pPr lvl="1">
                  <a:buFont typeface="Arial" panose="020B0604020202020204" pitchFamily="34" charset="0"/>
                  <a:buChar char="•"/>
                </a:pP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𝑚</m:t>
                        </m:r>
                      </m:sup>
                      <m:e>
                        <m:r>
                          <a:rPr lang="en-US" i="1">
                            <a:latin typeface="Cambria Math" panose="02040503050406030204" pitchFamily="18" charset="0"/>
                          </a:rPr>
                          <m:t>𝑊</m:t>
                        </m:r>
                        <m:r>
                          <a:rPr lang="en-US" i="1" baseline="-25000">
                            <a:latin typeface="Cambria Math" panose="02040503050406030204" pitchFamily="18" charset="0"/>
                          </a:rPr>
                          <m:t>𝑖</m:t>
                        </m:r>
                        <m:r>
                          <a:rPr lang="en-US" i="1">
                            <a:latin typeface="Cambria Math" panose="02040503050406030204" pitchFamily="18" charset="0"/>
                          </a:rPr>
                          <m:t>𝑋</m:t>
                        </m:r>
                        <m:r>
                          <a:rPr lang="en-US" i="1" baseline="-25000">
                            <a:latin typeface="Cambria Math" panose="02040503050406030204" pitchFamily="18" charset="0"/>
                          </a:rPr>
                          <m:t>𝑖</m:t>
                        </m:r>
                        <m:r>
                          <a:rPr lang="en-US" i="1">
                            <a:latin typeface="Cambria Math" panose="02040503050406030204" pitchFamily="18" charset="0"/>
                          </a:rPr>
                          <m:t> −</m:t>
                        </m:r>
                        <m:r>
                          <m:rPr>
                            <m:nor/>
                          </m:rPr>
                          <a:rPr lang="el-GR" dirty="0"/>
                          <m:t>Θ</m:t>
                        </m:r>
                      </m:e>
                    </m:nary>
                  </m:oMath>
                </a14:m>
                <a:r>
                  <a:rPr lang="en-US" i="1" dirty="0"/>
                  <a:t> = W</a:t>
                </a:r>
                <a:r>
                  <a:rPr lang="hr-HR" baseline="-25000" dirty="0"/>
                  <a:t>1</a:t>
                </a:r>
                <a:r>
                  <a:rPr lang="en-US" i="1" dirty="0"/>
                  <a:t>X</a:t>
                </a:r>
                <a:r>
                  <a:rPr lang="hr-HR" baseline="-25000" dirty="0"/>
                  <a:t>1</a:t>
                </a:r>
                <a:r>
                  <a:rPr lang="hr-HR" dirty="0"/>
                  <a:t>+</a:t>
                </a:r>
                <a:r>
                  <a:rPr lang="en-US" i="1" dirty="0"/>
                  <a:t>W</a:t>
                </a:r>
                <a:r>
                  <a:rPr lang="hr-HR" baseline="-25000" dirty="0"/>
                  <a:t>2</a:t>
                </a:r>
                <a:r>
                  <a:rPr lang="en-US" i="1" dirty="0"/>
                  <a:t>X</a:t>
                </a:r>
                <a:r>
                  <a:rPr lang="hr-HR" baseline="-25000" dirty="0"/>
                  <a:t>2</a:t>
                </a:r>
                <a:r>
                  <a:rPr lang="en-US" dirty="0"/>
                  <a:t> = </a:t>
                </a:r>
                <a:r>
                  <a:rPr lang="el-GR" dirty="0"/>
                  <a:t>Θ</a:t>
                </a:r>
                <a:endParaRPr lang="en-US" dirty="0"/>
              </a:p>
              <a:p>
                <a:pPr lvl="1">
                  <a:buFont typeface="Arial" panose="020B0604020202020204" pitchFamily="34" charset="0"/>
                  <a:buChar char="•"/>
                </a:pPr>
                <a:r>
                  <a:rPr lang="en-US" dirty="0"/>
                  <a:t> (</a:t>
                </a:r>
                <a:r>
                  <a:rPr lang="el-GR" dirty="0"/>
                  <a:t>Θ</a:t>
                </a:r>
                <a:r>
                  <a:rPr lang="en-US" dirty="0"/>
                  <a:t>)</a:t>
                </a:r>
                <a:r>
                  <a:rPr lang="hr-HR" baseline="-25000" dirty="0"/>
                  <a:t> </a:t>
                </a:r>
                <a:r>
                  <a:rPr lang="en-US" i="1" dirty="0"/>
                  <a:t>W</a:t>
                </a:r>
                <a:r>
                  <a:rPr lang="en-US" baseline="-25000" dirty="0"/>
                  <a:t>0</a:t>
                </a:r>
                <a:r>
                  <a:rPr lang="en-US" dirty="0"/>
                  <a:t>*(-)1 + </a:t>
                </a:r>
                <a:r>
                  <a:rPr lang="en-US" i="1" dirty="0"/>
                  <a:t>W</a:t>
                </a:r>
                <a:r>
                  <a:rPr lang="hr-HR" baseline="-25000" dirty="0"/>
                  <a:t>1</a:t>
                </a:r>
                <a:r>
                  <a:rPr lang="en-US" i="1" dirty="0"/>
                  <a:t>X</a:t>
                </a:r>
                <a:r>
                  <a:rPr lang="hr-HR" baseline="-25000" dirty="0"/>
                  <a:t>1</a:t>
                </a:r>
                <a:r>
                  <a:rPr lang="en-US" baseline="-25000" dirty="0"/>
                  <a:t> </a:t>
                </a:r>
                <a:r>
                  <a:rPr lang="hr-HR" dirty="0"/>
                  <a:t>+</a:t>
                </a:r>
                <a:r>
                  <a:rPr lang="en-US" dirty="0"/>
                  <a:t> </a:t>
                </a:r>
                <a:r>
                  <a:rPr lang="en-US" i="1" dirty="0"/>
                  <a:t>W</a:t>
                </a:r>
                <a:r>
                  <a:rPr lang="hr-HR" baseline="-25000" dirty="0"/>
                  <a:t>2</a:t>
                </a:r>
                <a:r>
                  <a:rPr lang="en-US" i="1" dirty="0"/>
                  <a:t>X</a:t>
                </a:r>
                <a:r>
                  <a:rPr lang="hr-HR" baseline="-25000" dirty="0"/>
                  <a:t>2</a:t>
                </a:r>
                <a:r>
                  <a:rPr lang="en-US" dirty="0"/>
                  <a:t> = 0</a:t>
                </a:r>
              </a:p>
              <a:p>
                <a:pPr lvl="1">
                  <a:buFont typeface="Arial" panose="020B0604020202020204" pitchFamily="34" charset="0"/>
                  <a:buChar char="•"/>
                </a:pPr>
                <a:r>
                  <a:rPr lang="en-US" i="1" dirty="0"/>
                  <a:t>X</a:t>
                </a:r>
                <a:r>
                  <a:rPr lang="hr-HR" baseline="-25000" dirty="0"/>
                  <a:t>2</a:t>
                </a:r>
                <a:r>
                  <a:rPr lang="en-US" dirty="0"/>
                  <a:t> =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𝑊</m:t>
                        </m:r>
                        <m:r>
                          <a:rPr lang="en-US" b="0" i="1" baseline="-25000" smtClean="0">
                            <a:latin typeface="Cambria Math" panose="02040503050406030204" pitchFamily="18" charset="0"/>
                          </a:rPr>
                          <m:t>1</m:t>
                        </m:r>
                      </m:num>
                      <m:den>
                        <m:r>
                          <a:rPr lang="en-US" b="0" i="1" smtClean="0">
                            <a:latin typeface="Cambria Math" panose="02040503050406030204" pitchFamily="18" charset="0"/>
                          </a:rPr>
                          <m:t>𝑊</m:t>
                        </m:r>
                        <m:r>
                          <a:rPr lang="en-US" b="0" i="1" baseline="-25000" smtClean="0">
                            <a:latin typeface="Cambria Math" panose="02040503050406030204" pitchFamily="18" charset="0"/>
                          </a:rPr>
                          <m:t>2</m:t>
                        </m:r>
                      </m:den>
                    </m:f>
                  </m:oMath>
                </a14:m>
                <a:r>
                  <a:rPr lang="en-US" dirty="0"/>
                  <a:t> X</a:t>
                </a:r>
                <a:r>
                  <a:rPr lang="en-US" baseline="-25000" dirty="0"/>
                  <a:t>1</a:t>
                </a:r>
                <a:r>
                  <a:rPr lang="en-US" dirty="0"/>
                  <a:t> + </a:t>
                </a:r>
                <a14:m>
                  <m:oMath xmlns:m="http://schemas.openxmlformats.org/officeDocument/2006/math">
                    <m:f>
                      <m:fPr>
                        <m:ctrlPr>
                          <a:rPr lang="en-US" i="1" smtClean="0">
                            <a:latin typeface="Cambria Math" panose="02040503050406030204" pitchFamily="18" charset="0"/>
                          </a:rPr>
                        </m:ctrlPr>
                      </m:fPr>
                      <m:num>
                        <m:r>
                          <m:rPr>
                            <m:nor/>
                          </m:rPr>
                          <a:rPr lang="el-GR" dirty="0"/>
                          <m:t>Θ</m:t>
                        </m:r>
                        <m:r>
                          <m:rPr>
                            <m:nor/>
                          </m:rPr>
                          <a:rPr lang="en-US" dirty="0"/>
                          <m:t> </m:t>
                        </m:r>
                      </m:num>
                      <m:den>
                        <m:r>
                          <a:rPr lang="en-US" b="0" i="1" smtClean="0">
                            <a:latin typeface="Cambria Math" panose="02040503050406030204" pitchFamily="18" charset="0"/>
                          </a:rPr>
                          <m:t>𝑊</m:t>
                        </m:r>
                        <m:r>
                          <a:rPr lang="en-US" b="0" i="1" baseline="-25000" smtClean="0">
                            <a:latin typeface="Cambria Math" panose="02040503050406030204" pitchFamily="18" charset="0"/>
                          </a:rPr>
                          <m:t>2</m:t>
                        </m:r>
                      </m:den>
                    </m:f>
                  </m:oMath>
                </a14:m>
                <a:r>
                  <a:rPr lang="en-US" dirty="0"/>
                  <a:t> , =&gt; y = -</a:t>
                </a:r>
                <a:r>
                  <a:rPr lang="en-US" dirty="0" err="1"/>
                  <a:t>kx</a:t>
                </a:r>
                <a:r>
                  <a:rPr lang="en-US" dirty="0"/>
                  <a:t> + l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1310489778"/>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We should find weights (</a:t>
                </a: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oMath>
                </a14:m>
                <a:r>
                  <a:rPr lang="en-US" dirty="0"/>
                  <a:t>) such that:</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&gt; 0 for all input samples </a:t>
                </a:r>
                <a14:m>
                  <m:oMath xmlns:m="http://schemas.openxmlformats.org/officeDocument/2006/math">
                    <m:r>
                      <a:rPr lang="en-US" i="1">
                        <a:latin typeface="Cambria Math" panose="02040503050406030204" pitchFamily="18" charset="0"/>
                      </a:rPr>
                      <m:t>𝑋</m:t>
                    </m:r>
                  </m:oMath>
                </a14:m>
                <a:r>
                  <a:rPr lang="en-US" dirty="0"/>
                  <a:t> from C1</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&lt;= 0 for all input samples </a:t>
                </a:r>
                <a14:m>
                  <m:oMath xmlns:m="http://schemas.openxmlformats.org/officeDocument/2006/math">
                    <m:r>
                      <a:rPr lang="en-US" i="1">
                        <a:latin typeface="Cambria Math" panose="02040503050406030204" pitchFamily="18" charset="0"/>
                      </a:rPr>
                      <m:t>𝑋</m:t>
                    </m:r>
                  </m:oMath>
                </a14:m>
                <a:r>
                  <a:rPr lang="en-US" dirty="0"/>
                  <a:t> from C2</a:t>
                </a:r>
              </a:p>
              <a:p>
                <a:pPr lvl="2">
                  <a:buFont typeface="Arial" panose="020B0604020202020204" pitchFamily="34" charset="0"/>
                  <a:buChar char="•"/>
                </a:pPr>
                <a:r>
                  <a:rPr lang="en-US" i="1" dirty="0"/>
                  <a:t>W</a:t>
                </a:r>
                <a:r>
                  <a:rPr lang="hr-HR" baseline="-25000" dirty="0"/>
                  <a:t>1</a:t>
                </a:r>
                <a:r>
                  <a:rPr lang="en-US" i="1" dirty="0"/>
                  <a:t>X</a:t>
                </a:r>
                <a:r>
                  <a:rPr lang="hr-HR" baseline="-25000" dirty="0"/>
                  <a:t>1</a:t>
                </a:r>
                <a:r>
                  <a:rPr lang="hr-HR" dirty="0"/>
                  <a:t>+</a:t>
                </a:r>
                <a:r>
                  <a:rPr lang="en-US" i="1" dirty="0"/>
                  <a:t>W</a:t>
                </a:r>
                <a:r>
                  <a:rPr lang="hr-HR" baseline="-25000" dirty="0"/>
                  <a:t>2</a:t>
                </a:r>
                <a:r>
                  <a:rPr lang="en-US" i="1" dirty="0"/>
                  <a:t>X</a:t>
                </a:r>
                <a:r>
                  <a:rPr lang="hr-HR" baseline="-25000" dirty="0"/>
                  <a:t>2</a:t>
                </a:r>
                <a:r>
                  <a:rPr lang="en-US" dirty="0"/>
                  <a:t> &gt; </a:t>
                </a:r>
                <a:r>
                  <a:rPr lang="el-GR" dirty="0"/>
                  <a:t>Θ</a:t>
                </a:r>
                <a:r>
                  <a:rPr lang="en-US" dirty="0"/>
                  <a:t> | </a:t>
                </a:r>
                <a:r>
                  <a:rPr lang="en-US" i="1" dirty="0"/>
                  <a:t>W</a:t>
                </a:r>
                <a:r>
                  <a:rPr lang="hr-HR" baseline="-25000" dirty="0"/>
                  <a:t>1</a:t>
                </a:r>
                <a:r>
                  <a:rPr lang="en-US" i="1" dirty="0"/>
                  <a:t>X</a:t>
                </a:r>
                <a:r>
                  <a:rPr lang="hr-HR" baseline="-25000" dirty="0"/>
                  <a:t>1</a:t>
                </a:r>
                <a:r>
                  <a:rPr lang="hr-HR" dirty="0"/>
                  <a:t>+</a:t>
                </a:r>
                <a:r>
                  <a:rPr lang="en-US" i="1" dirty="0"/>
                  <a:t>W</a:t>
                </a:r>
                <a:r>
                  <a:rPr lang="hr-HR" baseline="-25000" dirty="0"/>
                  <a:t>2</a:t>
                </a:r>
                <a:r>
                  <a:rPr lang="en-US" i="1" dirty="0"/>
                  <a:t>X</a:t>
                </a:r>
                <a:r>
                  <a:rPr lang="hr-HR" baseline="-25000" dirty="0"/>
                  <a:t>2</a:t>
                </a:r>
                <a:r>
                  <a:rPr lang="en-US" dirty="0"/>
                  <a:t> &lt;= </a:t>
                </a:r>
                <a:r>
                  <a:rPr lang="el-GR" dirty="0"/>
                  <a:t>Θ</a:t>
                </a:r>
                <a:endParaRPr lang="en-US" dirty="0"/>
              </a:p>
              <a:p>
                <a:pPr lvl="1">
                  <a:buFont typeface="Arial" panose="020B0604020202020204" pitchFamily="34" charset="0"/>
                  <a:buChar char="•"/>
                </a:pPr>
                <a:r>
                  <a:rPr lang="en-US" b="1" dirty="0"/>
                  <a:t>Weights</a:t>
                </a:r>
                <a:r>
                  <a:rPr lang="en-US" dirty="0"/>
                  <a:t> determine slope and </a:t>
                </a:r>
                <a:r>
                  <a:rPr lang="en-US" b="1" dirty="0"/>
                  <a:t>bias</a:t>
                </a:r>
                <a:r>
                  <a:rPr lang="en-US" dirty="0"/>
                  <a:t> offset from origin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636" y="3717032"/>
            <a:ext cx="3743325" cy="2664296"/>
          </a:xfrm>
          <a:prstGeom prst="rect">
            <a:avLst/>
          </a:prstGeom>
        </p:spPr>
      </p:pic>
    </p:spTree>
    <p:extLst>
      <p:ext uri="{BB962C8B-B14F-4D97-AF65-F5344CB8AC3E}">
        <p14:creationId xmlns:p14="http://schemas.microsoft.com/office/powerpoint/2010/main" val="3446147714"/>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rule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Present input sample to perceptron, verify activation</a:t>
                </a:r>
              </a:p>
              <a:p>
                <a:pPr lvl="1">
                  <a:buFont typeface="Arial" panose="020B0604020202020204" pitchFamily="34" charset="0"/>
                  <a:buChar char="•"/>
                </a:pPr>
                <a:r>
                  <a:rPr lang="en-US" dirty="0"/>
                  <a:t> if correct, do nothing:</a:t>
                </a:r>
              </a:p>
              <a:p>
                <a:pPr lvl="2">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&gt;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C1, or </a:t>
                </a: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&lt;=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C2</a:t>
                </a:r>
              </a:p>
              <a:p>
                <a:pPr lvl="1">
                  <a:buFont typeface="Arial" panose="020B0604020202020204" pitchFamily="34" charset="0"/>
                  <a:buChar char="•"/>
                </a:pPr>
                <a:r>
                  <a:rPr lang="en-US" dirty="0"/>
                  <a:t>activation is to high:</a:t>
                </a:r>
              </a:p>
              <a:p>
                <a:pPr lvl="2">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&gt;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C2 =&gt; </a:t>
                </a:r>
                <a:r>
                  <a:rPr lang="el-GR" dirty="0">
                    <a:latin typeface="times new roman" panose="02020603050405020304" pitchFamily="18" charset="0"/>
                  </a:rPr>
                  <a:t>Δ</a:t>
                </a:r>
                <a:r>
                  <a:rPr lang="en-US" dirty="0">
                    <a:latin typeface="times new roman" panose="02020603050405020304" pitchFamily="18" charset="0"/>
                  </a:rPr>
                  <a:t> </a:t>
                </a:r>
                <a:r>
                  <a:rPr lang="en-US" dirty="0" err="1"/>
                  <a:t>Wk</a:t>
                </a:r>
                <a:r>
                  <a:rPr lang="en-US" dirty="0"/>
                  <a:t>(n) = </a:t>
                </a:r>
                <a:r>
                  <a:rPr lang="el-GR" dirty="0"/>
                  <a:t> </a:t>
                </a:r>
                <a14:m>
                  <m:oMath xmlns:m="http://schemas.openxmlformats.org/officeDocument/2006/math">
                    <m:r>
                      <a:rPr lang="en-US" b="0" i="0" dirty="0" smtClean="0">
                        <a:latin typeface="Cambria Math" panose="02040503050406030204" pitchFamily="18" charset="0"/>
                      </a:rPr>
                      <m:t>−1∗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reduce active weights</a:t>
                </a:r>
              </a:p>
              <a:p>
                <a:pPr lvl="1">
                  <a:buFont typeface="Arial" panose="020B0604020202020204" pitchFamily="34" charset="0"/>
                  <a:buChar char="•"/>
                </a:pPr>
                <a:r>
                  <a:rPr lang="en-US" dirty="0"/>
                  <a:t>activation is to low:</a:t>
                </a:r>
              </a:p>
              <a:p>
                <a:pPr lvl="2">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&lt;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C1 =&gt; </a:t>
                </a:r>
                <a:r>
                  <a:rPr lang="el-GR" dirty="0">
                    <a:latin typeface="times new roman" panose="02020603050405020304" pitchFamily="18" charset="0"/>
                  </a:rPr>
                  <a:t>Δ</a:t>
                </a:r>
                <a:r>
                  <a:rPr lang="en-US" dirty="0">
                    <a:latin typeface="times new roman" panose="02020603050405020304" pitchFamily="18" charset="0"/>
                  </a:rPr>
                  <a:t> </a:t>
                </a:r>
                <a:r>
                  <a:rPr lang="en-US" dirty="0" err="1"/>
                  <a:t>Wk</a:t>
                </a:r>
                <a:r>
                  <a:rPr lang="en-US" dirty="0"/>
                  <a:t>(n) = </a:t>
                </a:r>
                <a:r>
                  <a:rPr lang="el-GR" dirty="0"/>
                  <a:t> </a:t>
                </a:r>
                <a14:m>
                  <m:oMath xmlns:m="http://schemas.openxmlformats.org/officeDocument/2006/math">
                    <m:r>
                      <a:rPr lang="en-US" dirty="0" smtClean="0">
                        <a:latin typeface="Cambria Math" panose="02040503050406030204" pitchFamily="18" charset="0"/>
                      </a:rPr>
                      <m:t>+</m:t>
                    </m:r>
                    <m:r>
                      <a:rPr lang="en-US" b="0" i="0" dirty="0" smtClean="0">
                        <a:latin typeface="Cambria Math" panose="02040503050406030204" pitchFamily="18" charset="0"/>
                      </a:rPr>
                      <m:t>1</m:t>
                    </m:r>
                    <m:r>
                      <a:rPr lang="en-US" dirty="0">
                        <a:latin typeface="Cambria Math" panose="02040503050406030204" pitchFamily="18" charset="0"/>
                      </a:rPr>
                      <m:t>∗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inc. active weights</a:t>
                </a:r>
              </a:p>
              <a:p>
                <a:pPr>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14:m>
                  <m:oMath xmlns:m="http://schemas.openxmlformats.org/officeDocument/2006/math">
                    <m:r>
                      <m:rPr>
                        <m:sty m:val="p"/>
                      </m:rPr>
                      <a:rPr lang="en-US" dirty="0" smtClean="0">
                        <a:latin typeface="Cambria Math" panose="02040503050406030204" pitchFamily="18" charset="0"/>
                      </a:rPr>
                      <m:t>d</m:t>
                    </m:r>
                    <m:r>
                      <a:rPr lang="en-US" dirty="0">
                        <a:latin typeface="Cambria Math" panose="02040503050406030204" pitchFamily="18" charset="0"/>
                      </a:rPr>
                      <m:t>∗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endParaRPr lang="en-US" dirty="0"/>
              </a:p>
              <a:p>
                <a:pPr lvl="1">
                  <a:buFont typeface="Arial" panose="020B0604020202020204" pitchFamily="34" charset="0"/>
                  <a:buChar char="•"/>
                </a:pPr>
                <a:r>
                  <a:rPr lang="en-US" dirty="0"/>
                  <a:t>d = desired output 1 or -1 for given sample</a:t>
                </a:r>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marL="779463" lvl="2" indent="0">
                  <a:buNone/>
                </a:pPr>
                <a:endParaRPr lang="en-US" dirty="0"/>
              </a:p>
              <a:p>
                <a:pPr lvl="2">
                  <a:buFont typeface="Arial" panose="020B0604020202020204" pitchFamily="34" charset="0"/>
                  <a:buChar char="•"/>
                </a:pPr>
                <a:endParaRPr lang="en-US" dirty="0"/>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r="-444"/>
                </a:stretch>
              </a:blipFill>
            </p:spPr>
            <p:txBody>
              <a:bodyPr/>
              <a:lstStyle/>
              <a:p>
                <a:r>
                  <a:rPr lang="hr-HR">
                    <a:noFill/>
                  </a:rPr>
                  <a:t> </a:t>
                </a:r>
              </a:p>
            </p:txBody>
          </p:sp>
        </mc:Fallback>
      </mc:AlternateContent>
    </p:spTree>
    <p:extLst>
      <p:ext uri="{BB962C8B-B14F-4D97-AF65-F5344CB8AC3E}">
        <p14:creationId xmlns:p14="http://schemas.microsoft.com/office/powerpoint/2010/main" val="3467126591"/>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AND </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Perceptron can be taught simple logic functions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Linearly separable</a:t>
            </a:r>
          </a:p>
          <a:p>
            <a:pPr lvl="1">
              <a:buFont typeface="Arial" panose="020B0604020202020204" pitchFamily="34" charset="0"/>
              <a:buChar char="•"/>
            </a:pPr>
            <a:r>
              <a:rPr lang="en-US" dirty="0">
                <a:solidFill>
                  <a:srgbClr val="C00000"/>
                </a:solidFill>
              </a:rPr>
              <a:t>1 </a:t>
            </a:r>
            <a:r>
              <a:rPr lang="en-US" dirty="0"/>
              <a:t>= C1 , W</a:t>
            </a:r>
            <a:r>
              <a:rPr lang="en-US" baseline="30000" dirty="0"/>
              <a:t>T</a:t>
            </a:r>
            <a:r>
              <a:rPr lang="en-US" dirty="0"/>
              <a:t>X &gt; 0,   d = 1</a:t>
            </a:r>
            <a:endParaRPr lang="en-US" dirty="0">
              <a:solidFill>
                <a:srgbClr val="C00000"/>
              </a:solidFill>
            </a:endParaRPr>
          </a:p>
          <a:p>
            <a:pPr lvl="1">
              <a:buFont typeface="Arial" panose="020B0604020202020204" pitchFamily="34" charset="0"/>
              <a:buChar char="•"/>
            </a:pPr>
            <a:r>
              <a:rPr lang="en-US" dirty="0">
                <a:solidFill>
                  <a:schemeClr val="accent1"/>
                </a:solidFill>
              </a:rPr>
              <a:t>0 </a:t>
            </a:r>
            <a:r>
              <a:rPr lang="en-US" dirty="0"/>
              <a:t>= C2 , W</a:t>
            </a:r>
            <a:r>
              <a:rPr lang="en-US" baseline="30000" dirty="0"/>
              <a:t>T</a:t>
            </a:r>
            <a:r>
              <a:rPr lang="en-US" dirty="0"/>
              <a:t>X &lt;= 0, d = -1</a:t>
            </a:r>
            <a:endParaRPr lang="en-US" dirty="0">
              <a:solidFill>
                <a:schemeClr val="accent1"/>
              </a:solidFill>
            </a:endParaRPr>
          </a:p>
          <a:p>
            <a:pPr lvl="1">
              <a:buFont typeface="Arial" panose="020B0604020202020204" pitchFamily="34" charset="0"/>
              <a:buChar char="•"/>
            </a:pPr>
            <a:endParaRPr lang="en-US" dirty="0">
              <a:solidFill>
                <a:schemeClr val="accent1"/>
              </a:solidFill>
            </a:endParaRPr>
          </a:p>
          <a:p>
            <a:pPr marL="339725"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86240104"/>
              </p:ext>
            </p:extLst>
          </p:nvPr>
        </p:nvGraphicFramePr>
        <p:xfrm>
          <a:off x="827584" y="2276872"/>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3262644981"/>
                    </a:ext>
                  </a:extLst>
                </a:gridCol>
                <a:gridCol w="576064">
                  <a:extLst>
                    <a:ext uri="{9D8B030D-6E8A-4147-A177-3AD203B41FA5}">
                      <a16:colId xmlns:a16="http://schemas.microsoft.com/office/drawing/2014/main" val="1488414754"/>
                    </a:ext>
                  </a:extLst>
                </a:gridCol>
                <a:gridCol w="576064">
                  <a:extLst>
                    <a:ext uri="{9D8B030D-6E8A-4147-A177-3AD203B41FA5}">
                      <a16:colId xmlns:a16="http://schemas.microsoft.com/office/drawing/2014/main" val="632640169"/>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1987083658"/>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4234401061"/>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270994906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579332466"/>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4091182347"/>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2204865"/>
            <a:ext cx="2981325" cy="1872207"/>
          </a:xfrm>
          <a:prstGeom prst="rect">
            <a:avLst/>
          </a:prstGeom>
        </p:spPr>
      </p:pic>
    </p:spTree>
    <p:extLst>
      <p:ext uri="{BB962C8B-B14F-4D97-AF65-F5344CB8AC3E}">
        <p14:creationId xmlns:p14="http://schemas.microsoft.com/office/powerpoint/2010/main" val="1389806599"/>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Random initial weights:</a:t>
                </a:r>
              </a:p>
              <a:p>
                <a:pPr lvl="1">
                  <a:buFont typeface="Arial" panose="020B0604020202020204" pitchFamily="34" charset="0"/>
                  <a:buChar char="•"/>
                </a:pPr>
                <a14:m>
                  <m:oMath xmlns:m="http://schemas.openxmlformats.org/officeDocument/2006/math">
                    <m:r>
                      <m:rPr>
                        <m:nor/>
                      </m:rPr>
                      <a:rPr lang="en-US" dirty="0"/>
                      <m:t>(</m:t>
                    </m:r>
                    <m:r>
                      <m:rPr>
                        <m:nor/>
                      </m:rPr>
                      <a:rPr lang="el-GR" dirty="0"/>
                      <m:t>Θ</m:t>
                    </m:r>
                  </m:oMath>
                </a14:m>
                <a:r>
                  <a:rPr lang="en-US" dirty="0"/>
                  <a:t>)W</a:t>
                </a:r>
                <a:r>
                  <a:rPr lang="en-US" baseline="-25000" dirty="0"/>
                  <a:t>0</a:t>
                </a:r>
                <a:r>
                  <a:rPr lang="en-US" dirty="0"/>
                  <a:t> = 0.5, X</a:t>
                </a:r>
                <a:r>
                  <a:rPr lang="en-US" baseline="-25000" dirty="0"/>
                  <a:t>0</a:t>
                </a:r>
                <a:r>
                  <a:rPr lang="en-US" dirty="0"/>
                  <a:t> = 1 | W</a:t>
                </a:r>
                <a:r>
                  <a:rPr lang="en-US" baseline="-25000" dirty="0"/>
                  <a:t>1</a:t>
                </a:r>
                <a:r>
                  <a:rPr lang="en-US" dirty="0"/>
                  <a:t> = 1, W</a:t>
                </a:r>
                <a:r>
                  <a:rPr lang="en-US" baseline="-25000" dirty="0"/>
                  <a:t>2</a:t>
                </a:r>
                <a:r>
                  <a:rPr lang="en-US" dirty="0"/>
                  <a:t> = 1</a:t>
                </a:r>
              </a:p>
              <a:p>
                <a:pPr lvl="1">
                  <a:buFont typeface="Arial" panose="020B0604020202020204" pitchFamily="34" charset="0"/>
                  <a:buChar char="•"/>
                </a:pPr>
                <a:r>
                  <a:rPr lang="en-US" dirty="0"/>
                  <a:t>Boundary: </a:t>
                </a:r>
                <a14:m>
                  <m:oMath xmlns:m="http://schemas.openxmlformats.org/officeDocument/2006/math">
                    <m:r>
                      <a:rPr lang="en-US" dirty="0" smtClean="0">
                        <a:latin typeface="Cambria Math" panose="02040503050406030204" pitchFamily="18" charset="0"/>
                      </a:rPr>
                      <m:t>0</m:t>
                    </m:r>
                    <m:r>
                      <a:rPr lang="en-US" b="0" i="0" dirty="0"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−0.5</m:t>
                    </m:r>
                  </m:oMath>
                </a14:m>
                <a:endParaRPr lang="en-US" b="0" dirty="0"/>
              </a:p>
              <a:p>
                <a:pPr>
                  <a:buFont typeface="Arial" panose="020B0604020202020204" pitchFamily="34" charset="0"/>
                  <a:buChar char="•"/>
                </a:pPr>
                <a:r>
                  <a:rPr lang="el-GR" dirty="0"/>
                  <a:t>η = 0.2 </a:t>
                </a:r>
                <a:endParaRPr lang="en-US" b="0" dirty="0"/>
              </a:p>
              <a:p>
                <a:pPr lvl="1">
                  <a:buFont typeface="Arial" panose="020B0604020202020204" pitchFamily="34" charset="0"/>
                  <a:buChar char="•"/>
                </a:pPr>
                <a:endParaRPr lang="en-US" b="0" dirty="0"/>
              </a:p>
              <a:p>
                <a:pPr marL="388937"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645024"/>
            <a:ext cx="3648075" cy="2551559"/>
          </a:xfrm>
          <a:prstGeom prst="rect">
            <a:avLst/>
          </a:prstGeom>
        </p:spPr>
      </p:pic>
    </p:spTree>
    <p:extLst>
      <p:ext uri="{BB962C8B-B14F-4D97-AF65-F5344CB8AC3E}">
        <p14:creationId xmlns:p14="http://schemas.microsoft.com/office/powerpoint/2010/main" val="61715139"/>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Input sample: X</a:t>
            </a:r>
            <a:r>
              <a:rPr lang="en-US" baseline="-25000" dirty="0"/>
              <a:t>1</a:t>
            </a:r>
            <a:r>
              <a:rPr lang="en-US" dirty="0"/>
              <a:t> = 1, X</a:t>
            </a:r>
            <a:r>
              <a:rPr lang="en-US" baseline="-25000" dirty="0"/>
              <a:t>2</a:t>
            </a:r>
            <a:r>
              <a:rPr lang="en-US" dirty="0"/>
              <a:t> = 1, Y = 1</a:t>
            </a:r>
          </a:p>
          <a:p>
            <a:pPr>
              <a:buFont typeface="Arial" panose="020B0604020202020204" pitchFamily="34" charset="0"/>
              <a:buChar char="•"/>
            </a:pPr>
            <a:r>
              <a:rPr lang="en-US" b="0" dirty="0"/>
              <a:t>Activation: </a:t>
            </a:r>
            <a:r>
              <a:rPr lang="en-US" dirty="0"/>
              <a:t>F</a:t>
            </a:r>
            <a:r>
              <a:rPr lang="en-US" b="0" dirty="0"/>
              <a:t>(W</a:t>
            </a:r>
            <a:r>
              <a:rPr lang="en-US" b="0" baseline="30000" dirty="0"/>
              <a:t>T</a:t>
            </a:r>
            <a:r>
              <a:rPr lang="en-US" b="0" dirty="0"/>
              <a:t>X) = 1*1 + 1*1 + 0.5*1 = step(2.5) </a:t>
            </a:r>
          </a:p>
          <a:p>
            <a:pPr lvl="1">
              <a:buFont typeface="Arial" panose="020B0604020202020204" pitchFamily="34" charset="0"/>
              <a:buChar char="•"/>
            </a:pPr>
            <a:r>
              <a:rPr lang="en-US" dirty="0"/>
              <a:t>X </a:t>
            </a:r>
            <a:r>
              <a:rPr lang="el-GR" dirty="0">
                <a:solidFill>
                  <a:srgbClr val="000000"/>
                </a:solidFill>
                <a:latin typeface="Arial" panose="020B0604020202020204" pitchFamily="34" charset="0"/>
              </a:rPr>
              <a:t>ε </a:t>
            </a:r>
            <a:r>
              <a:rPr lang="en-US" dirty="0">
                <a:solidFill>
                  <a:srgbClr val="000000"/>
                </a:solidFill>
                <a:latin typeface="Arial" panose="020B0604020202020204" pitchFamily="34" charset="0"/>
              </a:rPr>
              <a:t>C1, </a:t>
            </a:r>
            <a:r>
              <a:rPr lang="en-US" dirty="0"/>
              <a:t>W</a:t>
            </a:r>
            <a:r>
              <a:rPr lang="en-US" baseline="30000" dirty="0"/>
              <a:t>T</a:t>
            </a:r>
            <a:r>
              <a:rPr lang="en-US" dirty="0"/>
              <a:t>X &gt; 0</a:t>
            </a:r>
            <a:endParaRPr lang="en-US" b="0" dirty="0"/>
          </a:p>
          <a:p>
            <a:pPr lvl="1">
              <a:buFont typeface="Arial" panose="020B0604020202020204" pitchFamily="34" charset="0"/>
              <a:buChar char="•"/>
            </a:pPr>
            <a:r>
              <a:rPr lang="en-US" dirty="0"/>
              <a:t>Correct classification, do nothing</a:t>
            </a:r>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573016"/>
            <a:ext cx="3648075" cy="2551559"/>
          </a:xfrm>
          <a:prstGeom prst="rect">
            <a:avLst/>
          </a:prstGeom>
        </p:spPr>
      </p:pic>
    </p:spTree>
    <p:extLst>
      <p:ext uri="{BB962C8B-B14F-4D97-AF65-F5344CB8AC3E}">
        <p14:creationId xmlns:p14="http://schemas.microsoft.com/office/powerpoint/2010/main" val="4184517307"/>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Input sample: X</a:t>
                </a:r>
                <a:r>
                  <a:rPr lang="en-US" baseline="-25000" dirty="0"/>
                  <a:t>1</a:t>
                </a:r>
                <a:r>
                  <a:rPr lang="en-US" dirty="0"/>
                  <a:t> = 1, X</a:t>
                </a:r>
                <a:r>
                  <a:rPr lang="en-US" baseline="-25000" dirty="0"/>
                  <a:t>2</a:t>
                </a:r>
                <a:r>
                  <a:rPr lang="en-US" dirty="0"/>
                  <a:t> = 0, Y = 0</a:t>
                </a:r>
              </a:p>
              <a:p>
                <a:pPr>
                  <a:buFont typeface="Arial" panose="020B0604020202020204" pitchFamily="34" charset="0"/>
                  <a:buChar char="•"/>
                </a:pPr>
                <a:r>
                  <a:rPr lang="en-US" dirty="0"/>
                  <a:t>Activation: F(W</a:t>
                </a:r>
                <a:r>
                  <a:rPr lang="en-US" baseline="30000" dirty="0"/>
                  <a:t>T</a:t>
                </a:r>
                <a:r>
                  <a:rPr lang="en-US" dirty="0"/>
                  <a:t>X) = 1*1 + 1*0 + 0.5*1 = step(1.5) </a:t>
                </a:r>
              </a:p>
              <a:p>
                <a:pPr lvl="1">
                  <a:buFont typeface="Arial" panose="020B0604020202020204" pitchFamily="34" charset="0"/>
                  <a:buChar char="•"/>
                </a:pPr>
                <a:r>
                  <a:rPr lang="en-US" dirty="0"/>
                  <a:t>X </a:t>
                </a:r>
                <a:r>
                  <a:rPr lang="el-GR" dirty="0">
                    <a:solidFill>
                      <a:srgbClr val="000000"/>
                    </a:solidFill>
                    <a:latin typeface="Arial" panose="020B0604020202020204" pitchFamily="34" charset="0"/>
                  </a:rPr>
                  <a:t>ε </a:t>
                </a:r>
                <a:r>
                  <a:rPr lang="en-US" dirty="0">
                    <a:solidFill>
                      <a:srgbClr val="000000"/>
                    </a:solidFill>
                    <a:latin typeface="Arial" panose="020B0604020202020204" pitchFamily="34" charset="0"/>
                  </a:rPr>
                  <a:t>C2, </a:t>
                </a:r>
                <a:r>
                  <a:rPr lang="en-US" dirty="0"/>
                  <a:t>W</a:t>
                </a:r>
                <a:r>
                  <a:rPr lang="en-US" baseline="30000" dirty="0"/>
                  <a:t>T</a:t>
                </a:r>
                <a:r>
                  <a:rPr lang="en-US" dirty="0"/>
                  <a:t>X &gt; 0</a:t>
                </a:r>
              </a:p>
              <a:p>
                <a:pPr lvl="1">
                  <a:buFont typeface="Arial" panose="020B0604020202020204" pitchFamily="34" charset="0"/>
                  <a:buChar char="•"/>
                </a:pPr>
                <a:r>
                  <a:rPr lang="en-US" b="0" dirty="0"/>
                  <a:t>We should reduce </a:t>
                </a:r>
                <a:r>
                  <a:rPr lang="en-US" dirty="0"/>
                  <a:t>active</a:t>
                </a:r>
                <a:r>
                  <a:rPr lang="en-US" b="0" dirty="0"/>
                  <a:t> weights since activation is to high</a:t>
                </a:r>
              </a:p>
              <a:p>
                <a:pPr lvl="1">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14:m>
                  <m:oMath xmlns:m="http://schemas.openxmlformats.org/officeDocument/2006/math">
                    <m:r>
                      <m:rPr>
                        <m:sty m:val="p"/>
                      </m:rPr>
                      <a:rPr lang="en-US" dirty="0">
                        <a:latin typeface="Cambria Math" panose="02040503050406030204" pitchFamily="18" charset="0"/>
                      </a:rPr>
                      <m:t>d</m:t>
                    </m:r>
                    <m:r>
                      <a:rPr lang="en-US" dirty="0">
                        <a:latin typeface="Cambria Math" panose="02040503050406030204" pitchFamily="18" charset="0"/>
                      </a:rPr>
                      <m:t>∗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endParaRPr lang="en-US" b="0" dirty="0"/>
              </a:p>
              <a:p>
                <a:pPr lvl="2">
                  <a:buFont typeface="Arial" panose="020B0604020202020204" pitchFamily="34" charset="0"/>
                  <a:buChar char="•"/>
                </a:pPr>
                <a:r>
                  <a:rPr lang="en-US" dirty="0"/>
                  <a:t>W</a:t>
                </a:r>
                <a:r>
                  <a:rPr lang="en-US" baseline="-25000" dirty="0"/>
                  <a:t>0</a:t>
                </a:r>
                <a:r>
                  <a:rPr lang="en-US" dirty="0"/>
                  <a:t> = 0.5 </a:t>
                </a:r>
                <a:r>
                  <a:rPr lang="en-US" b="1" dirty="0"/>
                  <a:t>- 1 * 0.2 * 1 </a:t>
                </a:r>
                <a:r>
                  <a:rPr lang="en-US" dirty="0"/>
                  <a:t>= 0.3</a:t>
                </a:r>
              </a:p>
              <a:p>
                <a:pPr lvl="2">
                  <a:buFont typeface="Arial" panose="020B0604020202020204" pitchFamily="34" charset="0"/>
                  <a:buChar char="•"/>
                </a:pPr>
                <a:r>
                  <a:rPr lang="en-US" dirty="0"/>
                  <a:t>W</a:t>
                </a:r>
                <a:r>
                  <a:rPr lang="en-US" baseline="-25000" dirty="0"/>
                  <a:t>1</a:t>
                </a:r>
                <a:r>
                  <a:rPr lang="en-US" dirty="0"/>
                  <a:t> = 1  </a:t>
                </a:r>
                <a:r>
                  <a:rPr lang="en-US" b="1" dirty="0"/>
                  <a:t>-</a:t>
                </a:r>
                <a:r>
                  <a:rPr lang="en-US" b="1" dirty="0">
                    <a:solidFill>
                      <a:srgbClr val="FF0000"/>
                    </a:solidFill>
                  </a:rPr>
                  <a:t> </a:t>
                </a:r>
                <a:r>
                  <a:rPr lang="en-US" b="1" dirty="0"/>
                  <a:t>1</a:t>
                </a:r>
                <a:r>
                  <a:rPr lang="en-US" b="1" dirty="0">
                    <a:solidFill>
                      <a:srgbClr val="FF0000"/>
                    </a:solidFill>
                  </a:rPr>
                  <a:t> </a:t>
                </a:r>
                <a:r>
                  <a:rPr lang="en-US" b="1" dirty="0"/>
                  <a:t>* 0.2 * 1 </a:t>
                </a:r>
                <a:r>
                  <a:rPr lang="en-US" dirty="0"/>
                  <a:t>= 0.8         </a:t>
                </a:r>
              </a:p>
              <a:p>
                <a:pPr lvl="1">
                  <a:buFont typeface="Arial" panose="020B0604020202020204" pitchFamily="34" charset="0"/>
                  <a:buChar char="•"/>
                </a:pPr>
                <a:r>
                  <a:rPr lang="en-US" dirty="0"/>
                  <a:t>Boundary:</a:t>
                </a:r>
                <a14:m>
                  <m:oMath xmlns:m="http://schemas.openxmlformats.org/officeDocument/2006/math">
                    <m:r>
                      <a:rPr lang="en-US" b="0" i="0" dirty="0" smtClean="0">
                        <a:latin typeface="Cambria Math" panose="02040503050406030204" pitchFamily="18" charset="0"/>
                      </a:rPr>
                      <m:t> </m:t>
                    </m:r>
                    <m:r>
                      <a:rPr lang="en-US" dirty="0">
                        <a:latin typeface="Cambria Math" panose="02040503050406030204" pitchFamily="18" charset="0"/>
                      </a:rPr>
                      <m:t>0.</m:t>
                    </m:r>
                    <m:r>
                      <a:rPr lang="en-US" b="0" i="0" dirty="0" smtClean="0">
                        <a:latin typeface="Cambria Math" panose="02040503050406030204" pitchFamily="18" charset="0"/>
                      </a:rPr>
                      <m:t>3</m:t>
                    </m:r>
                    <m:r>
                      <a:rPr lang="en-US" dirty="0">
                        <a:latin typeface="Cambria Math" panose="02040503050406030204" pitchFamily="18" charset="0"/>
                      </a:rPr>
                      <m:t>+</m:t>
                    </m:r>
                    <m:r>
                      <a:rPr lang="en-US" b="0" i="0" dirty="0" smtClean="0">
                        <a:latin typeface="Cambria Math" panose="02040503050406030204" pitchFamily="18" charset="0"/>
                      </a:rPr>
                      <m:t>0.8</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oMath>
                </a14:m>
                <a:endParaRPr lang="en-US" i="1" dirty="0">
                  <a:latin typeface="Cambria Math" panose="02040503050406030204" pitchFamily="18" charset="0"/>
                </a:endParaRPr>
              </a:p>
              <a:p>
                <a:pPr lvl="2">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=−0.8</m:t>
                    </m:r>
                    <m:r>
                      <a:rPr lang="en-US" i="1">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0.3</m:t>
                        </m:r>
                      </m:num>
                      <m:den>
                        <m:r>
                          <a:rPr lang="en-US" b="0" i="1" smtClean="0">
                            <a:latin typeface="Cambria Math" panose="02040503050406030204" pitchFamily="18" charset="0"/>
                          </a:rPr>
                          <m:t>0.8</m:t>
                        </m:r>
                      </m:den>
                    </m:f>
                  </m:oMath>
                </a14:m>
                <a:endParaRPr lang="en-US" dirty="0"/>
              </a:p>
              <a:p>
                <a:pPr marL="388937" lvl="1" indent="0">
                  <a:buNone/>
                </a:pPr>
                <a:endParaRPr lang="en-US" dirty="0"/>
              </a:p>
              <a:p>
                <a:pPr marL="388937" lvl="1" indent="0">
                  <a:buNone/>
                </a:pPr>
                <a:endParaRPr lang="en-US" dirty="0"/>
              </a:p>
              <a:p>
                <a:pPr lvl="1">
                  <a:buFont typeface="Arial" panose="020B0604020202020204" pitchFamily="34" charset="0"/>
                  <a:buChar char="•"/>
                </a:pPr>
                <a:endParaRPr lang="en-US" b="0" dirty="0"/>
              </a:p>
              <a:p>
                <a:pPr marL="388937"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3573016"/>
            <a:ext cx="3648075" cy="2695575"/>
          </a:xfrm>
          <a:prstGeom prst="rect">
            <a:avLst/>
          </a:prstGeom>
        </p:spPr>
      </p:pic>
    </p:spTree>
    <p:extLst>
      <p:ext uri="{BB962C8B-B14F-4D97-AF65-F5344CB8AC3E}">
        <p14:creationId xmlns:p14="http://schemas.microsoft.com/office/powerpoint/2010/main" val="3057567809"/>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Repeat until neuron correctly classifies all samples</a:t>
                </a:r>
              </a:p>
              <a:p>
                <a:pPr lvl="1">
                  <a:buFont typeface="Arial" panose="020B0604020202020204" pitchFamily="34" charset="0"/>
                  <a:buChar char="•"/>
                </a:pPr>
                <a:r>
                  <a:rPr lang="en-US" dirty="0"/>
                  <a:t>W</a:t>
                </a:r>
                <a:r>
                  <a:rPr lang="en-US" baseline="-25000" dirty="0"/>
                  <a:t>0</a:t>
                </a:r>
                <a:r>
                  <a:rPr lang="en-US" dirty="0"/>
                  <a:t> = -0.7 , W</a:t>
                </a:r>
                <a:r>
                  <a:rPr lang="en-US" baseline="-25000" dirty="0"/>
                  <a:t>1</a:t>
                </a:r>
                <a:r>
                  <a:rPr lang="en-US" dirty="0"/>
                  <a:t> = 0.6, W</a:t>
                </a:r>
                <a:r>
                  <a:rPr lang="en-US" baseline="-25000" dirty="0"/>
                  <a:t>2</a:t>
                </a:r>
                <a:r>
                  <a:rPr lang="en-US" dirty="0"/>
                  <a:t> = 0.6</a:t>
                </a:r>
              </a:p>
              <a:p>
                <a:pPr lvl="1">
                  <a:buFont typeface="Arial" panose="020B0604020202020204" pitchFamily="34" charset="0"/>
                  <a:buChar char="•"/>
                </a:pPr>
                <a:r>
                  <a:rPr lang="en-US" dirty="0"/>
                  <a:t>Boundary:</a:t>
                </a:r>
                <a14:m>
                  <m:oMath xmlns:m="http://schemas.openxmlformats.org/officeDocument/2006/math">
                    <m:r>
                      <a:rPr lang="en-US" dirty="0">
                        <a:latin typeface="Cambria Math" panose="02040503050406030204" pitchFamily="18" charset="0"/>
                      </a:rPr>
                      <m:t> 0.</m:t>
                    </m:r>
                    <m:r>
                      <a:rPr lang="en-US" b="0" i="0" dirty="0" smtClean="0">
                        <a:latin typeface="Cambria Math" panose="02040503050406030204" pitchFamily="18" charset="0"/>
                      </a:rPr>
                      <m:t>6</m:t>
                    </m:r>
                    <m:r>
                      <m:rPr>
                        <m:sty m:val="p"/>
                      </m:rPr>
                      <a:rPr lang="en-US" b="0" i="0" dirty="0" smtClean="0">
                        <a:latin typeface="Cambria Math" panose="02040503050406030204" pitchFamily="18" charset="0"/>
                      </a:rPr>
                      <m:t>x</m:t>
                    </m:r>
                    <m:r>
                      <a:rPr lang="en-US" dirty="0">
                        <a:latin typeface="Cambria Math" panose="02040503050406030204" pitchFamily="18" charset="0"/>
                      </a:rPr>
                      <m:t>+0.</m:t>
                    </m:r>
                    <m:r>
                      <a:rPr lang="en-US" b="0" i="1" dirty="0" smtClean="0">
                        <a:latin typeface="Cambria Math" panose="02040503050406030204" pitchFamily="18" charset="0"/>
                      </a:rPr>
                      <m:t>6</m:t>
                    </m:r>
                    <m:r>
                      <a:rPr lang="en-US" b="0" i="1" dirty="0" smtClean="0">
                        <a:latin typeface="Cambria Math" panose="02040503050406030204" pitchFamily="18" charset="0"/>
                      </a:rPr>
                      <m:t>𝑦</m:t>
                    </m:r>
                    <m:r>
                      <a:rPr lang="en-US" b="0" i="1" dirty="0" smtClean="0">
                        <a:latin typeface="Cambria Math" panose="02040503050406030204" pitchFamily="18" charset="0"/>
                      </a:rPr>
                      <m:t>−0.7⇒</m:t>
                    </m:r>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0.7</m:t>
                        </m:r>
                      </m:num>
                      <m:den>
                        <m:r>
                          <a:rPr lang="en-US" b="0" i="1" dirty="0" smtClean="0">
                            <a:latin typeface="Cambria Math" panose="02040503050406030204" pitchFamily="18" charset="0"/>
                          </a:rPr>
                          <m:t>0.6</m:t>
                        </m:r>
                      </m:den>
                    </m:f>
                  </m:oMath>
                </a14:m>
                <a:endParaRPr lang="en-US" b="0" dirty="0"/>
              </a:p>
              <a:p>
                <a:pPr lvl="1">
                  <a:buFont typeface="Arial" panose="020B0604020202020204" pitchFamily="34" charset="0"/>
                  <a:buChar char="•"/>
                </a:pPr>
                <a:r>
                  <a:rPr lang="en-US" b="1" dirty="0"/>
                  <a:t>sig</a:t>
                </a:r>
                <a:r>
                  <a:rPr lang="en-US" dirty="0"/>
                  <a:t>: 1 for x &gt; 0, -1 otherwise</a:t>
                </a:r>
              </a:p>
              <a:p>
                <a:pPr lvl="1">
                  <a:buFont typeface="Arial" panose="020B0604020202020204" pitchFamily="34" charset="0"/>
                  <a:buChar char="•"/>
                </a:pPr>
                <a:r>
                  <a:rPr lang="en-US" dirty="0">
                    <a:solidFill>
                      <a:srgbClr val="C00000"/>
                    </a:solidFill>
                  </a:rPr>
                  <a:t>C1</a:t>
                </a:r>
                <a:endParaRPr lang="en-US" b="0" dirty="0">
                  <a:solidFill>
                    <a:srgbClr val="C00000"/>
                  </a:solidFill>
                </a:endParaRPr>
              </a:p>
              <a:p>
                <a:pPr lvl="2">
                  <a:buFont typeface="Arial" panose="020B0604020202020204" pitchFamily="34" charset="0"/>
                  <a:buChar char="•"/>
                </a:pPr>
                <a:r>
                  <a:rPr lang="en-US" dirty="0"/>
                  <a:t>X</a:t>
                </a:r>
                <a:r>
                  <a:rPr lang="en-US" baseline="-25000" dirty="0"/>
                  <a:t>1</a:t>
                </a:r>
                <a:r>
                  <a:rPr lang="en-US" dirty="0"/>
                  <a:t> = 1, X</a:t>
                </a:r>
                <a:r>
                  <a:rPr lang="en-US" baseline="-25000" dirty="0"/>
                  <a:t>2</a:t>
                </a:r>
                <a:r>
                  <a:rPr lang="en-US" dirty="0"/>
                  <a:t> = 1,  </a:t>
                </a:r>
                <a:r>
                  <a:rPr lang="en-US" b="1" dirty="0"/>
                  <a:t>sig</a:t>
                </a:r>
                <a:r>
                  <a:rPr lang="en-US" dirty="0"/>
                  <a:t>(W</a:t>
                </a:r>
                <a:r>
                  <a:rPr lang="en-US" baseline="30000" dirty="0"/>
                  <a:t>T</a:t>
                </a:r>
                <a:r>
                  <a:rPr lang="en-US" dirty="0"/>
                  <a:t>X) = 1</a:t>
                </a:r>
              </a:p>
              <a:p>
                <a:pPr lvl="1">
                  <a:buFont typeface="Arial" panose="020B0604020202020204" pitchFamily="34" charset="0"/>
                  <a:buChar char="•"/>
                </a:pPr>
                <a:r>
                  <a:rPr lang="en-US" dirty="0">
                    <a:solidFill>
                      <a:schemeClr val="accent1"/>
                    </a:solidFill>
                  </a:rPr>
                  <a:t>C2</a:t>
                </a:r>
              </a:p>
              <a:p>
                <a:pPr lvl="2">
                  <a:buFont typeface="Arial" panose="020B0604020202020204" pitchFamily="34" charset="0"/>
                  <a:buChar char="•"/>
                </a:pPr>
                <a:r>
                  <a:rPr lang="en-US" dirty="0"/>
                  <a:t>X</a:t>
                </a:r>
                <a:r>
                  <a:rPr lang="en-US" baseline="-25000" dirty="0"/>
                  <a:t>1</a:t>
                </a:r>
                <a:r>
                  <a:rPr lang="en-US" dirty="0"/>
                  <a:t> = 1, X</a:t>
                </a:r>
                <a:r>
                  <a:rPr lang="en-US" baseline="-25000" dirty="0"/>
                  <a:t>2</a:t>
                </a:r>
                <a:r>
                  <a:rPr lang="en-US" dirty="0"/>
                  <a:t> = 0,  </a:t>
                </a:r>
                <a:r>
                  <a:rPr lang="en-US" b="1" dirty="0"/>
                  <a:t>sig</a:t>
                </a:r>
                <a:r>
                  <a:rPr lang="en-US" dirty="0"/>
                  <a:t>(W</a:t>
                </a:r>
                <a:r>
                  <a:rPr lang="en-US" baseline="30000" dirty="0"/>
                  <a:t>T</a:t>
                </a:r>
                <a:r>
                  <a:rPr lang="en-US" dirty="0"/>
                  <a:t>X) = -1</a:t>
                </a:r>
              </a:p>
              <a:p>
                <a:pPr lvl="2">
                  <a:buFont typeface="Arial" panose="020B0604020202020204" pitchFamily="34" charset="0"/>
                  <a:buChar char="•"/>
                </a:pPr>
                <a:r>
                  <a:rPr lang="en-US" dirty="0"/>
                  <a:t>X</a:t>
                </a:r>
                <a:r>
                  <a:rPr lang="en-US" baseline="-25000" dirty="0"/>
                  <a:t>1</a:t>
                </a:r>
                <a:r>
                  <a:rPr lang="en-US" dirty="0"/>
                  <a:t> = 0, X</a:t>
                </a:r>
                <a:r>
                  <a:rPr lang="en-US" baseline="-25000" dirty="0"/>
                  <a:t>2</a:t>
                </a:r>
                <a:r>
                  <a:rPr lang="en-US" dirty="0"/>
                  <a:t> = 1,  </a:t>
                </a:r>
                <a:r>
                  <a:rPr lang="en-US" b="1" dirty="0"/>
                  <a:t>sig</a:t>
                </a:r>
                <a:r>
                  <a:rPr lang="en-US" dirty="0"/>
                  <a:t>(W</a:t>
                </a:r>
                <a:r>
                  <a:rPr lang="en-US" baseline="30000" dirty="0"/>
                  <a:t>T</a:t>
                </a:r>
                <a:r>
                  <a:rPr lang="en-US" dirty="0"/>
                  <a:t>X) = -1</a:t>
                </a:r>
              </a:p>
              <a:p>
                <a:pPr lvl="2">
                  <a:buFont typeface="Arial" panose="020B0604020202020204" pitchFamily="34" charset="0"/>
                  <a:buChar char="•"/>
                </a:pPr>
                <a:r>
                  <a:rPr lang="en-US" dirty="0"/>
                  <a:t>X</a:t>
                </a:r>
                <a:r>
                  <a:rPr lang="en-US" baseline="-25000" dirty="0"/>
                  <a:t>1</a:t>
                </a:r>
                <a:r>
                  <a:rPr lang="en-US" dirty="0"/>
                  <a:t> = 0, X</a:t>
                </a:r>
                <a:r>
                  <a:rPr lang="en-US" baseline="-25000" dirty="0"/>
                  <a:t>2</a:t>
                </a:r>
                <a:r>
                  <a:rPr lang="en-US" dirty="0"/>
                  <a:t> = 0,  </a:t>
                </a:r>
                <a:r>
                  <a:rPr lang="en-US" b="1" dirty="0"/>
                  <a:t>sig</a:t>
                </a:r>
                <a:r>
                  <a:rPr lang="en-US" dirty="0"/>
                  <a:t>(W</a:t>
                </a:r>
                <a:r>
                  <a:rPr lang="en-US" baseline="30000" dirty="0"/>
                  <a:t>T</a:t>
                </a:r>
                <a:r>
                  <a:rPr lang="en-US" dirty="0"/>
                  <a:t>X) = -1</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b="0" dirty="0"/>
              </a:p>
              <a:p>
                <a:pPr marL="388937"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3356992"/>
            <a:ext cx="3648075" cy="2695575"/>
          </a:xfrm>
          <a:prstGeom prst="rect">
            <a:avLst/>
          </a:prstGeom>
        </p:spPr>
      </p:pic>
    </p:spTree>
    <p:extLst>
      <p:ext uri="{BB962C8B-B14F-4D97-AF65-F5344CB8AC3E}">
        <p14:creationId xmlns:p14="http://schemas.microsoft.com/office/powerpoint/2010/main" val="254059341"/>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part two</a:t>
            </a:r>
          </a:p>
        </p:txBody>
      </p:sp>
      <p:sp>
        <p:nvSpPr>
          <p:cNvPr id="3" name="Content Placeholder 2"/>
          <p:cNvSpPr>
            <a:spLocks noGrp="1"/>
          </p:cNvSpPr>
          <p:nvPr>
            <p:ph idx="1"/>
          </p:nvPr>
        </p:nvSpPr>
        <p:spPr>
          <a:xfrm>
            <a:off x="457200" y="1600200"/>
            <a:ext cx="8229600" cy="4781128"/>
          </a:xfrm>
        </p:spPr>
        <p:txBody>
          <a:bodyPr/>
          <a:lstStyle/>
          <a:p>
            <a:r>
              <a:rPr lang="en-US" dirty="0"/>
              <a:t>Motivational example</a:t>
            </a:r>
          </a:p>
          <a:p>
            <a:r>
              <a:rPr lang="en-US" dirty="0"/>
              <a:t>Neuron model</a:t>
            </a:r>
          </a:p>
          <a:p>
            <a:r>
              <a:rPr lang="en-US" dirty="0"/>
              <a:t>Supervised learning</a:t>
            </a:r>
          </a:p>
          <a:p>
            <a:r>
              <a:rPr lang="hr-HR" dirty="0"/>
              <a:t>Linear separability</a:t>
            </a:r>
            <a:endParaRPr lang="en-US" dirty="0"/>
          </a:p>
          <a:p>
            <a:r>
              <a:rPr lang="en-US" dirty="0"/>
              <a:t>Perceptron</a:t>
            </a:r>
            <a:endParaRPr lang="hr-HR" dirty="0"/>
          </a:p>
          <a:p>
            <a:pPr lvl="1"/>
            <a:r>
              <a:rPr lang="en-US" dirty="0"/>
              <a:t>AND, OR, NAND, XOR</a:t>
            </a:r>
          </a:p>
          <a:p>
            <a:r>
              <a:rPr lang="en-US" dirty="0"/>
              <a:t>Delta rule</a:t>
            </a:r>
          </a:p>
          <a:p>
            <a:r>
              <a:rPr lang="en-US" dirty="0"/>
              <a:t>Unsupervised learning</a:t>
            </a:r>
          </a:p>
          <a:p>
            <a:r>
              <a:rPr lang="en-US" dirty="0"/>
              <a:t>Feed forward networks</a:t>
            </a:r>
          </a:p>
          <a:p>
            <a:r>
              <a:rPr lang="en-US" dirty="0"/>
              <a:t>Backpropagation </a:t>
            </a:r>
          </a:p>
        </p:txBody>
      </p:sp>
    </p:spTree>
    <p:extLst>
      <p:ext uri="{BB962C8B-B14F-4D97-AF65-F5344CB8AC3E}">
        <p14:creationId xmlns:p14="http://schemas.microsoft.com/office/powerpoint/2010/main" val="1084645650"/>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OR, NAND</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Linearly separable just like AND</a:t>
            </a:r>
          </a:p>
          <a:p>
            <a:pPr>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97280838"/>
              </p:ext>
            </p:extLst>
          </p:nvPr>
        </p:nvGraphicFramePr>
        <p:xfrm>
          <a:off x="5364088" y="2146883"/>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26745757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4934627"/>
              </p:ext>
            </p:extLst>
          </p:nvPr>
        </p:nvGraphicFramePr>
        <p:xfrm>
          <a:off x="1115616" y="2146883"/>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267457575"/>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988924"/>
            <a:ext cx="2695575" cy="202882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988925"/>
            <a:ext cx="2695575" cy="2028825"/>
          </a:xfrm>
          <a:prstGeom prst="rect">
            <a:avLst/>
          </a:prstGeom>
        </p:spPr>
      </p:pic>
    </p:spTree>
    <p:extLst>
      <p:ext uri="{BB962C8B-B14F-4D97-AF65-F5344CB8AC3E}">
        <p14:creationId xmlns:p14="http://schemas.microsoft.com/office/powerpoint/2010/main" val="3657588583"/>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XOR</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Linearly separable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Classification:</a:t>
            </a:r>
          </a:p>
          <a:p>
            <a:pPr lvl="1">
              <a:buFont typeface="Arial" panose="020B0604020202020204" pitchFamily="34" charset="0"/>
              <a:buChar char="•"/>
            </a:pPr>
            <a:r>
              <a:rPr lang="en-US" dirty="0"/>
              <a:t>1 neuron = 1 line</a:t>
            </a:r>
          </a:p>
          <a:p>
            <a:pPr lvl="1">
              <a:buFont typeface="Arial" panose="020B0604020202020204" pitchFamily="34" charset="0"/>
              <a:buChar char="•"/>
            </a:pPr>
            <a:r>
              <a:rPr lang="en-US" dirty="0"/>
              <a:t>2 neurons = 2 lines</a:t>
            </a:r>
          </a:p>
          <a:p>
            <a:pPr lvl="2">
              <a:buFont typeface="Arial" panose="020B0604020202020204" pitchFamily="34" charset="0"/>
              <a:buChar char="•"/>
            </a:pPr>
            <a:r>
              <a:rPr lang="en-US" dirty="0"/>
              <a:t>3 regions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2362073"/>
            <a:ext cx="2790825" cy="202882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766884247"/>
              </p:ext>
            </p:extLst>
          </p:nvPr>
        </p:nvGraphicFramePr>
        <p:xfrm>
          <a:off x="971600" y="2362073"/>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267457575"/>
                  </a:ext>
                </a:extLst>
              </a:tr>
            </a:tbl>
          </a:graphicData>
        </a:graphic>
      </p:graphicFrame>
    </p:spTree>
    <p:extLst>
      <p:ext uri="{BB962C8B-B14F-4D97-AF65-F5344CB8AC3E}">
        <p14:creationId xmlns:p14="http://schemas.microsoft.com/office/powerpoint/2010/main" val="1830706898"/>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MLP - XOR</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Two parallel neurons draw two decision boundaries</a:t>
            </a:r>
          </a:p>
          <a:p>
            <a:pPr lvl="1">
              <a:buFont typeface="Arial" panose="020B0604020202020204" pitchFamily="34" charset="0"/>
              <a:buChar char="•"/>
            </a:pPr>
            <a:r>
              <a:rPr lang="en-US" dirty="0"/>
              <a:t>OR, NAND functions</a:t>
            </a:r>
          </a:p>
          <a:p>
            <a:pPr>
              <a:buFont typeface="Arial" panose="020B0604020202020204" pitchFamily="34" charset="0"/>
              <a:buChar char="•"/>
            </a:pPr>
            <a:r>
              <a:rPr lang="en-US" dirty="0"/>
              <a:t>Serial neuron combines their output with AND into XOR</a:t>
            </a:r>
          </a:p>
          <a:p>
            <a:pPr marL="0" indent="0">
              <a:buNone/>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US" sz="2800" dirty="0"/>
          </a:p>
          <a:p>
            <a:pPr marL="0" indent="0">
              <a:buNone/>
            </a:pPr>
            <a:r>
              <a:rPr lang="en-US" sz="2800" dirty="0"/>
              <a:t>    </a:t>
            </a:r>
            <a:r>
              <a:rPr lang="en-US" sz="1400" dirty="0">
                <a:hlinkClick r:id="rId3"/>
              </a:rPr>
              <a:t>http://toritris.weebly.com/uploads/1/4/1/3/14134854/4959601_orig.jpg</a:t>
            </a:r>
            <a:endParaRPr lang="en-US" dirty="0"/>
          </a:p>
          <a:p>
            <a:pPr>
              <a:buFont typeface="Arial" panose="020B0604020202020204" pitchFamily="34" charset="0"/>
              <a:buChar char="•"/>
            </a:pPr>
            <a:r>
              <a:rPr lang="en-US"/>
              <a:t>a priori </a:t>
            </a:r>
            <a:r>
              <a:rPr lang="en-US" dirty="0"/>
              <a:t>knowledge</a:t>
            </a:r>
          </a:p>
          <a:p>
            <a:pPr lvl="1">
              <a:buFont typeface="Arial" panose="020B0604020202020204" pitchFamily="34" charset="0"/>
              <a:buChar char="•"/>
            </a:pPr>
            <a:r>
              <a:rPr lang="en-US" dirty="0"/>
              <a:t>Threshold function learning ?</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dirty="0"/>
              <a:t>                             and</a:t>
            </a:r>
          </a:p>
          <a:p>
            <a:pPr marL="0" indent="0">
              <a:buNone/>
            </a:pPr>
            <a:r>
              <a:rPr lang="en-US" dirty="0"/>
              <a:t>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3429000"/>
            <a:ext cx="5616624" cy="1584176"/>
          </a:xfrm>
          <a:prstGeom prst="rect">
            <a:avLst/>
          </a:prstGeom>
        </p:spPr>
      </p:pic>
    </p:spTree>
    <p:extLst>
      <p:ext uri="{BB962C8B-B14F-4D97-AF65-F5344CB8AC3E}">
        <p14:creationId xmlns:p14="http://schemas.microsoft.com/office/powerpoint/2010/main" val="1272808345"/>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MLP - XOR</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err="1"/>
              <a:t>xor</a:t>
            </a:r>
            <a:r>
              <a:rPr lang="en-US" dirty="0"/>
              <a:t> = (A or B) and (A </a:t>
            </a:r>
            <a:r>
              <a:rPr lang="en-US" dirty="0" err="1"/>
              <a:t>nand</a:t>
            </a:r>
            <a:r>
              <a:rPr lang="en-US" dirty="0"/>
              <a:t> B)</a:t>
            </a:r>
          </a:p>
          <a:p>
            <a:pPr marL="0" indent="0">
              <a:buNone/>
            </a:pPr>
            <a:r>
              <a:rPr lang="en-US" dirty="0"/>
              <a:t>              or                             </a:t>
            </a:r>
            <a:r>
              <a:rPr lang="en-US" dirty="0" err="1"/>
              <a:t>nand</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and</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dirty="0"/>
              <a:t>                             and</a:t>
            </a:r>
          </a:p>
          <a:p>
            <a:pPr marL="0" indent="0">
              <a:buNone/>
            </a:pPr>
            <a:r>
              <a:rPr lang="en-US" dirty="0"/>
              <a:t>                                                     </a:t>
            </a:r>
          </a:p>
        </p:txBody>
      </p:sp>
      <p:graphicFrame>
        <p:nvGraphicFramePr>
          <p:cNvPr id="8" name="Table 7"/>
          <p:cNvGraphicFramePr>
            <a:graphicFrameLocks noGrp="1"/>
          </p:cNvGraphicFramePr>
          <p:nvPr>
            <p:extLst>
              <p:ext uri="{D42A27DB-BD31-4B8C-83A1-F6EECF244321}">
                <p14:modId xmlns:p14="http://schemas.microsoft.com/office/powerpoint/2010/main" val="3273536428"/>
              </p:ext>
            </p:extLst>
          </p:nvPr>
        </p:nvGraphicFramePr>
        <p:xfrm>
          <a:off x="3635896" y="2492896"/>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267457575"/>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68724899"/>
              </p:ext>
            </p:extLst>
          </p:nvPr>
        </p:nvGraphicFramePr>
        <p:xfrm>
          <a:off x="1043608" y="2492896"/>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1859608865"/>
                    </a:ext>
                  </a:extLst>
                </a:gridCol>
                <a:gridCol w="576064">
                  <a:extLst>
                    <a:ext uri="{9D8B030D-6E8A-4147-A177-3AD203B41FA5}">
                      <a16:colId xmlns:a16="http://schemas.microsoft.com/office/drawing/2014/main" val="2169039874"/>
                    </a:ext>
                  </a:extLst>
                </a:gridCol>
                <a:gridCol w="576064">
                  <a:extLst>
                    <a:ext uri="{9D8B030D-6E8A-4147-A177-3AD203B41FA5}">
                      <a16:colId xmlns:a16="http://schemas.microsoft.com/office/drawing/2014/main" val="1737688967"/>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1982694362"/>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4086787729"/>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2683111697"/>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14595426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7554702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69930086"/>
              </p:ext>
            </p:extLst>
          </p:nvPr>
        </p:nvGraphicFramePr>
        <p:xfrm>
          <a:off x="2267744" y="4586830"/>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3889641309"/>
                    </a:ext>
                  </a:extLst>
                </a:gridCol>
                <a:gridCol w="576064">
                  <a:extLst>
                    <a:ext uri="{9D8B030D-6E8A-4147-A177-3AD203B41FA5}">
                      <a16:colId xmlns:a16="http://schemas.microsoft.com/office/drawing/2014/main" val="4164205130"/>
                    </a:ext>
                  </a:extLst>
                </a:gridCol>
                <a:gridCol w="576064">
                  <a:extLst>
                    <a:ext uri="{9D8B030D-6E8A-4147-A177-3AD203B41FA5}">
                      <a16:colId xmlns:a16="http://schemas.microsoft.com/office/drawing/2014/main" val="684697505"/>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4615538"/>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1492575501"/>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422114363"/>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091544001"/>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520709132"/>
                  </a:ext>
                </a:extLst>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2354783"/>
            <a:ext cx="2790825" cy="202882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7574" y="4448717"/>
            <a:ext cx="2505075" cy="2028825"/>
          </a:xfrm>
          <a:prstGeom prst="rect">
            <a:avLst/>
          </a:prstGeom>
        </p:spPr>
      </p:pic>
    </p:spTree>
    <p:extLst>
      <p:ext uri="{BB962C8B-B14F-4D97-AF65-F5344CB8AC3E}">
        <p14:creationId xmlns:p14="http://schemas.microsoft.com/office/powerpoint/2010/main" val="678384076"/>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 error correction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Error between expected and actual output</a:t>
                </a:r>
              </a:p>
              <a:p>
                <a:pPr lvl="1">
                  <a:buFont typeface="Arial" panose="020B0604020202020204" pitchFamily="34" charset="0"/>
                  <a:buChar char="•"/>
                </a:pPr>
                <a:r>
                  <a:rPr lang="en-US" dirty="0"/>
                  <a:t>e</a:t>
                </a:r>
                <a:r>
                  <a:rPr lang="en-US" baseline="-25000" dirty="0"/>
                  <a:t>k</a:t>
                </a:r>
                <a:r>
                  <a:rPr lang="en-US" dirty="0"/>
                  <a:t>(n) = y’</a:t>
                </a:r>
                <a:r>
                  <a:rPr lang="en-US" baseline="-25000" dirty="0"/>
                  <a:t>k</a:t>
                </a:r>
                <a:r>
                  <a:rPr lang="en-US" dirty="0"/>
                  <a:t>(n) – y</a:t>
                </a:r>
                <a:r>
                  <a:rPr lang="en-US" baseline="-25000" dirty="0"/>
                  <a:t>k</a:t>
                </a:r>
                <a:r>
                  <a:rPr lang="en-US" dirty="0"/>
                  <a:t>(n)</a:t>
                </a:r>
              </a:p>
              <a:p>
                <a:pPr>
                  <a:buFont typeface="Arial" panose="020B0604020202020204" pitchFamily="34" charset="0"/>
                  <a:buChar char="•"/>
                </a:pPr>
                <a:r>
                  <a:rPr lang="en-US" dirty="0"/>
                  <a:t>Cost functions measure how bad network estimates</a:t>
                </a:r>
              </a:p>
              <a:p>
                <a:pPr lvl="1">
                  <a:buFont typeface="Arial" panose="020B0604020202020204" pitchFamily="34" charset="0"/>
                  <a:buChar char="•"/>
                </a:pPr>
                <a:r>
                  <a:rPr lang="en-US" dirty="0"/>
                  <a:t>move in opposite direction of gradient to minimize error</a:t>
                </a:r>
              </a:p>
              <a:p>
                <a:pPr>
                  <a:buFont typeface="Arial" panose="020B0604020202020204" pitchFamily="34" charset="0"/>
                  <a:buChar char="•"/>
                </a:pPr>
                <a:r>
                  <a:rPr lang="en-US" dirty="0">
                    <a:solidFill>
                      <a:srgbClr val="000000"/>
                    </a:solidFill>
                  </a:rPr>
                  <a:t>Mean squared error </a:t>
                </a:r>
                <a:r>
                  <a:rPr lang="en-US">
                    <a:solidFill>
                      <a:srgbClr val="000000"/>
                    </a:solidFill>
                  </a:rPr>
                  <a:t>– regression</a:t>
                </a:r>
                <a:endParaRPr lang="en-US" dirty="0">
                  <a:solidFill>
                    <a:srgbClr val="000000"/>
                  </a:solidFill>
                </a:endParaRPr>
              </a:p>
              <a:p>
                <a:pPr lvl="1">
                  <a:buFont typeface="Arial" panose="020B0604020202020204" pitchFamily="34" charset="0"/>
                  <a:buChar char="•"/>
                </a:pPr>
                <a:r>
                  <a:rPr lang="en-US" dirty="0"/>
                  <a:t>MSE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limLoc m:val="undOvr"/>
                        <m:grow m:val="on"/>
                        <m:ctrlPr>
                          <a:rPr lang="en-US" b="0" i="1" smtClean="0">
                            <a:latin typeface="Cambria Math" panose="02040503050406030204" pitchFamily="18" charset="0"/>
                          </a:rPr>
                        </m:ctrlPr>
                      </m:naryPr>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𝑖</m:t>
                            </m:r>
                          </m:e>
                        </m:acc>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r>
                      <a:rPr lang="en-US" b="0" i="1" smtClean="0">
                        <a:latin typeface="Cambria Math" panose="02040503050406030204" pitchFamily="18" charset="0"/>
                      </a:rPr>
                      <m:t> </m:t>
                    </m:r>
                  </m:oMath>
                </a14:m>
                <a:endParaRPr lang="en-US" dirty="0">
                  <a:solidFill>
                    <a:srgbClr val="000000"/>
                  </a:solidFill>
                </a:endParaRPr>
              </a:p>
              <a:p>
                <a:pPr lvl="1">
                  <a:buFont typeface="Arial" panose="020B0604020202020204" pitchFamily="34" charset="0"/>
                  <a:buChar char="•"/>
                </a:pPr>
                <a:r>
                  <a:rPr lang="en-US" dirty="0">
                    <a:solidFill>
                      <a:srgbClr val="000000"/>
                    </a:solidFill>
                  </a:rPr>
                  <a:t>penalizes larger errors but doesn’t reward correct estimates</a:t>
                </a:r>
              </a:p>
              <a:p>
                <a:pPr>
                  <a:buFont typeface="Arial" panose="020B0604020202020204" pitchFamily="34" charset="0"/>
                  <a:buChar char="•"/>
                </a:pPr>
                <a:r>
                  <a:rPr lang="en-US" dirty="0"/>
                  <a:t>Cross entropy  - logistic </a:t>
                </a:r>
                <a:r>
                  <a:rPr lang="en-US" dirty="0">
                    <a:solidFill>
                      <a:srgbClr val="000000"/>
                    </a:solidFill>
                  </a:rPr>
                  <a:t>regression</a:t>
                </a:r>
                <a:endParaRPr lang="en-US" dirty="0"/>
              </a:p>
              <a:p>
                <a:pPr lvl="1">
                  <a:buFont typeface="Arial" panose="020B0604020202020204" pitchFamily="34" charset="0"/>
                  <a:buChar char="•"/>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r>
                      <a:rPr lang="en-US" b="0" i="1" smtClean="0">
                        <a:latin typeface="Cambria Math" panose="02040503050406030204" pitchFamily="18" charset="0"/>
                      </a:rPr>
                      <m:t> </m:t>
                    </m:r>
                    <m:nary>
                      <m:naryPr>
                        <m:chr m:val="∑"/>
                        <m:limLoc m:val="undOvr"/>
                        <m:grow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𝑙𝑜𝑔</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𝑌</m:t>
                            </m:r>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m:t>
                                    </m:r>
                                  </m:sup>
                                </m:sSup>
                              </m:e>
                            </m:d>
                          </m:e>
                        </m:func>
                        <m:r>
                          <a:rPr lang="en-US" i="1">
                            <a:latin typeface="Cambria Math" panose="02040503050406030204" pitchFamily="18" charset="0"/>
                          </a:rPr>
                          <m:t>]</m:t>
                        </m:r>
                        <m:r>
                          <m:rPr>
                            <m:nor/>
                          </m:rPr>
                          <a:rPr lang="en-US" dirty="0"/>
                          <m:t> </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r="-667"/>
                </a:stretch>
              </a:blipFill>
            </p:spPr>
            <p:txBody>
              <a:bodyPr/>
              <a:lstStyle/>
              <a:p>
                <a:r>
                  <a:rPr lang="hr-HR">
                    <a:noFill/>
                  </a:rPr>
                  <a:t> </a:t>
                </a:r>
              </a:p>
            </p:txBody>
          </p:sp>
        </mc:Fallback>
      </mc:AlternateContent>
    </p:spTree>
    <p:extLst>
      <p:ext uri="{BB962C8B-B14F-4D97-AF65-F5344CB8AC3E}">
        <p14:creationId xmlns:p14="http://schemas.microsoft.com/office/powerpoint/2010/main" val="1250356896"/>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Only applicable for </a:t>
                </a:r>
                <a:r>
                  <a:rPr lang="en-US" b="1" dirty="0"/>
                  <a:t>differentiable</a:t>
                </a:r>
                <a:r>
                  <a:rPr lang="en-US" dirty="0"/>
                  <a:t> activation functions</a:t>
                </a:r>
              </a:p>
              <a:p>
                <a:pPr lvl="1">
                  <a:buFont typeface="Arial" panose="020B0604020202020204" pitchFamily="34" charset="0"/>
                  <a:buChar char="•"/>
                </a:pPr>
                <a:r>
                  <a:rPr lang="en-US" dirty="0"/>
                  <a:t>single layer networks</a:t>
                </a:r>
              </a:p>
              <a:p>
                <a:pPr lvl="1">
                  <a:buFont typeface="Arial" panose="020B0604020202020204" pitchFamily="34" charset="0"/>
                  <a:buChar char="•"/>
                </a:pPr>
                <a:r>
                  <a:rPr lang="en-US" dirty="0"/>
                  <a:t>partial derivative of cost function over each weight</a:t>
                </a:r>
              </a:p>
              <a:p>
                <a:pPr>
                  <a:buFont typeface="Arial" panose="020B0604020202020204" pitchFamily="34" charset="0"/>
                  <a:buChar char="•"/>
                </a:pPr>
                <a:r>
                  <a:rPr lang="en-US" dirty="0"/>
                  <a:t>Weight update – special cases:</a:t>
                </a:r>
              </a:p>
              <a:p>
                <a:pPr lvl="1">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r>
                  <a:rPr lang="el-GR" dirty="0"/>
                  <a:t> </a:t>
                </a:r>
                <a14:m>
                  <m:oMath xmlns:m="http://schemas.openxmlformats.org/officeDocument/2006/math">
                    <m:r>
                      <m:rPr>
                        <m:nor/>
                      </m:rPr>
                      <a:rPr lang="el-GR" dirty="0"/>
                      <m:t>η</m:t>
                    </m:r>
                    <m:r>
                      <a:rPr lang="en-US" i="1">
                        <a:latin typeface="Cambria Math" panose="02040503050406030204" pitchFamily="18" charset="0"/>
                      </a:rPr>
                      <m:t>∗</m:t>
                    </m:r>
                    <m:r>
                      <a:rPr lang="en-US" i="1">
                        <a:latin typeface="Cambria Math" panose="02040503050406030204" pitchFamily="18" charset="0"/>
                      </a:rPr>
                      <m:t>𝑒</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en-US" dirty="0"/>
              </a:p>
              <a:p>
                <a:pPr lvl="2">
                  <a:buFont typeface="Arial" panose="020B0604020202020204" pitchFamily="34" charset="0"/>
                  <a:buChar char="•"/>
                </a:pPr>
                <a:r>
                  <a:rPr lang="en-US" b="0" dirty="0"/>
                  <a:t>MSE with linear activation</a:t>
                </a:r>
              </a:p>
              <a:p>
                <a:pPr lvl="2">
                  <a:buFont typeface="Arial" panose="020B0604020202020204" pitchFamily="34" charset="0"/>
                  <a:buChar char="•"/>
                </a:pPr>
                <a:r>
                  <a:rPr lang="en-US" b="0" dirty="0"/>
                  <a:t>CE with sigmoid activation</a:t>
                </a:r>
              </a:p>
              <a:p>
                <a:pPr lvl="1">
                  <a:buFont typeface="Arial" panose="020B0604020202020204" pitchFamily="34" charset="0"/>
                  <a:buChar char="•"/>
                </a:pPr>
                <a14:m>
                  <m:oMath xmlns:m="http://schemas.openxmlformats.org/officeDocument/2006/math">
                    <m:r>
                      <m:rPr>
                        <m:nor/>
                      </m:rPr>
                      <a:rPr lang="el-GR" dirty="0" smtClean="0"/>
                      <m:t>η</m:t>
                    </m:r>
                  </m:oMath>
                </a14:m>
                <a:r>
                  <a:rPr lang="en-US" dirty="0"/>
                  <a:t>: learning rate factor - in general</a:t>
                </a:r>
              </a:p>
              <a:p>
                <a:pPr lvl="2">
                  <a:buFont typeface="Arial" panose="020B0604020202020204" pitchFamily="34" charset="0"/>
                  <a:buChar char="•"/>
                </a:pPr>
                <a:r>
                  <a:rPr lang="en-US" dirty="0"/>
                  <a:t>small </a:t>
                </a:r>
                <a14:m>
                  <m:oMath xmlns:m="http://schemas.openxmlformats.org/officeDocument/2006/math">
                    <m:r>
                      <m:rPr>
                        <m:nor/>
                      </m:rPr>
                      <a:rPr lang="el-GR" dirty="0"/>
                      <m:t>η</m:t>
                    </m:r>
                  </m:oMath>
                </a14:m>
                <a:r>
                  <a:rPr lang="en-US" dirty="0"/>
                  <a:t> = slow learning </a:t>
                </a:r>
              </a:p>
              <a:p>
                <a:pPr lvl="3">
                  <a:buFont typeface="Arial" panose="020B0604020202020204" pitchFamily="34" charset="0"/>
                  <a:buChar char="•"/>
                </a:pPr>
                <a:r>
                  <a:rPr lang="en-US" dirty="0"/>
                  <a:t>stable - might get stuck in ‘local’ minimum of error function</a:t>
                </a:r>
              </a:p>
              <a:p>
                <a:pPr lvl="2">
                  <a:buFont typeface="Arial" panose="020B0604020202020204" pitchFamily="34" charset="0"/>
                  <a:buChar char="•"/>
                </a:pPr>
                <a:r>
                  <a:rPr lang="en-US" dirty="0"/>
                  <a:t>large </a:t>
                </a:r>
                <a14:m>
                  <m:oMath xmlns:m="http://schemas.openxmlformats.org/officeDocument/2006/math">
                    <m:r>
                      <m:rPr>
                        <m:nor/>
                      </m:rPr>
                      <a:rPr lang="el-GR" dirty="0"/>
                      <m:t>η</m:t>
                    </m:r>
                  </m:oMath>
                </a14:m>
                <a:r>
                  <a:rPr lang="en-US" dirty="0"/>
                  <a:t> = faster learning</a:t>
                </a:r>
              </a:p>
              <a:p>
                <a:pPr lvl="3">
                  <a:buFont typeface="Arial" panose="020B0604020202020204" pitchFamily="34" charset="0"/>
                  <a:buChar char="•"/>
                </a:pPr>
                <a:r>
                  <a:rPr lang="en-US" dirty="0"/>
                  <a:t>unstable – better chances to find ‘global’ minimum of error function</a:t>
                </a:r>
              </a:p>
              <a:p>
                <a:pPr marL="1169988" lvl="3" indent="0">
                  <a:buNone/>
                </a:pPr>
                <a:endParaRPr lang="en-US" dirty="0"/>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b="-2679"/>
                </a:stretch>
              </a:blipFill>
            </p:spPr>
            <p:txBody>
              <a:bodyPr/>
              <a:lstStyle/>
              <a:p>
                <a:r>
                  <a:rPr lang="hr-HR">
                    <a:noFill/>
                  </a:rPr>
                  <a:t> </a:t>
                </a:r>
              </a:p>
            </p:txBody>
          </p:sp>
        </mc:Fallback>
      </mc:AlternateContent>
    </p:spTree>
    <p:extLst>
      <p:ext uri="{BB962C8B-B14F-4D97-AF65-F5344CB8AC3E}">
        <p14:creationId xmlns:p14="http://schemas.microsoft.com/office/powerpoint/2010/main" val="964713021"/>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Gradient is derivative of multi-variable function</a:t>
            </a:r>
          </a:p>
          <a:p>
            <a:pPr>
              <a:buFont typeface="Arial" panose="020B0604020202020204" pitchFamily="34" charset="0"/>
              <a:buChar char="•"/>
            </a:pPr>
            <a:r>
              <a:rPr lang="en-US" dirty="0"/>
              <a:t>Gradient descent attempts to find point in which gradient is zero – move in opposite direction of gradient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140968"/>
            <a:ext cx="4723809" cy="3114286"/>
          </a:xfrm>
          <a:prstGeom prst="rect">
            <a:avLst/>
          </a:prstGeom>
        </p:spPr>
      </p:pic>
    </p:spTree>
    <p:extLst>
      <p:ext uri="{BB962C8B-B14F-4D97-AF65-F5344CB8AC3E}">
        <p14:creationId xmlns:p14="http://schemas.microsoft.com/office/powerpoint/2010/main" val="2839872488"/>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Move to the next point:</a:t>
                </a:r>
              </a:p>
              <a:p>
                <a:pPr lvl="1">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baseline="-25000" smtClean="0">
                        <a:latin typeface="Cambria Math" panose="02040503050406030204" pitchFamily="18" charset="0"/>
                      </a:rPr>
                      <m:t>0 </m:t>
                    </m:r>
                    <m:r>
                      <a:rPr lang="en-US" b="0" i="1" smtClean="0">
                        <a:latin typeface="Cambria Math" panose="02040503050406030204" pitchFamily="18" charset="0"/>
                      </a:rPr>
                      <m:t>−</m:t>
                    </m:r>
                    <m:r>
                      <m:rPr>
                        <m:nor/>
                      </m:rPr>
                      <a:rPr lang="el-GR" dirty="0"/>
                      <m:t>η</m:t>
                    </m:r>
                    <m:f>
                      <m:fPr>
                        <m:ctrlPr>
                          <a:rPr lang="en-US" b="0" i="1" smtClean="0">
                            <a:latin typeface="Cambria Math" panose="02040503050406030204" pitchFamily="18" charset="0"/>
                          </a:rPr>
                        </m:ctrlPr>
                      </m:fPr>
                      <m:num>
                        <m:r>
                          <a:rPr lang="en-US" i="1">
                            <a:latin typeface="Cambria Math" panose="02040503050406030204" pitchFamily="18" charset="0"/>
                          </a:rPr>
                          <m:t>𝑑𝑓</m:t>
                        </m:r>
                        <m:d>
                          <m:dPr>
                            <m:ctrlPr>
                              <a:rPr lang="en-US" i="1">
                                <a:latin typeface="Cambria Math" panose="02040503050406030204" pitchFamily="18" charset="0"/>
                              </a:rPr>
                            </m:ctrlPr>
                          </m:dPr>
                          <m:e>
                            <m:r>
                              <a:rPr lang="en-US" i="1">
                                <a:latin typeface="Cambria Math" panose="02040503050406030204" pitchFamily="18" charset="0"/>
                              </a:rPr>
                              <m:t>𝑋</m:t>
                            </m:r>
                          </m:e>
                        </m:d>
                      </m:num>
                      <m:den>
                        <m:r>
                          <a:rPr lang="en-US" b="0" i="1" smtClean="0">
                            <a:latin typeface="Cambria Math" panose="02040503050406030204" pitchFamily="18" charset="0"/>
                          </a:rPr>
                          <m:t>𝑋</m:t>
                        </m:r>
                      </m:den>
                    </m:f>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baseline="-25000" dirty="0" smtClean="0">
                        <a:latin typeface="Cambria Math" panose="02040503050406030204" pitchFamily="18" charset="0"/>
                      </a:rPr>
                      <m:t>0</m:t>
                    </m:r>
                  </m:oMath>
                </a14:m>
                <a:endParaRPr lang="en-US" baseline="-25000" dirty="0"/>
              </a:p>
              <a:p>
                <a:pPr>
                  <a:buFont typeface="Arial" panose="020B0604020202020204" pitchFamily="34" charset="0"/>
                  <a:buChar char="•"/>
                </a:pPr>
                <a:r>
                  <a:rPr lang="en-US" dirty="0"/>
                  <a:t>Example:</a:t>
                </a:r>
              </a:p>
              <a:p>
                <a:pPr lvl="1">
                  <a:buFont typeface="Arial" panose="020B0604020202020204" pitchFamily="34" charset="0"/>
                  <a:buChar char="•"/>
                </a:pPr>
                <a:r>
                  <a:rPr lang="en-US" dirty="0"/>
                  <a:t>X</a:t>
                </a:r>
                <a:r>
                  <a:rPr lang="en-US" baseline="-25000" dirty="0"/>
                  <a:t>0</a:t>
                </a:r>
                <a:r>
                  <a:rPr lang="en-US" dirty="0"/>
                  <a:t> = -2(randomly chosen),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baseline="30000" smtClean="0">
                        <a:latin typeface="Cambria Math" panose="02040503050406030204" pitchFamily="18" charset="0"/>
                      </a:rPr>
                      <m:t>2 </m:t>
                    </m:r>
                    <m:r>
                      <a:rPr lang="en-US" b="0" i="1" smtClean="0">
                        <a:latin typeface="Cambria Math" panose="02040503050406030204" pitchFamily="18" charset="0"/>
                      </a:rPr>
                      <m:t>−1</m:t>
                    </m:r>
                    <m:r>
                      <a:rPr lang="en-US" b="0" i="1" baseline="30000" smtClean="0">
                        <a:latin typeface="Cambria Math" panose="02040503050406030204" pitchFamily="18" charset="0"/>
                      </a:rPr>
                      <m:t> </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𝑑𝑓</m:t>
                        </m:r>
                        <m:d>
                          <m:dPr>
                            <m:ctrlPr>
                              <a:rPr lang="en-US" i="1">
                                <a:latin typeface="Cambria Math" panose="02040503050406030204" pitchFamily="18" charset="0"/>
                              </a:rPr>
                            </m:ctrlPr>
                          </m:dPr>
                          <m:e>
                            <m:r>
                              <a:rPr lang="en-US" i="1">
                                <a:latin typeface="Cambria Math" panose="02040503050406030204" pitchFamily="18" charset="0"/>
                              </a:rPr>
                              <m:t>𝑋</m:t>
                            </m:r>
                          </m:e>
                        </m:d>
                      </m:num>
                      <m:den>
                        <m:r>
                          <a:rPr lang="en-US" i="1">
                            <a:latin typeface="Cambria Math" panose="02040503050406030204" pitchFamily="18" charset="0"/>
                          </a:rPr>
                          <m:t>𝑋</m:t>
                        </m:r>
                      </m:den>
                    </m:f>
                  </m:oMath>
                </a14:m>
                <a:r>
                  <a:rPr lang="en-US" dirty="0"/>
                  <a:t> = 2x</a:t>
                </a:r>
              </a:p>
              <a:p>
                <a:pPr lvl="1">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r>
                      <a:rPr lang="en-US" b="0" i="1" smtClean="0">
                        <a:latin typeface="Cambria Math" panose="02040503050406030204" pitchFamily="18" charset="0"/>
                      </a:rPr>
                      <m:t>=−</m:t>
                    </m:r>
                    <m:r>
                      <m:rPr>
                        <m:nor/>
                      </m:rPr>
                      <a:rPr lang="en-US" b="0" i="0" smtClean="0">
                        <a:latin typeface="Cambria Math" panose="02040503050406030204" pitchFamily="18" charset="0"/>
                      </a:rPr>
                      <m:t>2</m:t>
                    </m:r>
                    <m:r>
                      <a:rPr lang="en-US" b="0" i="0" smtClean="0">
                        <a:latin typeface="Cambria Math" panose="02040503050406030204" pitchFamily="18" charset="0"/>
                      </a:rPr>
                      <m:t> −</m:t>
                    </m:r>
                    <m:r>
                      <a:rPr lang="en-US" dirty="0">
                        <a:latin typeface="Cambria Math" panose="02040503050406030204" pitchFamily="18" charset="0"/>
                      </a:rPr>
                      <m:t> </m:t>
                    </m:r>
                    <m:r>
                      <m:rPr>
                        <m:nor/>
                      </m:rPr>
                      <a:rPr lang="el-GR" dirty="0" smtClean="0"/>
                      <m:t>η</m:t>
                    </m:r>
                    <m:r>
                      <a:rPr lang="en-US" i="1">
                        <a:latin typeface="Cambria Math" panose="02040503050406030204" pitchFamily="18" charset="0"/>
                      </a:rPr>
                      <m:t>∗</m:t>
                    </m:r>
                    <m:d>
                      <m:dPr>
                        <m:ctrlPr>
                          <a:rPr lang="en-US" b="0" i="1" dirty="0"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=−2+</m:t>
                    </m:r>
                    <m:r>
                      <m:rPr>
                        <m:nor/>
                      </m:rPr>
                      <a:rPr lang="en-US" b="0" i="0" smtClean="0">
                        <a:latin typeface="Cambria Math" panose="02040503050406030204" pitchFamily="18" charset="0"/>
                      </a:rPr>
                      <m:t>4 ∗ </m:t>
                    </m:r>
                    <m:r>
                      <m:rPr>
                        <m:nor/>
                      </m:rPr>
                      <a:rPr lang="el-GR" dirty="0"/>
                      <m:t>η</m:t>
                    </m:r>
                  </m:oMath>
                </a14:m>
                <a:endParaRPr lang="en-US" dirty="0"/>
              </a:p>
              <a:p>
                <a:pPr>
                  <a:buFont typeface="Arial" panose="020B0604020202020204" pitchFamily="34" charset="0"/>
                  <a:buChar char="•"/>
                </a:pPr>
                <a:r>
                  <a:rPr lang="en-US" dirty="0"/>
                  <a:t>Gradient descent outcomes:</a:t>
                </a:r>
              </a:p>
              <a:p>
                <a:pPr lvl="1">
                  <a:buFont typeface="Arial" panose="020B0604020202020204" pitchFamily="34" charset="0"/>
                  <a:buChar char="•"/>
                </a:pPr>
                <a:r>
                  <a:rPr lang="en-US" dirty="0"/>
                  <a:t>Alternating convergence/divergence</a:t>
                </a:r>
              </a:p>
              <a:p>
                <a:pPr lvl="1">
                  <a:buFont typeface="Arial" panose="020B0604020202020204" pitchFamily="34" charset="0"/>
                  <a:buChar char="•"/>
                </a:pPr>
                <a:r>
                  <a:rPr lang="en-US" dirty="0"/>
                  <a:t>Monotonic convergence</a:t>
                </a:r>
              </a:p>
              <a:p>
                <a:pPr lvl="1">
                  <a:buFont typeface="Arial" panose="020B0604020202020204" pitchFamily="34" charset="0"/>
                  <a:buChar char="•"/>
                </a:pPr>
                <a:r>
                  <a:rPr lang="en-US" dirty="0"/>
                  <a:t>oscillation</a:t>
                </a:r>
              </a:p>
              <a:p>
                <a:pPr marL="388937"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1902291373"/>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Monotonic convergence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In practice, could get stuck in local optima</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04864"/>
            <a:ext cx="4800000" cy="3123809"/>
          </a:xfrm>
          <a:prstGeom prst="rect">
            <a:avLst/>
          </a:prstGeom>
        </p:spPr>
      </p:pic>
    </p:spTree>
    <p:extLst>
      <p:ext uri="{BB962C8B-B14F-4D97-AF65-F5344CB8AC3E}">
        <p14:creationId xmlns:p14="http://schemas.microsoft.com/office/powerpoint/2010/main" val="3454918851"/>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surface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marL="0" indent="0">
                  <a:buNone/>
                </a:pPr>
                <a:endParaRPr lang="en-US" dirty="0">
                  <a:solidFill>
                    <a:srgbClr val="000000"/>
                  </a:solidFill>
                </a:endParaRPr>
              </a:p>
              <a:p>
                <a:pPr lvl="1">
                  <a:buFont typeface="Arial" panose="020B0604020202020204" pitchFamily="34" charset="0"/>
                  <a:buChar char="•"/>
                </a:pPr>
                <a:r>
                  <a:rPr lang="en-US" sz="1600" dirty="0">
                    <a:solidFill>
                      <a:srgbClr val="000000"/>
                    </a:solidFill>
                    <a:hlinkClick r:id="rId3"/>
                  </a:rPr>
                  <a:t>https://qph.ec.quoracdn.net/main-qimg-abfbe698dd41306dc2691e8d0c3182a0.webp</a:t>
                </a:r>
                <a:endParaRPr lang="en-US" sz="1600" dirty="0">
                  <a:solidFill>
                    <a:srgbClr val="000000"/>
                  </a:solidFill>
                </a:endParaRPr>
              </a:p>
              <a:p>
                <a:pPr>
                  <a:buFont typeface="Arial" panose="020B0604020202020204" pitchFamily="34" charset="0"/>
                  <a:buChar char="•"/>
                </a:pPr>
                <a:r>
                  <a:rPr lang="en-US" dirty="0"/>
                  <a:t>Local vs Global minima</a:t>
                </a:r>
              </a:p>
              <a:p>
                <a:pPr lvl="1">
                  <a:buFont typeface="Arial" panose="020B0604020202020204" pitchFamily="34" charset="0"/>
                  <a:buChar char="•"/>
                </a:pPr>
                <a14:m>
                  <m:oMath xmlns:m="http://schemas.openxmlformats.org/officeDocument/2006/math">
                    <m:r>
                      <m:rPr>
                        <m:nor/>
                      </m:rPr>
                      <a:rPr lang="el-GR" sz="2000" dirty="0"/>
                      <m:t>η</m:t>
                    </m:r>
                  </m:oMath>
                </a14:m>
                <a:r>
                  <a:rPr lang="en-US" sz="2000" dirty="0"/>
                  <a:t>: learning rate factor</a:t>
                </a:r>
                <a:endParaRPr lang="en-US" sz="1600" dirty="0">
                  <a:solidFill>
                    <a:srgbClr val="000000"/>
                  </a:solidFill>
                </a:endParaRPr>
              </a:p>
              <a:p>
                <a:pPr lvl="1">
                  <a:buFont typeface="Arial" panose="020B0604020202020204" pitchFamily="34" charset="0"/>
                  <a:buChar char="•"/>
                </a:pPr>
                <a:endParaRPr lang="en-US" sz="1600" dirty="0">
                  <a:solidFill>
                    <a:srgbClr val="000000"/>
                  </a:solidFill>
                </a:endParaRPr>
              </a:p>
              <a:p>
                <a:pPr>
                  <a:buFont typeface="Arial" panose="020B0604020202020204" pitchFamily="34" charset="0"/>
                  <a:buChar char="•"/>
                </a:pPr>
                <a:endParaRPr lang="en-US" sz="1900" dirty="0">
                  <a:solidFill>
                    <a:srgbClr val="0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4"/>
                <a:stretch>
                  <a:fillRect l="-1407"/>
                </a:stretch>
              </a:blipFill>
            </p:spPr>
            <p:txBody>
              <a:bodyPr/>
              <a:lstStyle/>
              <a:p>
                <a:r>
                  <a:rPr lang="hr-HR">
                    <a:noFill/>
                  </a:rPr>
                  <a:t> </a:t>
                </a:r>
              </a:p>
            </p:txBody>
          </p:sp>
        </mc:Fallback>
      </mc:AlternateContent>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600" y="1844824"/>
            <a:ext cx="4896544" cy="2664296"/>
          </a:xfrm>
          <a:prstGeom prst="rect">
            <a:avLst/>
          </a:prstGeom>
        </p:spPr>
      </p:pic>
    </p:spTree>
    <p:extLst>
      <p:ext uri="{BB962C8B-B14F-4D97-AF65-F5344CB8AC3E}">
        <p14:creationId xmlns:p14="http://schemas.microsoft.com/office/powerpoint/2010/main" val="130177745"/>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Animal classification</a:t>
            </a:r>
          </a:p>
        </p:txBody>
      </p:sp>
      <p:sp>
        <p:nvSpPr>
          <p:cNvPr id="3" name="Content Placeholder 2"/>
          <p:cNvSpPr>
            <a:spLocks noGrp="1"/>
          </p:cNvSpPr>
          <p:nvPr>
            <p:ph idx="1"/>
          </p:nvPr>
        </p:nvSpPr>
        <p:spPr>
          <a:xfrm>
            <a:off x="457200" y="1600200"/>
            <a:ext cx="8229600" cy="4781128"/>
          </a:xfrm>
        </p:spPr>
        <p:txBody>
          <a:bodyPr/>
          <a:lstStyle/>
          <a:p>
            <a:r>
              <a:rPr lang="en-US" dirty="0"/>
              <a:t>Determine if a given animal is a dog, a cat or something else if we know these features distribution:</a:t>
            </a:r>
          </a:p>
          <a:p>
            <a:endParaRPr lang="en-US" dirty="0"/>
          </a:p>
          <a:p>
            <a:endParaRPr lang="en-US" dirty="0"/>
          </a:p>
          <a:p>
            <a:endParaRPr lang="en-US" dirty="0"/>
          </a:p>
          <a:p>
            <a:endParaRPr lang="en-US" dirty="0"/>
          </a:p>
          <a:p>
            <a:r>
              <a:rPr lang="en-US" dirty="0"/>
              <a:t>Disclaimer: I have a cat and a dog </a:t>
            </a:r>
            <a:r>
              <a:rPr lang="en-US" dirty="0">
                <a:sym typeface="Wingdings" panose="05000000000000000000" pitchFamily="2" charset="2"/>
              </a:rPr>
              <a:t></a:t>
            </a:r>
            <a:endParaRPr lang="en-US" dirty="0"/>
          </a:p>
          <a:p>
            <a:r>
              <a:rPr lang="en-US" dirty="0"/>
              <a:t>Classify unseen animal which is grumpy, has more than 6 kg and disloyal</a:t>
            </a:r>
          </a:p>
          <a:p>
            <a:pPr marL="0" indent="0">
              <a:buNone/>
            </a:pPr>
            <a:endParaRPr lang="en-US" dirty="0"/>
          </a:p>
        </p:txBody>
      </p:sp>
      <p:graphicFrame>
        <p:nvGraphicFramePr>
          <p:cNvPr id="4" name="Table 3">
            <a:extLst>
              <a:ext uri="{FF2B5EF4-FFF2-40B4-BE49-F238E27FC236}">
                <a16:creationId xmlns:a16="http://schemas.microsoft.com/office/drawing/2014/main" id="{41B8C876-4FF5-40C0-BCDA-783FF802BF15}"/>
              </a:ext>
            </a:extLst>
          </p:cNvPr>
          <p:cNvGraphicFramePr>
            <a:graphicFrameLocks noGrp="1"/>
          </p:cNvGraphicFramePr>
          <p:nvPr>
            <p:extLst>
              <p:ext uri="{D42A27DB-BD31-4B8C-83A1-F6EECF244321}">
                <p14:modId xmlns:p14="http://schemas.microsoft.com/office/powerpoint/2010/main" val="2329178762"/>
              </p:ext>
            </p:extLst>
          </p:nvPr>
        </p:nvGraphicFramePr>
        <p:xfrm>
          <a:off x="755576" y="2708920"/>
          <a:ext cx="6096000" cy="1483360"/>
        </p:xfrm>
        <a:graphic>
          <a:graphicData uri="http://schemas.openxmlformats.org/drawingml/2006/table">
            <a:tbl>
              <a:tblPr>
                <a:tableStyleId>{073A0DAA-6AF3-43AB-8588-CEC1D06C72B9}</a:tableStyleId>
              </a:tblPr>
              <a:tblGrid>
                <a:gridCol w="1524000">
                  <a:extLst>
                    <a:ext uri="{9D8B030D-6E8A-4147-A177-3AD203B41FA5}">
                      <a16:colId xmlns:a16="http://schemas.microsoft.com/office/drawing/2014/main" val="1825118028"/>
                    </a:ext>
                  </a:extLst>
                </a:gridCol>
                <a:gridCol w="1524000">
                  <a:extLst>
                    <a:ext uri="{9D8B030D-6E8A-4147-A177-3AD203B41FA5}">
                      <a16:colId xmlns:a16="http://schemas.microsoft.com/office/drawing/2014/main" val="2418625301"/>
                    </a:ext>
                  </a:extLst>
                </a:gridCol>
                <a:gridCol w="1524000">
                  <a:extLst>
                    <a:ext uri="{9D8B030D-6E8A-4147-A177-3AD203B41FA5}">
                      <a16:colId xmlns:a16="http://schemas.microsoft.com/office/drawing/2014/main" val="922923845"/>
                    </a:ext>
                  </a:extLst>
                </a:gridCol>
                <a:gridCol w="1524000">
                  <a:extLst>
                    <a:ext uri="{9D8B030D-6E8A-4147-A177-3AD203B41FA5}">
                      <a16:colId xmlns:a16="http://schemas.microsoft.com/office/drawing/2014/main" val="3877728163"/>
                    </a:ext>
                  </a:extLst>
                </a:gridCol>
              </a:tblGrid>
              <a:tr h="370840">
                <a:tc>
                  <a:txBody>
                    <a:bodyPr/>
                    <a:lstStyle/>
                    <a:p>
                      <a:r>
                        <a:rPr lang="en-US" dirty="0"/>
                        <a:t>Feature</a:t>
                      </a:r>
                      <a:endParaRPr lang="hr-HR" dirty="0"/>
                    </a:p>
                  </a:txBody>
                  <a:tcPr/>
                </a:tc>
                <a:tc>
                  <a:txBody>
                    <a:bodyPr/>
                    <a:lstStyle/>
                    <a:p>
                      <a:r>
                        <a:rPr lang="en-US" dirty="0"/>
                        <a:t>Dog</a:t>
                      </a:r>
                      <a:endParaRPr lang="hr-HR" dirty="0"/>
                    </a:p>
                  </a:txBody>
                  <a:tcPr/>
                </a:tc>
                <a:tc>
                  <a:txBody>
                    <a:bodyPr/>
                    <a:lstStyle/>
                    <a:p>
                      <a:r>
                        <a:rPr lang="en-US" dirty="0"/>
                        <a:t>Cat</a:t>
                      </a:r>
                      <a:endParaRPr lang="hr-HR" dirty="0"/>
                    </a:p>
                  </a:txBody>
                  <a:tcPr/>
                </a:tc>
                <a:tc>
                  <a:txBody>
                    <a:bodyPr/>
                    <a:lstStyle/>
                    <a:p>
                      <a:r>
                        <a:rPr lang="en-US" dirty="0"/>
                        <a:t>Other</a:t>
                      </a:r>
                      <a:endParaRPr lang="hr-HR" dirty="0"/>
                    </a:p>
                  </a:txBody>
                  <a:tcPr/>
                </a:tc>
                <a:extLst>
                  <a:ext uri="{0D108BD9-81ED-4DB2-BD59-A6C34878D82A}">
                    <a16:rowId xmlns:a16="http://schemas.microsoft.com/office/drawing/2014/main" val="4164852715"/>
                  </a:ext>
                </a:extLst>
              </a:tr>
              <a:tr h="370840">
                <a:tc>
                  <a:txBody>
                    <a:bodyPr/>
                    <a:lstStyle/>
                    <a:p>
                      <a:r>
                        <a:rPr lang="en-US" dirty="0"/>
                        <a:t>Cheerful</a:t>
                      </a:r>
                      <a:endParaRPr lang="hr-HR" dirty="0"/>
                    </a:p>
                  </a:txBody>
                  <a:tcPr/>
                </a:tc>
                <a:tc>
                  <a:txBody>
                    <a:bodyPr/>
                    <a:lstStyle/>
                    <a:p>
                      <a:r>
                        <a:rPr lang="en-US" dirty="0"/>
                        <a:t>80%</a:t>
                      </a:r>
                      <a:endParaRPr lang="hr-HR" dirty="0"/>
                    </a:p>
                  </a:txBody>
                  <a:tcPr/>
                </a:tc>
                <a:tc>
                  <a:txBody>
                    <a:bodyPr/>
                    <a:lstStyle/>
                    <a:p>
                      <a:r>
                        <a:rPr lang="en-US" dirty="0"/>
                        <a:t>15%</a:t>
                      </a:r>
                      <a:endParaRPr lang="hr-HR" dirty="0"/>
                    </a:p>
                  </a:txBody>
                  <a:tcPr/>
                </a:tc>
                <a:tc>
                  <a:txBody>
                    <a:bodyPr/>
                    <a:lstStyle/>
                    <a:p>
                      <a:r>
                        <a:rPr lang="en-US" dirty="0"/>
                        <a:t>50%</a:t>
                      </a:r>
                      <a:endParaRPr lang="hr-HR" dirty="0"/>
                    </a:p>
                  </a:txBody>
                  <a:tcPr/>
                </a:tc>
                <a:extLst>
                  <a:ext uri="{0D108BD9-81ED-4DB2-BD59-A6C34878D82A}">
                    <a16:rowId xmlns:a16="http://schemas.microsoft.com/office/drawing/2014/main" val="321162973"/>
                  </a:ext>
                </a:extLst>
              </a:tr>
              <a:tr h="370840">
                <a:tc>
                  <a:txBody>
                    <a:bodyPr/>
                    <a:lstStyle/>
                    <a:p>
                      <a:r>
                        <a:rPr lang="en-US" dirty="0"/>
                        <a:t>Less than 6 kg</a:t>
                      </a:r>
                      <a:endParaRPr lang="hr-HR" dirty="0"/>
                    </a:p>
                  </a:txBody>
                  <a:tcPr/>
                </a:tc>
                <a:tc>
                  <a:txBody>
                    <a:bodyPr/>
                    <a:lstStyle/>
                    <a:p>
                      <a:r>
                        <a:rPr lang="en-US" dirty="0"/>
                        <a:t>5%</a:t>
                      </a:r>
                      <a:endParaRPr lang="hr-HR" dirty="0"/>
                    </a:p>
                  </a:txBody>
                  <a:tcPr/>
                </a:tc>
                <a:tc>
                  <a:txBody>
                    <a:bodyPr/>
                    <a:lstStyle/>
                    <a:p>
                      <a:r>
                        <a:rPr lang="en-US" dirty="0"/>
                        <a:t>90%</a:t>
                      </a:r>
                      <a:endParaRPr lang="hr-HR" dirty="0"/>
                    </a:p>
                  </a:txBody>
                  <a:tcPr/>
                </a:tc>
                <a:tc>
                  <a:txBody>
                    <a:bodyPr/>
                    <a:lstStyle/>
                    <a:p>
                      <a:r>
                        <a:rPr lang="en-US" dirty="0"/>
                        <a:t>10%</a:t>
                      </a:r>
                      <a:endParaRPr lang="hr-HR" dirty="0"/>
                    </a:p>
                  </a:txBody>
                  <a:tcPr/>
                </a:tc>
                <a:extLst>
                  <a:ext uri="{0D108BD9-81ED-4DB2-BD59-A6C34878D82A}">
                    <a16:rowId xmlns:a16="http://schemas.microsoft.com/office/drawing/2014/main" val="3613456833"/>
                  </a:ext>
                </a:extLst>
              </a:tr>
              <a:tr h="370840">
                <a:tc>
                  <a:txBody>
                    <a:bodyPr/>
                    <a:lstStyle/>
                    <a:p>
                      <a:r>
                        <a:rPr lang="en-US" dirty="0"/>
                        <a:t>Loyal</a:t>
                      </a:r>
                      <a:endParaRPr lang="hr-HR" dirty="0"/>
                    </a:p>
                  </a:txBody>
                  <a:tcPr/>
                </a:tc>
                <a:tc>
                  <a:txBody>
                    <a:bodyPr/>
                    <a:lstStyle/>
                    <a:p>
                      <a:r>
                        <a:rPr lang="en-US" dirty="0"/>
                        <a:t>95%</a:t>
                      </a:r>
                      <a:endParaRPr lang="hr-HR" dirty="0"/>
                    </a:p>
                  </a:txBody>
                  <a:tcPr/>
                </a:tc>
                <a:tc>
                  <a:txBody>
                    <a:bodyPr/>
                    <a:lstStyle/>
                    <a:p>
                      <a:r>
                        <a:rPr lang="en-US" dirty="0"/>
                        <a:t>6%</a:t>
                      </a:r>
                      <a:endParaRPr lang="hr-HR" dirty="0"/>
                    </a:p>
                  </a:txBody>
                  <a:tcPr/>
                </a:tc>
                <a:tc>
                  <a:txBody>
                    <a:bodyPr/>
                    <a:lstStyle/>
                    <a:p>
                      <a:r>
                        <a:rPr lang="en-US" dirty="0"/>
                        <a:t>45%</a:t>
                      </a:r>
                      <a:endParaRPr lang="hr-HR" dirty="0"/>
                    </a:p>
                  </a:txBody>
                  <a:tcPr/>
                </a:tc>
                <a:extLst>
                  <a:ext uri="{0D108BD9-81ED-4DB2-BD59-A6C34878D82A}">
                    <a16:rowId xmlns:a16="http://schemas.microsoft.com/office/drawing/2014/main" val="1714766661"/>
                  </a:ext>
                </a:extLst>
              </a:tr>
            </a:tbl>
          </a:graphicData>
        </a:graphic>
      </p:graphicFrame>
    </p:spTree>
    <p:extLst>
      <p:ext uri="{BB962C8B-B14F-4D97-AF65-F5344CB8AC3E}">
        <p14:creationId xmlns:p14="http://schemas.microsoft.com/office/powerpoint/2010/main" val="152022444"/>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criteria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Total squared error: E(n)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𝑘</m:t>
                        </m:r>
                      </m:sub>
                      <m:sup/>
                      <m:e>
                        <m:r>
                          <a:rPr lang="en-US" i="1">
                            <a:latin typeface="Cambria Math" panose="02040503050406030204" pitchFamily="18" charset="0"/>
                          </a:rPr>
                          <m:t>𝑒</m:t>
                        </m:r>
                        <m:r>
                          <a:rPr lang="en-US" i="1" baseline="30000">
                            <a:latin typeface="Cambria Math" panose="02040503050406030204" pitchFamily="18" charset="0"/>
                          </a:rPr>
                          <m:t>2</m:t>
                        </m:r>
                        <m:r>
                          <a:rPr lang="en-US" i="1" baseline="-25000">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nary>
                  </m:oMath>
                </a14:m>
                <a:endParaRPr lang="en-US" dirty="0"/>
              </a:p>
              <a:p>
                <a:pPr lvl="1">
                  <a:buFont typeface="Arial" panose="020B0604020202020204" pitchFamily="34" charset="0"/>
                  <a:buChar char="•"/>
                </a:pPr>
                <a:r>
                  <a:rPr lang="en-US" dirty="0"/>
                  <a:t>stopping condition: E(n) &lt;= </a:t>
                </a:r>
                <a:r>
                  <a:rPr lang="el-GR" dirty="0">
                    <a:solidFill>
                      <a:srgbClr val="000000"/>
                    </a:solidFill>
                    <a:latin typeface="Arial" panose="020B0604020202020204" pitchFamily="34" charset="0"/>
                  </a:rPr>
                  <a:t>ε</a:t>
                </a:r>
                <a:r>
                  <a:rPr lang="en-US" dirty="0">
                    <a:solidFill>
                      <a:srgbClr val="000000"/>
                    </a:solidFill>
                    <a:latin typeface="Arial" panose="020B0604020202020204" pitchFamily="34" charset="0"/>
                  </a:rPr>
                  <a:t> </a:t>
                </a:r>
                <a:r>
                  <a:rPr lang="en-US" dirty="0"/>
                  <a:t>for all input samples </a:t>
                </a:r>
              </a:p>
              <a:p>
                <a:pPr lvl="1">
                  <a:buFont typeface="Arial" panose="020B0604020202020204" pitchFamily="34" charset="0"/>
                  <a:buChar char="•"/>
                </a:pPr>
                <a:r>
                  <a:rPr lang="en-US" b="1" dirty="0"/>
                  <a:t>overall</a:t>
                </a:r>
                <a:r>
                  <a:rPr lang="en-US" dirty="0"/>
                  <a:t> activation of output layer neurons should converge to desired activation</a:t>
                </a:r>
              </a:p>
              <a:p>
                <a:pPr lvl="1">
                  <a:buFont typeface="Arial" panose="020B0604020202020204" pitchFamily="34" charset="0"/>
                  <a:buChar char="•"/>
                </a:pPr>
                <a:r>
                  <a:rPr lang="en-US" dirty="0"/>
                  <a:t>network may learn to recognize some samples really well and some not at all</a:t>
                </a:r>
              </a:p>
              <a:p>
                <a:pPr>
                  <a:buFont typeface="Arial" panose="020B0604020202020204" pitchFamily="34" charset="0"/>
                  <a:buChar char="•"/>
                </a:pPr>
                <a:r>
                  <a:rPr lang="en-US" dirty="0"/>
                  <a:t>Max error per sample: e</a:t>
                </a:r>
                <a:r>
                  <a:rPr lang="en-US" baseline="-25000" dirty="0"/>
                  <a:t>k</a:t>
                </a:r>
                <a:r>
                  <a:rPr lang="en-US" dirty="0"/>
                  <a:t>(n) &lt;= </a:t>
                </a:r>
                <a:r>
                  <a:rPr lang="el-GR" dirty="0">
                    <a:solidFill>
                      <a:srgbClr val="000000"/>
                    </a:solidFill>
                    <a:latin typeface="Arial" panose="020B0604020202020204" pitchFamily="34" charset="0"/>
                  </a:rPr>
                  <a:t>ε</a:t>
                </a:r>
                <a:endParaRPr lang="en-US" dirty="0"/>
              </a:p>
              <a:p>
                <a:pPr>
                  <a:buFont typeface="Arial" panose="020B0604020202020204" pitchFamily="34" charset="0"/>
                  <a:buChar char="•"/>
                </a:pPr>
                <a:r>
                  <a:rPr lang="en-US" dirty="0"/>
                  <a:t>Fixed number of iterations</a:t>
                </a:r>
              </a:p>
              <a:p>
                <a:pPr>
                  <a:buFont typeface="Arial" panose="020B0604020202020204" pitchFamily="34" charset="0"/>
                  <a:buChar char="•"/>
                </a:pPr>
                <a:r>
                  <a:rPr lang="en-US" dirty="0"/>
                  <a:t>Cross validation</a:t>
                </a:r>
              </a:p>
              <a:p>
                <a:pPr lvl="1">
                  <a:buFont typeface="Arial" panose="020B0604020202020204" pitchFamily="34" charset="0"/>
                  <a:buChar char="•"/>
                </a:pPr>
                <a:r>
                  <a:rPr lang="en-US" dirty="0"/>
                  <a:t>70/30 rule</a:t>
                </a:r>
              </a:p>
              <a:p>
                <a:pPr marL="388937" lvl="1" indent="0">
                  <a:buNone/>
                </a:pPr>
                <a:endParaRPr lang="en-US" dirty="0"/>
              </a:p>
              <a:p>
                <a:pPr marL="388937" lvl="1" indent="0">
                  <a:buNone/>
                </a:pPr>
                <a:endParaRPr lang="en-US" dirty="0"/>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a:stretch>
              </a:blipFill>
            </p:spPr>
            <p:txBody>
              <a:bodyPr/>
              <a:lstStyle/>
              <a:p>
                <a:r>
                  <a:rPr lang="hr-HR">
                    <a:noFill/>
                  </a:rPr>
                  <a:t> </a:t>
                </a:r>
              </a:p>
            </p:txBody>
          </p:sp>
        </mc:Fallback>
      </mc:AlternateContent>
    </p:spTree>
    <p:extLst>
      <p:ext uri="{BB962C8B-B14F-4D97-AF65-F5344CB8AC3E}">
        <p14:creationId xmlns:p14="http://schemas.microsoft.com/office/powerpoint/2010/main" val="1496173640"/>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Hebb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Recall Hebb’s observation:</a:t>
                </a:r>
              </a:p>
              <a:p>
                <a:pPr lvl="1">
                  <a:buFont typeface="Arial" panose="020B0604020202020204" pitchFamily="34" charset="0"/>
                  <a:buChar char="•"/>
                </a:pPr>
                <a:r>
                  <a:rPr lang="en-US" dirty="0"/>
                  <a:t>If two neurons on either side of a synapse (connection) are activated simultaneously then the strength of that synapse is increased.</a:t>
                </a:r>
              </a:p>
              <a:p>
                <a:pPr lvl="1">
                  <a:buFont typeface="Arial" panose="020B0604020202020204" pitchFamily="34" charset="0"/>
                  <a:buChar char="•"/>
                </a:pPr>
                <a:r>
                  <a:rPr lang="en-US" b="1" dirty="0"/>
                  <a:t>Unsupervised</a:t>
                </a:r>
                <a:r>
                  <a:rPr lang="en-US" dirty="0"/>
                  <a:t> learning – unlabeled examples</a:t>
                </a:r>
                <a:endParaRPr lang="en-US" i="1" dirty="0"/>
              </a:p>
              <a:p>
                <a:pPr>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r>
                  <a:rPr lang="el-GR" dirty="0"/>
                  <a:t> </a:t>
                </a:r>
                <a14:m>
                  <m:oMath xmlns:m="http://schemas.openxmlformats.org/officeDocument/2006/math">
                    <m:r>
                      <m:rPr>
                        <m:nor/>
                      </m:rPr>
                      <a:rPr lang="en-US" dirty="0">
                        <a:latin typeface="Cambria Math" panose="02040503050406030204" pitchFamily="18" charset="0"/>
                      </a:rPr>
                      <m:t>F</m:t>
                    </m:r>
                    <m:r>
                      <m:rPr>
                        <m:nor/>
                      </m:rPr>
                      <a:rPr lang="en-US" b="0" i="0" dirty="0" smtClean="0">
                        <a:latin typeface="Cambria Math" panose="02040503050406030204" pitchFamily="18" charset="0"/>
                      </a:rPr>
                      <m:t>(</m:t>
                    </m:r>
                    <m:r>
                      <a:rPr lang="en-US" b="0" i="1" dirty="0" smtClean="0">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a14:m>
                <a:endParaRPr lang="en-US" dirty="0"/>
              </a:p>
              <a:p>
                <a:pPr lvl="1">
                  <a:buFont typeface="Arial" panose="020B0604020202020204" pitchFamily="34" charset="0"/>
                  <a:buChar char="•"/>
                </a:pPr>
                <a:r>
                  <a:rPr lang="en-US" dirty="0"/>
                  <a:t>Special case: </a:t>
                </a:r>
                <a14:m>
                  <m:oMath xmlns:m="http://schemas.openxmlformats.org/officeDocument/2006/math">
                    <m:r>
                      <m:rPr>
                        <m:nor/>
                      </m:rPr>
                      <a:rPr lang="en-US" dirty="0">
                        <a:latin typeface="Cambria Math" panose="02040503050406030204" pitchFamily="18" charset="0"/>
                      </a:rPr>
                      <m:t>F</m:t>
                    </m:r>
                    <m:r>
                      <m:rPr>
                        <m:nor/>
                      </m:rPr>
                      <a:rPr lang="en-US" dirty="0">
                        <a:latin typeface="Cambria Math" panose="02040503050406030204" pitchFamily="18" charset="0"/>
                      </a:rPr>
                      <m:t>(</m:t>
                    </m:r>
                    <m:r>
                      <a:rPr lang="en-US" i="1" dirty="0">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0" smtClean="0">
                        <a:latin typeface="Cambria Math" panose="02040503050406030204" pitchFamily="18" charset="0"/>
                      </a:rPr>
                      <m:t>=</m:t>
                    </m:r>
                  </m:oMath>
                </a14:m>
                <a:r>
                  <a:rPr lang="en-US" dirty="0"/>
                  <a:t> </a:t>
                </a:r>
                <a14:m>
                  <m:oMath xmlns:m="http://schemas.openxmlformats.org/officeDocument/2006/math">
                    <m:r>
                      <m:rPr>
                        <m:nor/>
                      </m:rPr>
                      <a:rPr lang="el-GR" dirty="0"/>
                      <m:t>η</m:t>
                    </m:r>
                    <m:r>
                      <a:rPr lang="en-US" i="1">
                        <a:latin typeface="Cambria Math" panose="02040503050406030204" pitchFamily="18" charset="0"/>
                      </a:rPr>
                      <m:t>∗</m:t>
                    </m:r>
                    <m:r>
                      <a:rPr lang="en-US" b="0" i="1" smtClean="0">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endParaRPr lang="en-US" dirty="0"/>
              </a:p>
              <a:p>
                <a:pPr>
                  <a:buFont typeface="Arial" panose="020B0604020202020204" pitchFamily="34" charset="0"/>
                  <a:buChar char="•"/>
                </a:pPr>
                <a:r>
                  <a:rPr lang="en-US" dirty="0"/>
                  <a:t>Unstable - may indefinitely increase weights</a:t>
                </a:r>
              </a:p>
              <a:p>
                <a:pPr lvl="1">
                  <a:buFont typeface="Arial" panose="020B0604020202020204" pitchFamily="34" charset="0"/>
                  <a:buChar char="•"/>
                </a:pPr>
                <a:r>
                  <a:rPr lang="en-US" dirty="0"/>
                  <a:t>Weight decay factor, normalization ?</a:t>
                </a:r>
              </a:p>
              <a:p>
                <a:pPr lvl="1">
                  <a:buFont typeface="Arial" panose="020B0604020202020204" pitchFamily="34" charset="0"/>
                  <a:buChar char="•"/>
                </a:pPr>
                <a:r>
                  <a:rPr lang="en-US" dirty="0"/>
                  <a:t>In practice non-biologically inspired algorithms perform better</a:t>
                </a: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b="-2679"/>
                </a:stretch>
              </a:blipFill>
            </p:spPr>
            <p:txBody>
              <a:bodyPr/>
              <a:lstStyle/>
              <a:p>
                <a:r>
                  <a:rPr lang="hr-HR">
                    <a:noFill/>
                  </a:rPr>
                  <a:t> </a:t>
                </a:r>
              </a:p>
            </p:txBody>
          </p:sp>
        </mc:Fallback>
      </mc:AlternateContent>
    </p:spTree>
    <p:extLst>
      <p:ext uri="{BB962C8B-B14F-4D97-AF65-F5344CB8AC3E}">
        <p14:creationId xmlns:p14="http://schemas.microsoft.com/office/powerpoint/2010/main" val="2187387182"/>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 forward network</a:t>
            </a:r>
          </a:p>
        </p:txBody>
      </p:sp>
      <p:sp>
        <p:nvSpPr>
          <p:cNvPr id="3" name="Content Placeholder 2"/>
          <p:cNvSpPr>
            <a:spLocks noGrp="1"/>
          </p:cNvSpPr>
          <p:nvPr>
            <p:ph idx="1"/>
          </p:nvPr>
        </p:nvSpPr>
        <p:spPr>
          <a:xfrm>
            <a:off x="457200" y="1600200"/>
            <a:ext cx="8229600" cy="4781128"/>
          </a:xfrm>
        </p:spPr>
        <p:txBody>
          <a:bodyPr/>
          <a:lstStyle/>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US" dirty="0"/>
          </a:p>
          <a:p>
            <a:pPr>
              <a:buFont typeface="Arial" panose="020B0604020202020204" pitchFamily="34" charset="0"/>
              <a:buChar char="•"/>
            </a:pPr>
            <a:r>
              <a:rPr lang="en-US" dirty="0"/>
              <a:t>Network without cycles</a:t>
            </a:r>
          </a:p>
          <a:p>
            <a:pPr>
              <a:buFont typeface="Arial" panose="020B0604020202020204" pitchFamily="34" charset="0"/>
              <a:buChar char="•"/>
            </a:pPr>
            <a:r>
              <a:rPr lang="en-US" dirty="0"/>
              <a:t>Network with only linear activations is equal to single layer network</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700808"/>
            <a:ext cx="6296025" cy="2590800"/>
          </a:xfrm>
          <a:prstGeom prst="rect">
            <a:avLst/>
          </a:prstGeom>
        </p:spPr>
      </p:pic>
    </p:spTree>
    <p:extLst>
      <p:ext uri="{BB962C8B-B14F-4D97-AF65-F5344CB8AC3E}">
        <p14:creationId xmlns:p14="http://schemas.microsoft.com/office/powerpoint/2010/main" val="1757326868"/>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 forward network</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Single </a:t>
            </a:r>
            <a:r>
              <a:rPr lang="en-US" b="1" dirty="0"/>
              <a:t>input</a:t>
            </a:r>
            <a:r>
              <a:rPr lang="en-US" dirty="0"/>
              <a:t> layer</a:t>
            </a:r>
          </a:p>
          <a:p>
            <a:pPr lvl="1">
              <a:buFont typeface="Arial" panose="020B0604020202020204" pitchFamily="34" charset="0"/>
              <a:buChar char="•"/>
            </a:pPr>
            <a:r>
              <a:rPr lang="en-US" dirty="0"/>
              <a:t>One neuron for each data feature</a:t>
            </a:r>
          </a:p>
          <a:p>
            <a:pPr>
              <a:buFont typeface="Arial" panose="020B0604020202020204" pitchFamily="34" charset="0"/>
              <a:buChar char="•"/>
            </a:pPr>
            <a:r>
              <a:rPr lang="en-US" dirty="0"/>
              <a:t>Single </a:t>
            </a:r>
            <a:r>
              <a:rPr lang="en-US" b="1" dirty="0"/>
              <a:t>output</a:t>
            </a:r>
            <a:r>
              <a:rPr lang="en-US" dirty="0"/>
              <a:t> layer</a:t>
            </a:r>
          </a:p>
          <a:p>
            <a:pPr lvl="1">
              <a:buFont typeface="Arial" panose="020B0604020202020204" pitchFamily="34" charset="0"/>
              <a:buChar char="•"/>
            </a:pPr>
            <a:r>
              <a:rPr lang="en-US" dirty="0"/>
              <a:t>One neuron for binary classification</a:t>
            </a:r>
          </a:p>
          <a:p>
            <a:pPr lvl="1">
              <a:buFont typeface="Arial" panose="020B0604020202020204" pitchFamily="34" charset="0"/>
              <a:buChar char="•"/>
            </a:pPr>
            <a:r>
              <a:rPr lang="en-US" dirty="0"/>
              <a:t>One neuron for each class in multi-class classification</a:t>
            </a:r>
          </a:p>
          <a:p>
            <a:pPr lvl="2">
              <a:buFont typeface="Arial" panose="020B0604020202020204" pitchFamily="34" charset="0"/>
              <a:buChar char="•"/>
            </a:pPr>
            <a:r>
              <a:rPr lang="en-US" dirty="0" err="1"/>
              <a:t>Softmax</a:t>
            </a:r>
            <a:r>
              <a:rPr lang="en-US" dirty="0"/>
              <a:t> activation as final output</a:t>
            </a:r>
          </a:p>
          <a:p>
            <a:pPr lvl="3">
              <a:buFont typeface="Arial" panose="020B0604020202020204" pitchFamily="34" charset="0"/>
              <a:buChar char="•"/>
            </a:pPr>
            <a:r>
              <a:rPr lang="en-US" dirty="0"/>
              <a:t>Probability that sample belongs to each class, normalized to 1</a:t>
            </a:r>
          </a:p>
          <a:p>
            <a:pPr>
              <a:buFont typeface="Arial" panose="020B0604020202020204" pitchFamily="34" charset="0"/>
              <a:buChar char="•"/>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538897934"/>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 forward network</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0 to N </a:t>
            </a:r>
            <a:r>
              <a:rPr lang="en-US" b="1" dirty="0"/>
              <a:t>hidden</a:t>
            </a:r>
            <a:r>
              <a:rPr lang="en-US" dirty="0"/>
              <a:t> layers</a:t>
            </a:r>
          </a:p>
          <a:p>
            <a:pPr lvl="1">
              <a:buFont typeface="Arial" panose="020B0604020202020204" pitchFamily="34" charset="0"/>
              <a:buChar char="•"/>
            </a:pPr>
            <a:r>
              <a:rPr lang="en-US" dirty="0"/>
              <a:t>Linearly separable problems don’t require hidden layers </a:t>
            </a:r>
          </a:p>
          <a:p>
            <a:pPr lvl="1">
              <a:buFont typeface="Arial" panose="020B0604020202020204" pitchFamily="34" charset="0"/>
              <a:buChar char="•"/>
            </a:pPr>
            <a:r>
              <a:rPr lang="en-US" dirty="0"/>
              <a:t>Non-linear activations</a:t>
            </a:r>
          </a:p>
          <a:p>
            <a:pPr lvl="1">
              <a:buFont typeface="Arial" panose="020B0604020202020204" pitchFamily="34" charset="0"/>
              <a:buChar char="•"/>
            </a:pPr>
            <a:r>
              <a:rPr lang="en-US" dirty="0"/>
              <a:t>Complex topic, mostly based on empirical results</a:t>
            </a:r>
          </a:p>
          <a:p>
            <a:pPr lvl="1">
              <a:buFont typeface="Arial" panose="020B0604020202020204" pitchFamily="34" charset="0"/>
              <a:buChar char="•"/>
            </a:pPr>
            <a:r>
              <a:rPr lang="en-US" dirty="0"/>
              <a:t>Cookbook:</a:t>
            </a:r>
          </a:p>
          <a:p>
            <a:pPr lvl="2">
              <a:buFont typeface="Arial" panose="020B0604020202020204" pitchFamily="34" charset="0"/>
              <a:buChar char="•"/>
            </a:pPr>
            <a:r>
              <a:rPr lang="en-US" dirty="0"/>
              <a:t>Start with a single hidden layer </a:t>
            </a:r>
          </a:p>
          <a:p>
            <a:pPr lvl="2">
              <a:buFont typeface="Arial" panose="020B0604020202020204" pitchFamily="34" charset="0"/>
              <a:buChar char="•"/>
            </a:pPr>
            <a:r>
              <a:rPr lang="en-US" i="1" dirty="0"/>
              <a:t>mean</a:t>
            </a:r>
            <a:r>
              <a:rPr lang="en-US" dirty="0"/>
              <a:t> between input and output layer neurons</a:t>
            </a:r>
          </a:p>
          <a:p>
            <a:pPr lvl="2">
              <a:buFont typeface="Arial" panose="020B0604020202020204" pitchFamily="34" charset="0"/>
              <a:buChar char="•"/>
            </a:pPr>
            <a:r>
              <a:rPr lang="en-US" dirty="0"/>
              <a:t>able to solve most real world problems, otherwise increase number of neurons gradually</a:t>
            </a:r>
          </a:p>
          <a:p>
            <a:pPr lvl="2">
              <a:buFont typeface="Arial" panose="020B0604020202020204" pitchFamily="34" charset="0"/>
              <a:buChar char="•"/>
            </a:pPr>
            <a:r>
              <a:rPr lang="en-US" dirty="0"/>
              <a:t>If the network still doesn’t work properly, increase number of hidden layers by one and go back to third point</a:t>
            </a:r>
          </a:p>
        </p:txBody>
      </p:sp>
    </p:spTree>
    <p:extLst>
      <p:ext uri="{BB962C8B-B14F-4D97-AF65-F5344CB8AC3E}">
        <p14:creationId xmlns:p14="http://schemas.microsoft.com/office/powerpoint/2010/main" val="2726873300"/>
      </p:ext>
    </p:extLst>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Common supervised learning method</a:t>
                </a:r>
              </a:p>
              <a:p>
                <a:pPr>
                  <a:buFont typeface="Arial" panose="020B0604020202020204" pitchFamily="34" charset="0"/>
                  <a:buChar char="•"/>
                </a:pPr>
                <a:r>
                  <a:rPr lang="en-US" dirty="0"/>
                  <a:t>Generalization of the delta rule for multilayered feedforward networks, solves for hidden layers</a:t>
                </a:r>
              </a:p>
              <a:p>
                <a:pPr>
                  <a:buFont typeface="Arial" panose="020B0604020202020204" pitchFamily="34" charset="0"/>
                  <a:buChar char="•"/>
                </a:pPr>
                <a:r>
                  <a:rPr lang="en-US" sz="2000" dirty="0"/>
                  <a:t>Basic idea:</a:t>
                </a:r>
              </a:p>
              <a:p>
                <a:pPr lvl="1">
                  <a:buFont typeface="Arial" panose="020B0604020202020204" pitchFamily="34" charset="0"/>
                  <a:buChar char="•"/>
                </a:pPr>
                <a:r>
                  <a:rPr lang="en-US" sz="1700" dirty="0"/>
                  <a:t>Propagate input layer by layer to output layer</a:t>
                </a:r>
              </a:p>
              <a:p>
                <a:pPr lvl="1">
                  <a:buFont typeface="Arial" panose="020B0604020202020204" pitchFamily="34" charset="0"/>
                  <a:buChar char="•"/>
                </a:pPr>
                <a:r>
                  <a:rPr lang="en-US" sz="1700" dirty="0"/>
                  <a:t>Compute error from desired output</a:t>
                </a:r>
              </a:p>
              <a:p>
                <a:pPr lvl="1">
                  <a:buFont typeface="Arial" panose="020B0604020202020204" pitchFamily="34" charset="0"/>
                  <a:buChar char="•"/>
                </a:pPr>
                <a:r>
                  <a:rPr lang="en-US" sz="1700" dirty="0"/>
                  <a:t>Propagate error values back through the network</a:t>
                </a:r>
              </a:p>
              <a:p>
                <a:pPr lvl="1">
                  <a:buFont typeface="Arial" panose="020B0604020202020204" pitchFamily="34" charset="0"/>
                  <a:buChar char="•"/>
                </a:pPr>
                <a:r>
                  <a:rPr lang="en-US" sz="1800" dirty="0"/>
                  <a:t>Each neuron has an associated error value that reflects its contribution </a:t>
                </a:r>
              </a:p>
              <a:p>
                <a:pPr lvl="1">
                  <a:buFont typeface="Arial" panose="020B0604020202020204" pitchFamily="34" charset="0"/>
                  <a:buChar char="•"/>
                </a:pPr>
                <a:r>
                  <a:rPr lang="en-US" sz="1800" dirty="0"/>
                  <a:t>Update weights</a:t>
                </a:r>
              </a:p>
              <a:p>
                <a:pPr lvl="1">
                  <a:buFont typeface="Arial" panose="020B0604020202020204" pitchFamily="34" charset="0"/>
                  <a:buChar char="•"/>
                </a:pPr>
                <a:r>
                  <a:rPr lang="en-US" sz="1800" dirty="0"/>
                  <a:t>Use annealing for </a:t>
                </a:r>
                <a14:m>
                  <m:oMath xmlns:m="http://schemas.openxmlformats.org/officeDocument/2006/math">
                    <m:r>
                      <m:rPr>
                        <m:nor/>
                      </m:rPr>
                      <a:rPr lang="el-GR" sz="1800" dirty="0"/>
                      <m:t>η</m:t>
                    </m:r>
                  </m:oMath>
                </a14:m>
                <a:endParaRPr lang="en-US" sz="1800" dirty="0"/>
              </a:p>
              <a:p>
                <a:pPr>
                  <a:buFont typeface="Arial" panose="020B0604020202020204" pitchFamily="34" charset="0"/>
                  <a:buChar char="•"/>
                </a:pPr>
                <a:r>
                  <a:rPr lang="en-US" dirty="0"/>
                  <a:t>See this link for full step by step example:</a:t>
                </a:r>
              </a:p>
              <a:p>
                <a:pPr lvl="1">
                  <a:buFont typeface="Arial" panose="020B0604020202020204" pitchFamily="34" charset="0"/>
                  <a:buChar char="•"/>
                </a:pPr>
                <a:r>
                  <a:rPr lang="en-US" sz="1600" dirty="0">
                    <a:hlinkClick r:id="rId3"/>
                  </a:rPr>
                  <a:t>https://mattmazur.com/2015/03/17/a-step-by-step-backpropagation-example/</a:t>
                </a:r>
                <a:endParaRPr lang="en-US" sz="1600" dirty="0"/>
              </a:p>
              <a:p>
                <a:pPr>
                  <a:buFont typeface="Arial" panose="020B0604020202020204" pitchFamily="34" charset="0"/>
                  <a:buChar char="•"/>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4"/>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458090904"/>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Animal classification</a:t>
            </a:r>
          </a:p>
        </p:txBody>
      </p:sp>
      <p:sp>
        <p:nvSpPr>
          <p:cNvPr id="3" name="Content Placeholder 2"/>
          <p:cNvSpPr>
            <a:spLocks noGrp="1"/>
          </p:cNvSpPr>
          <p:nvPr>
            <p:ph idx="1"/>
          </p:nvPr>
        </p:nvSpPr>
        <p:spPr>
          <a:xfrm>
            <a:off x="457200" y="1600200"/>
            <a:ext cx="8229600" cy="4781128"/>
          </a:xfrm>
        </p:spPr>
        <p:txBody>
          <a:bodyPr/>
          <a:lstStyle/>
          <a:p>
            <a:r>
              <a:rPr lang="en-US" dirty="0"/>
              <a:t>P(</a:t>
            </a:r>
            <a:r>
              <a:rPr lang="en-US" dirty="0" err="1"/>
              <a:t>Dog|cheerful</a:t>
            </a:r>
            <a:r>
              <a:rPr lang="en-US" dirty="0"/>
              <a:t>, weight, loyal) = </a:t>
            </a:r>
          </a:p>
          <a:p>
            <a:pPr marL="0" indent="0">
              <a:buNone/>
            </a:pPr>
            <a:r>
              <a:rPr lang="en-US" dirty="0"/>
              <a:t>	P(Dog) *0.2 * 0.95 * 0.05 = 0,0095</a:t>
            </a:r>
          </a:p>
          <a:p>
            <a:r>
              <a:rPr lang="en-US" b="1" dirty="0"/>
              <a:t>P(</a:t>
            </a:r>
            <a:r>
              <a:rPr lang="en-US" b="1" dirty="0" err="1"/>
              <a:t>Cat|cheerful</a:t>
            </a:r>
            <a:r>
              <a:rPr lang="en-US" b="1" dirty="0"/>
              <a:t>, weight, loyal) = </a:t>
            </a:r>
          </a:p>
          <a:p>
            <a:pPr marL="0" indent="0">
              <a:buNone/>
            </a:pPr>
            <a:r>
              <a:rPr lang="en-US" b="1" dirty="0"/>
              <a:t>	P(Cat) * 0.85*0.6*0.99 = 0,5049</a:t>
            </a:r>
          </a:p>
          <a:p>
            <a:r>
              <a:rPr lang="en-US" dirty="0"/>
              <a:t>P(</a:t>
            </a:r>
            <a:r>
              <a:rPr lang="en-US" dirty="0" err="1"/>
              <a:t>Other|cheerful</a:t>
            </a:r>
            <a:r>
              <a:rPr lang="en-US" dirty="0"/>
              <a:t>, weight, loyal) = 	P(Other)*0.5*0.9*0.55 = 0,2475</a:t>
            </a:r>
          </a:p>
          <a:p>
            <a:pPr>
              <a:buFont typeface="Arial" panose="020B0604020202020204" pitchFamily="34" charset="0"/>
              <a:buChar char="•"/>
            </a:pPr>
            <a:r>
              <a:rPr lang="en-US" dirty="0"/>
              <a:t>Ignore </a:t>
            </a:r>
            <a:r>
              <a:rPr lang="en-US" b="1" dirty="0"/>
              <a:t>class</a:t>
            </a:r>
            <a:r>
              <a:rPr lang="en-US" dirty="0"/>
              <a:t> probabilities for now</a:t>
            </a:r>
          </a:p>
          <a:p>
            <a:r>
              <a:rPr lang="en-US" dirty="0"/>
              <a:t>This is the basic idea behind widely used classification algorithm known as Naive Bayes</a:t>
            </a:r>
          </a:p>
          <a:p>
            <a:pPr marL="388937" lvl="1" indent="0">
              <a:buNone/>
            </a:pPr>
            <a:br>
              <a:rPr lang="hr-HR" dirty="0"/>
            </a:br>
            <a:endParaRPr lang="en-US" dirty="0"/>
          </a:p>
        </p:txBody>
      </p:sp>
    </p:spTree>
    <p:extLst>
      <p:ext uri="{BB962C8B-B14F-4D97-AF65-F5344CB8AC3E}">
        <p14:creationId xmlns:p14="http://schemas.microsoft.com/office/powerpoint/2010/main" val="944836037"/>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measure of the probability of an event given that </a:t>
                </a:r>
                <a:r>
                  <a:rPr lang="en-US" b="1" dirty="0"/>
                  <a:t>another</a:t>
                </a:r>
                <a:r>
                  <a:rPr lang="en-US" dirty="0"/>
                  <a:t> event has occurred</a:t>
                </a:r>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m:rPr>
                            <m:nor/>
                          </m:rPr>
                          <a:rPr lang="hr-HR" sz="2800"/>
                          <m:t>∩</m:t>
                        </m:r>
                        <m:r>
                          <a:rPr lang="en-US" b="0" i="1" smtClean="0">
                            <a:latin typeface="Cambria Math" panose="02040503050406030204" pitchFamily="18" charset="0"/>
                          </a:rPr>
                          <m:t>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a14:m>
                <a:r>
                  <a:rPr lang="en-US" dirty="0"/>
                  <a:t> ---&gt;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m:rPr>
                        <m:nor/>
                      </m:rPr>
                      <a:rPr lang="hr-HR" sz="2800"/>
                      <m:t>∩</m:t>
                    </m:r>
                    <m:r>
                      <a:rPr lang="en-US" i="1">
                        <a:latin typeface="Cambria Math" panose="02040503050406030204" pitchFamily="18" charset="0"/>
                      </a:rPr>
                      <m:t>𝐵</m:t>
                    </m:r>
                    <m:r>
                      <a:rPr lang="en-US" i="1">
                        <a:latin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b="0" i="1" smtClean="0">
                        <a:latin typeface="Cambria Math" panose="02040503050406030204" pitchFamily="18" charset="0"/>
                      </a:rPr>
                      <m:t> ∗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𝐵</m:t>
                    </m:r>
                    <m:r>
                      <a:rPr lang="en-US" b="0" i="0" smtClean="0">
                        <a:latin typeface="Cambria Math" panose="02040503050406030204" pitchFamily="18" charset="0"/>
                      </a:rPr>
                      <m:t>)</m:t>
                    </m:r>
                  </m:oMath>
                </a14:m>
                <a:endParaRPr lang="en-US" dirty="0"/>
              </a:p>
              <a:p>
                <a:pPr lvl="1"/>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m:rPr>
                        <m:nor/>
                      </m:rPr>
                      <a:rPr lang="hr-HR"/>
                      <m:t>∩</m:t>
                    </m:r>
                    <m:r>
                      <a:rPr lang="en-US" i="1">
                        <a:latin typeface="Cambria Math" panose="02040503050406030204" pitchFamily="18" charset="0"/>
                      </a:rPr>
                      <m:t>𝐵</m:t>
                    </m:r>
                    <m:r>
                      <a:rPr lang="en-US" i="1">
                        <a:latin typeface="Cambria Math" panose="02040503050406030204" pitchFamily="18" charset="0"/>
                      </a:rPr>
                      <m:t>)</m:t>
                    </m:r>
                  </m:oMath>
                </a14:m>
                <a:r>
                  <a:rPr lang="en-US" dirty="0"/>
                  <a:t> = probability that </a:t>
                </a:r>
                <a:r>
                  <a:rPr lang="en-US" b="1" dirty="0"/>
                  <a:t>both</a:t>
                </a:r>
                <a:r>
                  <a:rPr lang="en-US" dirty="0"/>
                  <a:t> events occurred</a:t>
                </a:r>
              </a:p>
              <a:p>
                <a:pPr lvl="1"/>
                <a:r>
                  <a:rPr lang="en-US" dirty="0"/>
                  <a:t>Given two dices, probability that both are </a:t>
                </a:r>
                <a:r>
                  <a:rPr lang="en-US" b="1" dirty="0"/>
                  <a:t>odd</a:t>
                </a:r>
                <a:r>
                  <a:rPr lang="en-US" dirty="0"/>
                  <a:t> and </a:t>
                </a:r>
                <a:r>
                  <a:rPr lang="en-US" b="1" dirty="0"/>
                  <a:t>sum</a:t>
                </a:r>
                <a:r>
                  <a:rPr lang="en-US" dirty="0"/>
                  <a:t> = 6</a:t>
                </a:r>
              </a:p>
              <a:p>
                <a:pPr lvl="1"/>
                <a:r>
                  <a:rPr lang="en-US" dirty="0"/>
                  <a:t>P(sum </a:t>
                </a:r>
                <a14:m>
                  <m:oMath xmlns:m="http://schemas.openxmlformats.org/officeDocument/2006/math">
                    <m:r>
                      <m:rPr>
                        <m:nor/>
                      </m:rPr>
                      <a:rPr lang="hr-HR"/>
                      <m:t>∩</m:t>
                    </m:r>
                  </m:oMath>
                </a14:m>
                <a:r>
                  <a:rPr lang="en-US" dirty="0"/>
                  <a:t> odd) ?</a:t>
                </a:r>
              </a:p>
              <a:p>
                <a:pPr lvl="1"/>
                <a:r>
                  <a:rPr lang="en-US" dirty="0"/>
                  <a:t>N = 36 (possible events)</a:t>
                </a:r>
              </a:p>
              <a:p>
                <a:pPr lvl="1"/>
                <a:r>
                  <a:rPr lang="en-US" dirty="0"/>
                  <a:t>{1,5}, {2,4}, {3,3}, {4,2}, {5,1}</a:t>
                </a:r>
              </a:p>
              <a:p>
                <a:pPr lvl="2"/>
                <a:r>
                  <a:rPr lang="en-US" dirty="0"/>
                  <a:t>Both odd = {1,5}, {3,3}, {5,1}</a:t>
                </a:r>
              </a:p>
              <a:p>
                <a:pPr lvl="2"/>
                <a:r>
                  <a:rPr lang="en-US" b="1" dirty="0"/>
                  <a:t>3 / 36</a:t>
                </a:r>
              </a:p>
              <a:p>
                <a:endParaRPr lang="en-US" dirty="0"/>
              </a:p>
              <a:p>
                <a:pPr marL="388937" lvl="1"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5" name="Picture 4">
            <a:extLst>
              <a:ext uri="{FF2B5EF4-FFF2-40B4-BE49-F238E27FC236}">
                <a16:creationId xmlns:a16="http://schemas.microsoft.com/office/drawing/2014/main" id="{A20858A7-5700-4A6B-9DA3-7E3BB7C43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80" y="4293096"/>
            <a:ext cx="2248214" cy="1733792"/>
          </a:xfrm>
          <a:prstGeom prst="rect">
            <a:avLst/>
          </a:prstGeom>
        </p:spPr>
      </p:pic>
    </p:spTree>
    <p:extLst>
      <p:ext uri="{BB962C8B-B14F-4D97-AF65-F5344CB8AC3E}">
        <p14:creationId xmlns:p14="http://schemas.microsoft.com/office/powerpoint/2010/main" val="2015139490"/>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Conditional probability P(A|B) </a:t>
                </a:r>
              </a:p>
              <a:p>
                <a:pPr lvl="1"/>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m:rPr>
                        <m:nor/>
                      </m:rPr>
                      <a:rPr lang="hr-HR"/>
                      <m:t>∩</m:t>
                    </m:r>
                    <m:r>
                      <a:rPr lang="en-US" i="1">
                        <a:latin typeface="Cambria Math" panose="02040503050406030204" pitchFamily="18" charset="0"/>
                      </a:rPr>
                      <m:t>𝐵</m:t>
                    </m:r>
                    <m:r>
                      <a:rPr lang="en-US" i="1">
                        <a:latin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i="1">
                        <a:latin typeface="Cambria Math" panose="02040503050406030204" pitchFamily="18" charset="0"/>
                      </a:rPr>
                      <m:t> ∗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𝐵</m:t>
                    </m:r>
                    <m:r>
                      <a:rPr lang="en-US">
                        <a:latin typeface="Cambria Math" panose="02040503050406030204" pitchFamily="18" charset="0"/>
                      </a:rPr>
                      <m:t>)</m:t>
                    </m:r>
                  </m:oMath>
                </a14:m>
                <a:endParaRPr lang="en-US" dirty="0"/>
              </a:p>
              <a:p>
                <a:pPr lvl="1">
                  <a:buFont typeface="Arial" panose="020B0604020202020204" pitchFamily="34" charset="0"/>
                  <a:buChar char="•"/>
                </a:pPr>
                <a:r>
                  <a:rPr lang="en-US" dirty="0"/>
                  <a:t>Bayes theorem - answer with prior knowledge</a:t>
                </a:r>
              </a:p>
              <a:p>
                <a:pPr lvl="1">
                  <a:buFont typeface="Arial" panose="020B0604020202020204" pitchFamily="34" charset="0"/>
                  <a:buChar char="•"/>
                </a:pPr>
                <a14:m>
                  <m:oMath xmlns:m="http://schemas.openxmlformats.org/officeDocument/2006/math">
                    <m:r>
                      <a:rPr lang="en-US" sz="2700" b="0" i="1" smtClean="0">
                        <a:latin typeface="Cambria Math" panose="02040503050406030204" pitchFamily="18" charset="0"/>
                      </a:rPr>
                      <m:t>𝑃</m:t>
                    </m:r>
                    <m:d>
                      <m:dPr>
                        <m:ctrlPr>
                          <a:rPr lang="en-US" sz="2700" b="0" i="1" smtClean="0">
                            <a:latin typeface="Cambria Math" panose="02040503050406030204" pitchFamily="18" charset="0"/>
                          </a:rPr>
                        </m:ctrlPr>
                      </m:dPr>
                      <m:e>
                        <m:r>
                          <a:rPr lang="en-US" sz="2700" b="0" i="1" smtClean="0">
                            <a:latin typeface="Cambria Math" panose="02040503050406030204" pitchFamily="18" charset="0"/>
                          </a:rPr>
                          <m:t>𝐴</m:t>
                        </m:r>
                      </m:e>
                      <m:e>
                        <m:r>
                          <a:rPr lang="en-US" sz="2700" b="0" i="1" smtClean="0">
                            <a:latin typeface="Cambria Math" panose="02040503050406030204" pitchFamily="18" charset="0"/>
                          </a:rPr>
                          <m:t>𝐵</m:t>
                        </m:r>
                      </m:e>
                    </m:d>
                    <m:r>
                      <a:rPr lang="en-US" sz="2700" b="0" i="1" smtClean="0">
                        <a:latin typeface="Cambria Math" panose="02040503050406030204" pitchFamily="18" charset="0"/>
                      </a:rPr>
                      <m:t>=</m:t>
                    </m:r>
                    <m:box>
                      <m:boxPr>
                        <m:ctrlPr>
                          <a:rPr lang="en-US" sz="2700" b="0" i="1" smtClean="0">
                            <a:latin typeface="Cambria Math" panose="02040503050406030204" pitchFamily="18" charset="0"/>
                          </a:rPr>
                        </m:ctrlPr>
                      </m:boxPr>
                      <m:e>
                        <m:argPr>
                          <m:argSz m:val="-1"/>
                        </m:argPr>
                        <m:f>
                          <m:fPr>
                            <m:ctrlPr>
                              <a:rPr lang="en-US" sz="2700" b="0" i="1" smtClean="0">
                                <a:latin typeface="Cambria Math" panose="02040503050406030204" pitchFamily="18" charset="0"/>
                              </a:rPr>
                            </m:ctrlPr>
                          </m:fPr>
                          <m:num>
                            <m:r>
                              <a:rPr lang="en-US" sz="2700" b="0" i="1" smtClean="0">
                                <a:latin typeface="Cambria Math" panose="02040503050406030204" pitchFamily="18" charset="0"/>
                              </a:rPr>
                              <m:t>𝑃</m:t>
                            </m:r>
                            <m:r>
                              <a:rPr lang="en-US" sz="2700" b="0" i="1" smtClean="0">
                                <a:latin typeface="Cambria Math" panose="02040503050406030204" pitchFamily="18" charset="0"/>
                              </a:rPr>
                              <m:t>(</m:t>
                            </m:r>
                            <m:r>
                              <a:rPr lang="en-US" sz="2700" b="0" i="1" smtClean="0">
                                <a:latin typeface="Cambria Math" panose="02040503050406030204" pitchFamily="18" charset="0"/>
                              </a:rPr>
                              <m:t>𝐵</m:t>
                            </m:r>
                            <m:r>
                              <a:rPr lang="en-US" sz="2700" b="0" i="1" smtClean="0">
                                <a:latin typeface="Cambria Math" panose="02040503050406030204" pitchFamily="18" charset="0"/>
                              </a:rPr>
                              <m:t>|</m:t>
                            </m:r>
                            <m:r>
                              <a:rPr lang="en-US" sz="2700" b="0" i="1" smtClean="0">
                                <a:latin typeface="Cambria Math" panose="02040503050406030204" pitchFamily="18" charset="0"/>
                              </a:rPr>
                              <m:t>𝐴</m:t>
                            </m:r>
                            <m:r>
                              <a:rPr lang="en-US" sz="2700" b="0" i="1" smtClean="0">
                                <a:latin typeface="Cambria Math" panose="02040503050406030204" pitchFamily="18" charset="0"/>
                              </a:rPr>
                              <m:t>) ∗</m:t>
                            </m:r>
                            <m:r>
                              <a:rPr lang="en-US" sz="2700" b="0" i="1" smtClean="0">
                                <a:latin typeface="Cambria Math" panose="02040503050406030204" pitchFamily="18" charset="0"/>
                              </a:rPr>
                              <m:t>𝑃</m:t>
                            </m:r>
                            <m:r>
                              <a:rPr lang="en-US" sz="2700" b="0" i="1" smtClean="0">
                                <a:latin typeface="Cambria Math" panose="02040503050406030204" pitchFamily="18" charset="0"/>
                              </a:rPr>
                              <m:t>(</m:t>
                            </m:r>
                            <m:r>
                              <a:rPr lang="en-US" sz="2700" b="0" i="1" smtClean="0">
                                <a:latin typeface="Cambria Math" panose="02040503050406030204" pitchFamily="18" charset="0"/>
                              </a:rPr>
                              <m:t>𝐴</m:t>
                            </m:r>
                            <m:r>
                              <a:rPr lang="en-US" sz="2700" b="0" i="1" smtClean="0">
                                <a:latin typeface="Cambria Math" panose="02040503050406030204" pitchFamily="18" charset="0"/>
                              </a:rPr>
                              <m:t>)</m:t>
                            </m:r>
                          </m:num>
                          <m:den>
                            <m:r>
                              <a:rPr lang="en-US" sz="2700" b="0" i="1" smtClean="0">
                                <a:latin typeface="Cambria Math" panose="02040503050406030204" pitchFamily="18" charset="0"/>
                              </a:rPr>
                              <m:t>𝑃</m:t>
                            </m:r>
                            <m:d>
                              <m:dPr>
                                <m:ctrlPr>
                                  <a:rPr lang="en-US" sz="2700" b="0" i="1" smtClean="0">
                                    <a:latin typeface="Cambria Math" panose="02040503050406030204" pitchFamily="18" charset="0"/>
                                  </a:rPr>
                                </m:ctrlPr>
                              </m:dPr>
                              <m:e>
                                <m:r>
                                  <a:rPr lang="en-US" sz="2700" b="0" i="1" smtClean="0">
                                    <a:latin typeface="Cambria Math" panose="02040503050406030204" pitchFamily="18" charset="0"/>
                                  </a:rPr>
                                  <m:t>𝐵</m:t>
                                </m:r>
                              </m:e>
                            </m:d>
                          </m:den>
                        </m:f>
                      </m:e>
                    </m:box>
                  </m:oMath>
                </a14:m>
                <a:endParaRPr lang="en-US" sz="2700" dirty="0"/>
              </a:p>
              <a:p>
                <a:pPr>
                  <a:buFont typeface="Arial" panose="020B0604020202020204" pitchFamily="34" charset="0"/>
                  <a:buChar char="•"/>
                </a:pPr>
                <a:r>
                  <a:rPr lang="en-US" dirty="0"/>
                  <a:t>If it rains today, probability that it’s a Monday ?</a:t>
                </a:r>
              </a:p>
              <a:p>
                <a:pPr>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𝑀𝑜𝑛𝑑𝑎𝑦</m:t>
                    </m:r>
                    <m:r>
                      <m:rPr>
                        <m:nor/>
                      </m:rPr>
                      <a:rPr lang="hr-HR" sz="2000"/>
                      <m:t>∩</m:t>
                    </m:r>
                    <m:r>
                      <a:rPr lang="en-US" sz="2000" i="1">
                        <a:latin typeface="Cambria Math" panose="02040503050406030204" pitchFamily="18" charset="0"/>
                      </a:rPr>
                      <m:t>𝑅𝑎𝑖𝑛</m:t>
                    </m:r>
                    <m:r>
                      <a:rPr lang="en-US" sz="2000" b="0" i="1" smtClean="0">
                        <a:latin typeface="Cambria Math" panose="02040503050406030204" pitchFamily="18" charset="0"/>
                      </a:rPr>
                      <m:t>𝑠</m:t>
                    </m:r>
                    <m:r>
                      <a:rPr lang="en-US" sz="2000" b="0" i="1" smtClean="0">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𝑅𝑎𝑖𝑛𝑠</m:t>
                        </m:r>
                      </m:e>
                    </m:d>
                    <m:r>
                      <a:rPr lang="en-US" sz="2000" b="0" i="1" smtClean="0">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b="0" i="1" smtClean="0">
                        <a:latin typeface="Cambria Math" panose="02040503050406030204" pitchFamily="18" charset="0"/>
                      </a:rPr>
                      <m:t>𝑀𝑜𝑛𝑑𝑎𝑦</m:t>
                    </m:r>
                    <m:r>
                      <a:rPr lang="en-US" sz="2000" i="1">
                        <a:latin typeface="Cambria Math" panose="02040503050406030204" pitchFamily="18" charset="0"/>
                      </a:rPr>
                      <m:t>|</m:t>
                    </m:r>
                    <m:r>
                      <a:rPr lang="en-US" sz="2000" b="0" i="1" smtClean="0">
                        <a:latin typeface="Cambria Math" panose="02040503050406030204" pitchFamily="18" charset="0"/>
                      </a:rPr>
                      <m:t>𝑅𝑎𝑖𝑛𝑠</m:t>
                    </m:r>
                  </m:oMath>
                </a14:m>
                <a:r>
                  <a:rPr lang="en-US" sz="2000" dirty="0"/>
                  <a:t>)</a:t>
                </a:r>
              </a:p>
              <a:p>
                <a:pPr>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𝑅𝑎𝑖𝑛𝑠</m:t>
                    </m:r>
                    <m:r>
                      <m:rPr>
                        <m:nor/>
                      </m:rPr>
                      <a:rPr lang="hr-HR" sz="2000"/>
                      <m:t>∩</m:t>
                    </m:r>
                    <m:r>
                      <a:rPr lang="en-US" sz="2000" b="0" i="1" smtClean="0">
                        <a:latin typeface="Cambria Math" panose="02040503050406030204" pitchFamily="18" charset="0"/>
                      </a:rPr>
                      <m:t>𝑀𝑜𝑛𝑑𝑎𝑦</m:t>
                    </m:r>
                    <m:r>
                      <a:rPr lang="en-US" sz="2000" b="0" i="1" smtClean="0">
                        <a:latin typeface="Cambria Math" panose="02040503050406030204" pitchFamily="18" charset="0"/>
                      </a:rPr>
                      <m:t>)=</m:t>
                    </m:r>
                  </m:oMath>
                </a14:m>
                <a:r>
                  <a:rPr lang="en-US" sz="2000" b="0" dirty="0"/>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𝑅𝑎𝑖𝑛𝑠</m:t>
                        </m:r>
                      </m:e>
                      <m:e>
                        <m:r>
                          <a:rPr lang="en-US" sz="2000" b="0" i="1" smtClean="0">
                            <a:latin typeface="Cambria Math" panose="02040503050406030204" pitchFamily="18" charset="0"/>
                          </a:rPr>
                          <m:t>𝑀𝑜𝑛𝑑𝑎𝑦</m:t>
                        </m:r>
                      </m:e>
                    </m:d>
                  </m:oMath>
                </a14:m>
                <a:endParaRPr lang="en-US" sz="2000" b="0" dirty="0"/>
              </a:p>
              <a:p>
                <a:pPr>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i="1">
                        <a:latin typeface="Cambria Math" panose="02040503050406030204" pitchFamily="18" charset="0"/>
                      </a:rPr>
                      <m:t>𝑀𝑜𝑛𝑑𝑎𝑦</m:t>
                    </m:r>
                    <m:r>
                      <m:rPr>
                        <m:nor/>
                      </m:rPr>
                      <a:rPr lang="hr-HR" sz="2000"/>
                      <m:t>∩</m:t>
                    </m:r>
                    <m:r>
                      <a:rPr lang="en-US" sz="2000" i="1">
                        <a:latin typeface="Cambria Math" panose="02040503050406030204" pitchFamily="18" charset="0"/>
                      </a:rPr>
                      <m:t>𝑅𝑎𝑖𝑛𝑠</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i="1">
                        <a:latin typeface="Cambria Math" panose="02040503050406030204" pitchFamily="18" charset="0"/>
                      </a:rPr>
                      <m:t>𝑅𝑎𝑖𝑛𝑠</m:t>
                    </m:r>
                    <m:r>
                      <m:rPr>
                        <m:nor/>
                      </m:rPr>
                      <a:rPr lang="hr-HR" sz="2000"/>
                      <m:t>∩</m:t>
                    </m:r>
                    <m:r>
                      <a:rPr lang="en-US" sz="2000" i="1">
                        <a:latin typeface="Cambria Math" panose="02040503050406030204" pitchFamily="18" charset="0"/>
                      </a:rPr>
                      <m:t>𝑀𝑜𝑛𝑑𝑎𝑦</m:t>
                    </m:r>
                  </m:oMath>
                </a14:m>
                <a:r>
                  <a:rPr lang="en-US" sz="2000" b="0" dirty="0"/>
                  <a:t>)</a:t>
                </a:r>
              </a:p>
              <a:p>
                <a:pPr>
                  <a:buFont typeface="Arial" panose="020B0604020202020204" pitchFamily="34" charset="0"/>
                  <a:buChar char="•"/>
                </a:pP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𝑅𝑎𝑖𝑛𝑠</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e>
                        <m:r>
                          <a:rPr lang="en-US" sz="2000" i="1">
                            <a:latin typeface="Cambria Math" panose="02040503050406030204" pitchFamily="18" charset="0"/>
                          </a:rPr>
                          <m:t>𝑅𝑎𝑖𝑛𝑠</m:t>
                        </m:r>
                      </m:e>
                    </m:d>
                  </m:oMath>
                </a14:m>
                <a:r>
                  <a:rPr lang="en-US" sz="2000" dirty="0"/>
                  <a:t> </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𝑅𝑎𝑖𝑛𝑠</m:t>
                        </m:r>
                      </m:e>
                      <m:e>
                        <m:r>
                          <a:rPr lang="en-US" sz="2000" i="1">
                            <a:latin typeface="Cambria Math" panose="02040503050406030204" pitchFamily="18" charset="0"/>
                          </a:rPr>
                          <m:t>𝑀𝑜𝑛𝑑𝑎𝑦</m:t>
                        </m:r>
                      </m:e>
                    </m:d>
                  </m:oMath>
                </a14:m>
                <a:endParaRPr lang="en-US" sz="2000" b="0" dirty="0"/>
              </a:p>
              <a:p>
                <a:pPr>
                  <a:buFont typeface="Arial" panose="020B0604020202020204" pitchFamily="34" charset="0"/>
                  <a:buChar char="•"/>
                </a:pP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e>
                        <m:r>
                          <a:rPr lang="en-US" sz="2000" i="1">
                            <a:latin typeface="Cambria Math" panose="02040503050406030204" pitchFamily="18" charset="0"/>
                          </a:rPr>
                          <m:t>𝑅𝑎𝑖𝑛𝑠</m:t>
                        </m:r>
                      </m:e>
                    </m:d>
                  </m:oMath>
                </a14:m>
                <a:r>
                  <a:rPr lang="en-US" sz="2000" b="0" dirty="0"/>
                  <a:t> = </a:t>
                </a:r>
                <a14:m>
                  <m:oMath xmlns:m="http://schemas.openxmlformats.org/officeDocument/2006/math">
                    <m:f>
                      <m:fPr>
                        <m:ctrlPr>
                          <a:rPr lang="en-US" sz="2000" b="0" i="1" smtClean="0">
                            <a:latin typeface="Cambria Math" panose="02040503050406030204" pitchFamily="18" charset="0"/>
                          </a:rPr>
                        </m:ctrlPr>
                      </m:fPr>
                      <m:num>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𝑅𝑎𝑖𝑛𝑠</m:t>
                        </m:r>
                        <m:r>
                          <a:rPr lang="en-US" sz="2000" i="1">
                            <a:latin typeface="Cambria Math" panose="02040503050406030204" pitchFamily="18" charset="0"/>
                          </a:rPr>
                          <m:t>|</m:t>
                        </m:r>
                        <m:r>
                          <a:rPr lang="en-US" sz="2000" i="1">
                            <a:latin typeface="Cambria Math" panose="02040503050406030204" pitchFamily="18" charset="0"/>
                          </a:rPr>
                          <m:t>𝑀𝑜𝑛𝑑𝑎𝑦</m:t>
                        </m:r>
                        <m:r>
                          <a:rPr lang="en-US" sz="2000" i="1">
                            <a:latin typeface="Cambria Math" panose="02040503050406030204" pitchFamily="18" charset="0"/>
                          </a:rPr>
                          <m:t>)∗</m:t>
                        </m:r>
                        <m:r>
                          <a:rPr lang="en-US" sz="2000" i="1" smtClean="0">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d>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𝑅𝑎𝑖𝑛𝑠</m:t>
                        </m:r>
                        <m:r>
                          <a:rPr lang="en-US" sz="2000" b="0" i="1" smtClean="0">
                            <a:latin typeface="Cambria Math" panose="02040503050406030204" pitchFamily="18" charset="0"/>
                          </a:rPr>
                          <m:t>)</m:t>
                        </m:r>
                      </m:den>
                    </m:f>
                  </m:oMath>
                </a14:m>
                <a:r>
                  <a:rPr lang="en-US" sz="2000" b="0" dirty="0"/>
                  <a:t> (</a:t>
                </a:r>
                <a14:m>
                  <m:oMath xmlns:m="http://schemas.openxmlformats.org/officeDocument/2006/math">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𝑇𝑃</m:t>
                        </m:r>
                      </m:num>
                      <m:den>
                        <m:r>
                          <a:rPr lang="en-US" sz="2000" b="0" i="1" dirty="0" smtClean="0">
                            <a:latin typeface="Cambria Math" panose="02040503050406030204" pitchFamily="18" charset="0"/>
                          </a:rPr>
                          <m:t>𝑇𝑃</m:t>
                        </m:r>
                        <m:r>
                          <a:rPr lang="en-US" sz="2000" b="0" i="1" dirty="0" smtClean="0">
                            <a:latin typeface="Cambria Math" panose="02040503050406030204" pitchFamily="18" charset="0"/>
                          </a:rPr>
                          <m:t>+</m:t>
                        </m:r>
                        <m:r>
                          <a:rPr lang="en-US" sz="2000" b="0" i="1" dirty="0" smtClean="0">
                            <a:latin typeface="Cambria Math" panose="02040503050406030204" pitchFamily="18" charset="0"/>
                          </a:rPr>
                          <m:t>𝐹𝑃</m:t>
                        </m:r>
                      </m:den>
                    </m:f>
                  </m:oMath>
                </a14:m>
                <a:r>
                  <a:rPr lang="en-US" sz="2000" b="0" dirty="0"/>
                  <a:t>)</a:t>
                </a:r>
              </a:p>
              <a:p>
                <a:pPr marL="0" indent="0">
                  <a:buNone/>
                </a:pPr>
                <a:endParaRPr lang="en-US" dirty="0"/>
              </a:p>
              <a:p>
                <a:pPr marL="388937" lvl="1"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314571730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p:sp>
        <p:nvSpPr>
          <p:cNvPr id="3" name="Content Placeholder 2"/>
          <p:cNvSpPr>
            <a:spLocks noGrp="1"/>
          </p:cNvSpPr>
          <p:nvPr>
            <p:ph idx="1"/>
          </p:nvPr>
        </p:nvSpPr>
        <p:spPr>
          <a:xfrm>
            <a:off x="457200" y="1600200"/>
            <a:ext cx="8229600" cy="4781128"/>
          </a:xfrm>
        </p:spPr>
        <p:txBody>
          <a:bodyPr/>
          <a:lstStyle/>
          <a:p>
            <a:r>
              <a:rPr lang="en-US" dirty="0"/>
              <a:t>1% of women have breast cancer</a:t>
            </a:r>
          </a:p>
          <a:p>
            <a:r>
              <a:rPr lang="en-US" dirty="0"/>
              <a:t>80% of mammograms detect breast cancer when it is there</a:t>
            </a:r>
          </a:p>
          <a:p>
            <a:r>
              <a:rPr lang="en-US" dirty="0"/>
              <a:t>9.6% of mammograms detect breast cancer when it’s </a:t>
            </a:r>
            <a:r>
              <a:rPr lang="en-US" b="1" dirty="0"/>
              <a:t>not</a:t>
            </a:r>
            <a:r>
              <a:rPr lang="en-US" dirty="0"/>
              <a:t> there</a:t>
            </a:r>
          </a:p>
          <a:p>
            <a:endParaRPr lang="en-US" dirty="0"/>
          </a:p>
          <a:p>
            <a:pPr marL="388937" lvl="1" indent="0">
              <a:buNone/>
            </a:pPr>
            <a:endParaRPr lang="en-US" dirty="0"/>
          </a:p>
          <a:p>
            <a:r>
              <a:rPr lang="en-US" dirty="0"/>
              <a:t>Chances of cancer, given positive mammogram?</a:t>
            </a:r>
          </a:p>
          <a:p>
            <a:pPr lvl="1"/>
            <a:r>
              <a:rPr lang="en-US" dirty="0"/>
              <a:t>P(cancer|</a:t>
            </a:r>
            <a:r>
              <a:rPr lang="hr-HR" dirty="0"/>
              <a:t>mammogram </a:t>
            </a:r>
            <a:r>
              <a:rPr lang="en-US" dirty="0"/>
              <a:t>) = 7.8 %</a:t>
            </a:r>
          </a:p>
          <a:p>
            <a:r>
              <a:rPr lang="en-US" dirty="0"/>
              <a:t>Bayes let’s us correct for false positives</a:t>
            </a:r>
          </a:p>
          <a:p>
            <a:pPr lvl="1"/>
            <a:endParaRPr lang="en-US" dirty="0"/>
          </a:p>
        </p:txBody>
      </p:sp>
      <p:pic>
        <p:nvPicPr>
          <p:cNvPr id="1032" name="Picture 8" descr="bayes table">
            <a:extLst>
              <a:ext uri="{FF2B5EF4-FFF2-40B4-BE49-F238E27FC236}">
                <a16:creationId xmlns:a16="http://schemas.microsoft.com/office/drawing/2014/main" id="{4E54AD56-07AA-42AC-ACB7-04402B0C3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933056"/>
            <a:ext cx="4876800"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94131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11574</TotalTime>
  <Words>2905</Words>
  <Application>Microsoft Macintosh PowerPoint</Application>
  <PresentationFormat>On-screen Show (4:3)</PresentationFormat>
  <Paragraphs>686</Paragraphs>
  <Slides>55</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Cambria Math</vt:lpstr>
      <vt:lpstr>Tahoma</vt:lpstr>
      <vt:lpstr>times new roman</vt:lpstr>
      <vt:lpstr>Office Theme</vt:lpstr>
      <vt:lpstr>PowerPoint Presentation</vt:lpstr>
      <vt:lpstr>Machine learning with neural networks  Danijel Temraz   </vt:lpstr>
      <vt:lpstr>Agenda – part one</vt:lpstr>
      <vt:lpstr>Agenda – part two</vt:lpstr>
      <vt:lpstr>Animal classification</vt:lpstr>
      <vt:lpstr>Animal classification</vt:lpstr>
      <vt:lpstr>Conditional probability</vt:lpstr>
      <vt:lpstr>Bayes theorem</vt:lpstr>
      <vt:lpstr>Bayes theorem</vt:lpstr>
      <vt:lpstr>Bayes theorem</vt:lpstr>
      <vt:lpstr>Bayes theorem</vt:lpstr>
      <vt:lpstr>Naïve Bayes</vt:lpstr>
      <vt:lpstr>Naïve Bayes</vt:lpstr>
      <vt:lpstr>Text classification</vt:lpstr>
      <vt:lpstr>Text classification</vt:lpstr>
      <vt:lpstr>Text classification</vt:lpstr>
      <vt:lpstr>Text classification</vt:lpstr>
      <vt:lpstr>Further considerations</vt:lpstr>
      <vt:lpstr>SMS spam filter</vt:lpstr>
      <vt:lpstr>Introduction to neural networks     </vt:lpstr>
      <vt:lpstr>Motivational Example</vt:lpstr>
      <vt:lpstr>Motivational example</vt:lpstr>
      <vt:lpstr>Image recognition</vt:lpstr>
      <vt:lpstr>Knowledge by experience</vt:lpstr>
      <vt:lpstr>Neuron model</vt:lpstr>
      <vt:lpstr>Artificial neuron </vt:lpstr>
      <vt:lpstr>Artificial neuron</vt:lpstr>
      <vt:lpstr>Activation functions</vt:lpstr>
      <vt:lpstr>Learning – adjusting weights </vt:lpstr>
      <vt:lpstr>Linear separability</vt:lpstr>
      <vt:lpstr>Perceptron </vt:lpstr>
      <vt:lpstr>Perceptron decision boundary</vt:lpstr>
      <vt:lpstr>Graphical interpretation</vt:lpstr>
      <vt:lpstr>Perceptron rule learning</vt:lpstr>
      <vt:lpstr>Perceptron - AND </vt:lpstr>
      <vt:lpstr>Perceptron – training AND</vt:lpstr>
      <vt:lpstr>Perceptron – training AND</vt:lpstr>
      <vt:lpstr>Perceptron – training AND</vt:lpstr>
      <vt:lpstr>Perceptron – training AND</vt:lpstr>
      <vt:lpstr>Perceptron – OR, NAND</vt:lpstr>
      <vt:lpstr>Perceptron - XOR</vt:lpstr>
      <vt:lpstr>MLP - XOR</vt:lpstr>
      <vt:lpstr>MLP - XOR</vt:lpstr>
      <vt:lpstr>Learning - error correction </vt:lpstr>
      <vt:lpstr>Delta rule learning</vt:lpstr>
      <vt:lpstr>Gradient descent</vt:lpstr>
      <vt:lpstr>Gradient descent</vt:lpstr>
      <vt:lpstr>Gradient descent</vt:lpstr>
      <vt:lpstr>Error surface</vt:lpstr>
      <vt:lpstr>Stopping criteria</vt:lpstr>
      <vt:lpstr>Hebb learning</vt:lpstr>
      <vt:lpstr>Feed forward network</vt:lpstr>
      <vt:lpstr>Feed forward network</vt:lpstr>
      <vt:lpstr>Feed forward network</vt:lpstr>
      <vt:lpstr>Backpropagation</vt:lpstr>
    </vt:vector>
  </TitlesOfParts>
  <Company>INFOBIP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Igor Bilić</dc:creator>
  <cp:lastModifiedBy>Microsoft Office User</cp:lastModifiedBy>
  <cp:revision>998</cp:revision>
  <dcterms:created xsi:type="dcterms:W3CDTF">2009-04-19T19:28:20Z</dcterms:created>
  <dcterms:modified xsi:type="dcterms:W3CDTF">2019-05-30T15:02:06Z</dcterms:modified>
</cp:coreProperties>
</file>