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Montserrat"/>
      <p:regular r:id="rId39"/>
      <p:bold r:id="rId40"/>
      <p:italic r:id="rId41"/>
      <p:boldItalic r:id="rId42"/>
    </p:embeddedFont>
    <p:embeddedFont>
      <p:font typeface="Lato"/>
      <p:regular r:id="rId43"/>
      <p:bold r:id="rId44"/>
      <p:italic r:id="rId45"/>
      <p:boldItalic r:id="rId46"/>
    </p:embeddedFont>
    <p:embeddedFont>
      <p:font typeface="Merriweather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.fntdata"/><Relationship Id="rId42" Type="http://schemas.openxmlformats.org/officeDocument/2006/relationships/font" Target="fonts/Montserrat-boldItalic.fntdata"/><Relationship Id="rId41" Type="http://schemas.openxmlformats.org/officeDocument/2006/relationships/font" Target="fonts/Montserrat-italic.fntdata"/><Relationship Id="rId44" Type="http://schemas.openxmlformats.org/officeDocument/2006/relationships/font" Target="fonts/Lato-bold.fntdata"/><Relationship Id="rId43" Type="http://schemas.openxmlformats.org/officeDocument/2006/relationships/font" Target="fonts/Lato-regular.fntdata"/><Relationship Id="rId46" Type="http://schemas.openxmlformats.org/officeDocument/2006/relationships/font" Target="fonts/Lato-boldItalic.fntdata"/><Relationship Id="rId45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erriweather-bold.fntdata"/><Relationship Id="rId47" Type="http://schemas.openxmlformats.org/officeDocument/2006/relationships/font" Target="fonts/Merriweather-regular.fntdata"/><Relationship Id="rId49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font" Target="fonts/Montserrat-regular.fntdata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9d747243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9d747243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162f967b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c162f967b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162f967b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c162f967b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bf4327d2b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bf4327d2b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c162f967b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c162f967b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c162f967b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c162f967b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162f967b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c162f967b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c162f967b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c162f967b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c162f967b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c162f967b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c162f967b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c162f967b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c162f967b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c162f967b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f4327d2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f4327d2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c162f967b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c162f967b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bf4327d2b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bf4327d2b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bf4327d2b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bf4327d2b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bf4327d2b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bf4327d2b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c133447ac5_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c133447ac5_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c133447ac5_7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c133447ac5_7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c133447ac5_7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c133447ac5_7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c133447ac5_7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c133447ac5_7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c133447ac5_7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c133447ac5_7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c133447ac5_7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c133447ac5_7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273f198d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273f198d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c133447ac5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c133447ac5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bf4327d2b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bf4327d2b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bf4327d2ba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bf4327d2ba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bf4327d2b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bf4327d2b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273f198d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273f198d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273f198d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273f198d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273f198d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273f198d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273f198d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273f198d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273f198d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273f198d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273f198d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273f198d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drive.google.com/file/d/1qpqQFUmgv8IUwMD5xH-GHXg2wgE_esot/view" TargetMode="External"/><Relationship Id="rId4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drive.google.com/file/d/15tabhxZ3ajSx_CTB4U5syVP66vkiV31l/view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Lead 3: Quality Assurance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896200" y="3837575"/>
            <a:ext cx="36585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Kristie Olds, </a:t>
            </a:r>
            <a:r>
              <a:rPr lang="en"/>
              <a:t>Nathaniel Palmer, Jeremy Wisecarver, Garrett Wells and Scott Martin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 Definition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Also known as component testing where individual units or components are tested.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is to make sure that all units of software perform as they are suppose to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unit is the smallest testable part of any software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Ex: </a:t>
            </a:r>
            <a:r>
              <a:rPr lang="en"/>
              <a:t>Function</a:t>
            </a:r>
            <a:r>
              <a:rPr lang="en"/>
              <a:t>, Procedure</a:t>
            </a:r>
            <a:endParaRPr/>
          </a:p>
          <a:p>
            <a:pPr indent="-298450" lvl="2" marL="18288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In OOP a method is the smallest unit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Fake objects are used to help unit testing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 are essentially using small bits of code to check your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should I use unit tests?</a:t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It’s an easy way to make better code faster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helps instill confidence in the coder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promotes consistency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will just make life easier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Tests</a:t>
            </a:r>
            <a:endParaRPr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Unit tests should follow as you saw earlier A TRIP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Automatic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Thorough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Repeatable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Independent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Professional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</a:t>
            </a:r>
            <a:endParaRPr/>
          </a:p>
        </p:txBody>
      </p: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 shouldn’t need to know how the rest of your group’s code works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unity test framework is there to make sure that everything is working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It will automatically tell you if you broke any of the code and can tell you if everything works as intended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300"/>
              <a:buChar char="●"/>
            </a:pPr>
            <a:r>
              <a:rPr lang="en">
                <a:solidFill>
                  <a:srgbClr val="0000FF"/>
                </a:solidFill>
                <a:highlight>
                  <a:srgbClr val="FFFF00"/>
                </a:highlight>
              </a:rPr>
              <a:t>The unity test framework also allows you to quickly and easily run all of your tests with the press of a button</a:t>
            </a:r>
            <a:endParaRPr>
              <a:solidFill>
                <a:srgbClr val="0000FF"/>
              </a:solidFill>
              <a:highlight>
                <a:srgbClr val="FFFF00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Thorough</a:t>
            </a:r>
            <a:endParaRPr/>
          </a:p>
        </p:txBody>
      </p:sp>
      <p:sp>
        <p:nvSpPr>
          <p:cNvPr id="214" name="Google Shape;214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Your tests should cover all of your boundary cases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Boundary case Def: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behavior of a system when one of its inputs is at or just beyond its maximum or minimum limits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Your tests should also cover anything you think might be liable to break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300"/>
              <a:buChar char="●"/>
            </a:pPr>
            <a:r>
              <a:rPr lang="en">
                <a:solidFill>
                  <a:srgbClr val="0000FF"/>
                </a:solidFill>
                <a:highlight>
                  <a:srgbClr val="FFFF00"/>
                </a:highlight>
              </a:rPr>
              <a:t>How thorough your testing is in many cases is a pure judgement call</a:t>
            </a:r>
            <a:endParaRPr>
              <a:solidFill>
                <a:srgbClr val="0000FF"/>
              </a:solidFill>
              <a:highlight>
                <a:srgbClr val="FFFF00"/>
              </a:highlight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100"/>
              <a:buChar char="○"/>
            </a:pPr>
            <a:r>
              <a:rPr lang="en">
                <a:solidFill>
                  <a:srgbClr val="0000FF"/>
                </a:solidFill>
                <a:highlight>
                  <a:srgbClr val="FFFF00"/>
                </a:highlight>
              </a:rPr>
              <a:t>Do not test “Getters” or “Setters”</a:t>
            </a:r>
            <a:endParaRPr>
              <a:solidFill>
                <a:srgbClr val="0000FF"/>
              </a:solidFill>
              <a:highlight>
                <a:srgbClr val="FFFF00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Repeatable</a:t>
            </a:r>
            <a:endParaRPr/>
          </a:p>
        </p:txBody>
      </p:sp>
      <p:sp>
        <p:nvSpPr>
          <p:cNvPr id="220" name="Google Shape;220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Your tests </a:t>
            </a:r>
            <a:r>
              <a:rPr lang="en"/>
              <a:t>should</a:t>
            </a:r>
            <a:r>
              <a:rPr lang="en"/>
              <a:t> not have variables that are out of your control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Your tests will be rendered useless if the results of the test change regularly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300"/>
              <a:buChar char="●"/>
            </a:pPr>
            <a:r>
              <a:rPr lang="en">
                <a:solidFill>
                  <a:srgbClr val="0000FF"/>
                </a:solidFill>
                <a:highlight>
                  <a:srgbClr val="FFFF00"/>
                </a:highlight>
              </a:rPr>
              <a:t>Exceptions might be random variables in your stress test</a:t>
            </a:r>
            <a:endParaRPr>
              <a:solidFill>
                <a:srgbClr val="0000FF"/>
              </a:solidFill>
              <a:highlight>
                <a:srgbClr val="FFFF00"/>
              </a:highlight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100"/>
              <a:buChar char="○"/>
            </a:pPr>
            <a:r>
              <a:rPr lang="en">
                <a:solidFill>
                  <a:srgbClr val="0000FF"/>
                </a:solidFill>
                <a:highlight>
                  <a:srgbClr val="FFFF00"/>
                </a:highlight>
              </a:rPr>
              <a:t>Do not make the failure condition directly dependent on the random variable</a:t>
            </a:r>
            <a:endParaRPr>
              <a:solidFill>
                <a:srgbClr val="0000FF"/>
              </a:solidFill>
              <a:highlight>
                <a:srgbClr val="FFFF00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Independent</a:t>
            </a:r>
            <a:endParaRPr/>
          </a:p>
        </p:txBody>
      </p:sp>
      <p:sp>
        <p:nvSpPr>
          <p:cNvPr id="226" name="Google Shape;226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Your tests should only be testing one thing at a time.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you don’t only test one thing at a time you will run into a specific problem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You won’t know precisely where your code failed a test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300"/>
              <a:buChar char="●"/>
            </a:pPr>
            <a:r>
              <a:rPr lang="en">
                <a:solidFill>
                  <a:srgbClr val="0000FF"/>
                </a:solidFill>
                <a:highlight>
                  <a:srgbClr val="FFFF00"/>
                </a:highlight>
              </a:rPr>
              <a:t>Unit-testing being independent tells you what you broke</a:t>
            </a:r>
            <a:endParaRPr>
              <a:solidFill>
                <a:srgbClr val="0000FF"/>
              </a:solidFill>
              <a:highlight>
                <a:srgbClr val="FFFF00"/>
              </a:highlight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100"/>
              <a:buChar char="○"/>
            </a:pPr>
            <a:r>
              <a:rPr lang="en">
                <a:solidFill>
                  <a:srgbClr val="0000FF"/>
                </a:solidFill>
                <a:highlight>
                  <a:srgbClr val="FFFF00"/>
                </a:highlight>
              </a:rPr>
              <a:t>Either in someone else’s code or your own</a:t>
            </a:r>
            <a:endParaRPr>
              <a:solidFill>
                <a:srgbClr val="0000FF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Professional</a:t>
            </a:r>
            <a:endParaRPr/>
          </a:p>
        </p:txBody>
      </p:sp>
      <p:sp>
        <p:nvSpPr>
          <p:cNvPr id="232" name="Google Shape;232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Unit-test code should be written professionally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Code we write for unit tests is just as real as the code in the final product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you find yourself reusing code over and over you should use methods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Fight the urge to treat test-code as a second class type of 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300"/>
              <a:buChar char="●"/>
            </a:pPr>
            <a:r>
              <a:rPr lang="en">
                <a:solidFill>
                  <a:srgbClr val="0000FF"/>
                </a:solidFill>
                <a:highlight>
                  <a:srgbClr val="FFFF00"/>
                </a:highlight>
              </a:rPr>
              <a:t>The test-plan part is a part of the oral exam </a:t>
            </a:r>
            <a:endParaRPr>
              <a:solidFill>
                <a:srgbClr val="0000FF"/>
              </a:solidFill>
              <a:highlight>
                <a:srgbClr val="FFFF00"/>
              </a:highlight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100"/>
              <a:buChar char="○"/>
            </a:pPr>
            <a:r>
              <a:rPr lang="en">
                <a:solidFill>
                  <a:srgbClr val="0000FF"/>
                </a:solidFill>
                <a:highlight>
                  <a:srgbClr val="FFFF00"/>
                </a:highlight>
              </a:rPr>
              <a:t>Dr. BC will be looking for professional looking code</a:t>
            </a:r>
            <a:endParaRPr>
              <a:solidFill>
                <a:srgbClr val="0000FF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requirements of your Unit-tests</a:t>
            </a:r>
            <a:endParaRPr/>
          </a:p>
        </p:txBody>
      </p:sp>
      <p:sp>
        <p:nvSpPr>
          <p:cNvPr id="238" name="Google Shape;238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Unit-tests should run very fast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longer unit-tests take to run the less often they will be run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Unit-tests should be readable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less readable a unit test is the more difficult it is to fix issues when they arise.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testing weakness</a:t>
            </a:r>
            <a:endParaRPr/>
          </a:p>
        </p:txBody>
      </p:sp>
      <p:sp>
        <p:nvSpPr>
          <p:cNvPr id="244" name="Google Shape;244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do you test your unit-tests?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 do not unit-test your unit-tests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Deal with unit-tests when you fix bugs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If a bug isn’t caught by the unit-test this bug went through a hole in your unit-test safety net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Try introducing bugs yourself to find weaknesses in your unit-tests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D7E6B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600"/>
              <a:t>The Unity Test Framework (UTF)</a:t>
            </a:r>
            <a:endParaRPr sz="332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Unity developers and users test code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Edit-mode testing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Test that can be done before initializing a scene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Test are more simple, typically much faster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Play-mode testing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Test that check scripts at runtime (Update, loops, etc.)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Test can check more complexity, typically much slower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UTF uses Unity’s integration of the NUnit library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Unit-testing framework for all .NET languages (C#, F, PowerShell)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Based off JUnit (java testing)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JUnit is based on the principle of A TRIP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Without unit tests</a:t>
            </a:r>
            <a:endParaRPr/>
          </a:p>
        </p:txBody>
      </p:sp>
      <p:sp>
        <p:nvSpPr>
          <p:cNvPr id="250" name="Google Shape;250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 are building a “house of cards”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time to complete a project becomes unpredictable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 are required to know all of your code forward and backwards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don’t know if the code is doing what is required of 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Boundary conditions might not be functioning properly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2"/>
          <p:cNvSpPr/>
          <p:nvPr/>
        </p:nvSpPr>
        <p:spPr>
          <a:xfrm>
            <a:off x="8470400" y="235100"/>
            <a:ext cx="361800" cy="21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Install Unity Test Framework</a:t>
            </a:r>
            <a:endParaRPr sz="2500"/>
          </a:p>
        </p:txBody>
      </p:sp>
      <p:sp>
        <p:nvSpPr>
          <p:cNvPr id="257" name="Google Shape;257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From open project, select Window → Package Manager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From sources select “Packages: Unity Registry”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Search “Test Framework”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Install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 Example</a:t>
            </a:r>
            <a:endParaRPr/>
          </a:p>
        </p:txBody>
      </p:sp>
      <p:sp>
        <p:nvSpPr>
          <p:cNvPr id="263" name="Google Shape;263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Set up a Unit Test directory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assemblies to setup references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an edit mode test script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a play mode test script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Ways to determine test success and failure</a:t>
            </a:r>
            <a:endParaRPr/>
          </a:p>
        </p:txBody>
      </p:sp>
      <p:sp>
        <p:nvSpPr>
          <p:cNvPr id="264" name="Google Shape;264;p34"/>
          <p:cNvSpPr/>
          <p:nvPr/>
        </p:nvSpPr>
        <p:spPr>
          <a:xfrm>
            <a:off x="8470400" y="235100"/>
            <a:ext cx="361800" cy="21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1756350" y="459825"/>
            <a:ext cx="612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Integration Testing?</a:t>
            </a:r>
            <a:endParaRPr/>
          </a:p>
        </p:txBody>
      </p:sp>
      <p:sp>
        <p:nvSpPr>
          <p:cNvPr id="270" name="Google Shape;270;p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Combining the </a:t>
            </a:r>
            <a:r>
              <a:rPr b="1" lang="en"/>
              <a:t>Unit Test Modules</a:t>
            </a:r>
            <a:r>
              <a:rPr lang="en"/>
              <a:t> into a interface to verify all modules work together correctly</a:t>
            </a:r>
            <a:endParaRPr/>
          </a:p>
        </p:txBody>
      </p:sp>
      <p:pic>
        <p:nvPicPr>
          <p:cNvPr id="271" name="Google Shape;27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9663" y="1942925"/>
            <a:ext cx="2304676" cy="245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/>
          <p:nvPr>
            <p:ph type="title"/>
          </p:nvPr>
        </p:nvSpPr>
        <p:spPr>
          <a:xfrm>
            <a:off x="961950" y="467225"/>
            <a:ext cx="722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Important Parts of Integration Testing</a:t>
            </a:r>
            <a:endParaRPr/>
          </a:p>
        </p:txBody>
      </p:sp>
      <p:sp>
        <p:nvSpPr>
          <p:cNvPr id="277" name="Google Shape;277;p3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Verifies all modules work together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Reveals underlying errors in the interfacing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Verifies any newly added components aren’t affected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7"/>
          <p:cNvSpPr txBox="1"/>
          <p:nvPr>
            <p:ph idx="1" type="body"/>
          </p:nvPr>
        </p:nvSpPr>
        <p:spPr>
          <a:xfrm>
            <a:off x="0" y="2175800"/>
            <a:ext cx="9144000" cy="26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Top-Down			</a:t>
            </a:r>
            <a:r>
              <a:rPr b="1" lang="en" sz="2000"/>
              <a:t>Bottom-Up			Big-Bang		     Sandwich</a:t>
            </a:r>
            <a:endParaRPr b="1" sz="20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7"/>
          <p:cNvSpPr txBox="1"/>
          <p:nvPr/>
        </p:nvSpPr>
        <p:spPr>
          <a:xfrm>
            <a:off x="2862550" y="536750"/>
            <a:ext cx="268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erriweather"/>
                <a:ea typeface="Merriweather"/>
                <a:cs typeface="Merriweather"/>
                <a:sym typeface="Merriweather"/>
              </a:rPr>
              <a:t>The  Four Approaches</a:t>
            </a:r>
            <a:endParaRPr b="1"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4" name="Google Shape;284;p37"/>
          <p:cNvSpPr/>
          <p:nvPr/>
        </p:nvSpPr>
        <p:spPr>
          <a:xfrm>
            <a:off x="774800" y="2883325"/>
            <a:ext cx="653100" cy="983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7"/>
          <p:cNvSpPr/>
          <p:nvPr/>
        </p:nvSpPr>
        <p:spPr>
          <a:xfrm>
            <a:off x="3113600" y="2881525"/>
            <a:ext cx="653100" cy="854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7"/>
          <p:cNvSpPr/>
          <p:nvPr/>
        </p:nvSpPr>
        <p:spPr>
          <a:xfrm>
            <a:off x="5286713" y="3008175"/>
            <a:ext cx="653076" cy="733698"/>
          </a:xfrm>
          <a:prstGeom prst="irregularSeal1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7" name="Google Shape;28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1825" y="2751025"/>
            <a:ext cx="1119010" cy="111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- Down Integration Test</a:t>
            </a:r>
            <a:endParaRPr/>
          </a:p>
        </p:txBody>
      </p:sp>
      <p:sp>
        <p:nvSpPr>
          <p:cNvPr id="293" name="Google Shape;293;p3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starts from a high level module to Low Level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Very consistent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Takes less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Location of fault is easier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Major flaw detection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May require several stubs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Early release support is not good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Testing for basic </a:t>
            </a:r>
            <a:r>
              <a:rPr lang="en"/>
              <a:t>functionally</a:t>
            </a:r>
            <a:r>
              <a:rPr lang="en"/>
              <a:t> occur late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Bottom - Up Integration Test</a:t>
            </a:r>
            <a:endParaRPr/>
          </a:p>
        </p:txBody>
      </p:sp>
      <p:sp>
        <p:nvSpPr>
          <p:cNvPr id="299" name="Google Shape;299;p3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starts from a low level module to high Level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Application efficient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Less time required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Easier test conditions for the creation process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Necessary to have several drivers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Testing for data flow is late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Early release is poorly supported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Detection late of key interface defects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- Bang Integration Test</a:t>
            </a:r>
            <a:endParaRPr/>
          </a:p>
        </p:txBody>
      </p:sp>
      <p:sp>
        <p:nvSpPr>
          <p:cNvPr id="305" name="Google Shape;305;p4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modules are tested as a whole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Everything tested at once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Easy for small systems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Testing time is saved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Takes a while to set up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root causes of failures is harder to track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Chances of interface links missing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Important modules aren’t prioritized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Sandwich</a:t>
            </a:r>
            <a:r>
              <a:rPr lang="en"/>
              <a:t> Integration Approach</a:t>
            </a:r>
            <a:endParaRPr/>
          </a:p>
        </p:txBody>
      </p:sp>
      <p:sp>
        <p:nvSpPr>
          <p:cNvPr id="311" name="Google Shape;311;p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use of both Top-Down and Bottom-Up testing with a middle layer as the target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Layers can be tested </a:t>
            </a:r>
            <a:r>
              <a:rPr lang="en"/>
              <a:t>simultaneously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It’s spendy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Requires higher skill level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Not as extensive testing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D7E6B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TRIP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Automatic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Thorough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Repeatable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Independant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Professional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2"/>
          <p:cNvSpPr txBox="1"/>
          <p:nvPr>
            <p:ph type="title"/>
          </p:nvPr>
        </p:nvSpPr>
        <p:spPr>
          <a:xfrm>
            <a:off x="1765650" y="445025"/>
            <a:ext cx="610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makes a good Integration Test</a:t>
            </a:r>
            <a:endParaRPr/>
          </a:p>
        </p:txBody>
      </p:sp>
      <p:sp>
        <p:nvSpPr>
          <p:cNvPr id="317" name="Google Shape;317;p4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idea behind Integration Testing is to combine parts of the application and test as a group to see that they work together.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doing this, you expose interaction faults between components and improve the program as a whole.</a:t>
            </a:r>
            <a:endParaRPr/>
          </a:p>
        </p:txBody>
      </p:sp>
      <p:sp>
        <p:nvSpPr>
          <p:cNvPr id="318" name="Google Shape;318;p42"/>
          <p:cNvSpPr/>
          <p:nvPr/>
        </p:nvSpPr>
        <p:spPr>
          <a:xfrm>
            <a:off x="3726875" y="2829725"/>
            <a:ext cx="1620600" cy="15639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3"/>
          <p:cNvSpPr txBox="1"/>
          <p:nvPr>
            <p:ph type="title"/>
          </p:nvPr>
        </p:nvSpPr>
        <p:spPr>
          <a:xfrm>
            <a:off x="2597250" y="0"/>
            <a:ext cx="394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an </a:t>
            </a:r>
            <a:r>
              <a:rPr lang="en"/>
              <a:t>integration test</a:t>
            </a:r>
            <a:endParaRPr/>
          </a:p>
        </p:txBody>
      </p:sp>
      <p:sp>
        <p:nvSpPr>
          <p:cNvPr id="324" name="Google Shape;324;p43"/>
          <p:cNvSpPr/>
          <p:nvPr/>
        </p:nvSpPr>
        <p:spPr>
          <a:xfrm>
            <a:off x="8470400" y="235100"/>
            <a:ext cx="361800" cy="21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5" name="Google Shape;325;p43" title="2021-03-02 04-20-04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9413" y="665875"/>
            <a:ext cx="5805175" cy="435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Stress Test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44"/>
          <p:cNvSpPr txBox="1"/>
          <p:nvPr>
            <p:ph idx="1" type="body"/>
          </p:nvPr>
        </p:nvSpPr>
        <p:spPr>
          <a:xfrm>
            <a:off x="311700" y="1141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 of a stress </a:t>
            </a:r>
            <a:r>
              <a:rPr lang="en"/>
              <a:t>test</a:t>
            </a:r>
            <a:r>
              <a:rPr lang="en"/>
              <a:t> is to find the limit at which the program breaks and how it handles crash errors. It also gives </a:t>
            </a:r>
            <a:r>
              <a:rPr lang="en"/>
              <a:t>valuable information about how the program works when the situation is less than ideal or unexpected.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Plan what element you want to test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Where do you think your biggest bottleneck is?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Write a script to test 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Run the script and get your results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Did it meet your expectations? If not, optimize and re-run the test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make a stress test</a:t>
            </a:r>
            <a:endParaRPr/>
          </a:p>
        </p:txBody>
      </p:sp>
      <p:pic>
        <p:nvPicPr>
          <p:cNvPr id="337" name="Google Shape;337;p45" title="2021-03-02 06-25-40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0038" y="964775"/>
            <a:ext cx="6113825" cy="397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D7E6B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 test should run “automatically”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Every test should run with one click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 suites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collection of test cases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Typically all test are in a test suite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Occasionally test will be grouped by similar test (smoke test)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Your team should be able to access test easily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Ensures that your teammates code can pass </a:t>
            </a:r>
            <a:r>
              <a:rPr lang="en"/>
              <a:t>all</a:t>
            </a:r>
            <a:r>
              <a:rPr lang="en"/>
              <a:t> test before they commit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D7E6B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Thorough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Good test will test as much as possible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Cost-to-benefit ratio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Too much testing can be expensive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Code coverage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Are all execution paths and methods tested?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All public methods should be tested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Private methods can be debated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Scenario coverage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Are all situations being tested?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Specification coverage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Are all requirements being tested?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D7E6B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Repeatable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 should produce the same results </a:t>
            </a:r>
            <a:r>
              <a:rPr lang="en"/>
              <a:t>every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Test should not need modification between uses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 not test parameters that are uncontrollable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Test would render useless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Time tends to be unexpected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Testing objects that may be deleted earlier in the code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D7E6B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Independent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 should test one thing at a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Multiple assertions are okay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They should all test one feature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Test should pinpoint problem location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 should not rely on each other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There should be no order on how test should be run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A test suite should be able to pass all test in any order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D7E6B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Professional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should be equal amounts of test code and production code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Code should be well documented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Names should be intention-revealing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There should be no duplication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Readability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Anyone should quickly be able to know what test do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Test should be symmetric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D7E6B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Standards of Testing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 should be fast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Longer test = Less testing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Less testing = More errors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More errors = Longer debugging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Don’t test code you don’t need to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Code you don’t own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Getters and Setters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1"/>
          <p:cNvSpPr/>
          <p:nvPr/>
        </p:nvSpPr>
        <p:spPr>
          <a:xfrm>
            <a:off x="8470400" y="235100"/>
            <a:ext cx="361800" cy="21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