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02" r:id="rId38"/>
    <p:sldId id="303" r:id="rId39"/>
    <p:sldId id="304" r:id="rId40"/>
    <p:sldId id="305" r:id="rId41"/>
    <p:sldId id="292" r:id="rId42"/>
    <p:sldId id="293" r:id="rId43"/>
    <p:sldId id="294" r:id="rId44"/>
    <p:sldId id="295" r:id="rId45"/>
    <p:sldId id="296" r:id="rId46"/>
    <p:sldId id="297" r:id="rId47"/>
    <p:sldId id="298" r:id="rId48"/>
    <p:sldId id="299" r:id="rId49"/>
    <p:sldId id="300" r:id="rId50"/>
    <p:sldId id="301" r:id="rId51"/>
  </p:sldIdLst>
  <p:sldSz cx="9144000" cy="5143500" type="screen16x9"/>
  <p:notesSz cx="6858000" cy="9144000"/>
  <p:embeddedFontLst>
    <p:embeddedFont>
      <p:font typeface="Average" panose="02000503040000020003" pitchFamily="2" charset="77"/>
      <p:regular r:id="rId53"/>
    </p:embeddedFont>
    <p:embeddedFont>
      <p:font typeface="Calibri" panose="020F0502020204030204" pitchFamily="34" charset="0"/>
      <p:regular r:id="rId54"/>
      <p:bold r:id="rId55"/>
      <p:italic r:id="rId56"/>
      <p:boldItalic r:id="rId57"/>
    </p:embeddedFont>
    <p:embeddedFont>
      <p:font typeface="Oswald" pitchFamily="2" charset="77"/>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9"/>
    <p:restoredTop sz="94608"/>
  </p:normalViewPr>
  <p:slideViewPr>
    <p:cSldViewPr snapToGrid="0">
      <p:cViewPr varScale="1">
        <p:scale>
          <a:sx n="133" d="100"/>
          <a:sy n="133" d="100"/>
        </p:scale>
        <p:origin x="39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ff23b02c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ff23b02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5c35ab51a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5c35ab51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5a904fe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5a904fe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5a904fe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5a904fe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5a904fe8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5a904fe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9fb3294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9fb3294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9fb32946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9fb3294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9fb32946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9fb32946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5c35ab51a_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5c35ab51a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5c35ab51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5c35ab51a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ff23b02c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ff23b02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5c35ab51a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5c35ab51a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5c35ab51a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5c35ab51a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5c35ab51a_5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5c35ab51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c35ab51a_8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c35ab51a_8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5c35ab51a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5c35ab51a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5c35ab51a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5c35ab51a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5c35ab51a_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5c35ab51a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5c35ab51a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5c35ab51a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5c35ab51a_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5c35ab51a_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5c35ab51a_7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5c35ab51a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9d1fc80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9d1fc8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5c35ab51a_7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5c35ab51a_7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5c35ab51a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5c35ab51a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5c35ab51a_8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5c35ab51a_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b5c35ab51a_8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b5c35ab51a_8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5c35ab51a_8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5c35ab51a_8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5c35ab51a_8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5c35ab51a_8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5c35ab51a_8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5c35ab51a_8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5c35ab51a_8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5c35ab51a_8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5c4f579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5c4f579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5c4f5798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5c4f579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d1fc801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d1fc801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5c4f5798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5c4f5798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5c4f5798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5c4f5798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5c35ab51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5c35ab5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b5c35ab51a_9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b5c35ab51a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5c35ab51a_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5c35ab51a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b5c35ab51a_9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b5c35ab51a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5c35ab51a_9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5c35ab51a_9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9d1fc801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9d1fc801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9d1fc801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9d1fc801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9d1fc801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9d1fc801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ff23b02c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ff23b02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ff23b02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ff23b02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docs.github.com/en/github/creating-cloning-and-archiving-repositories/about-readmes" TargetMode="External"/><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docs.github.com/en/github/creating-cloning-and-archiving-repositories/licensing-a-repository#searching-github-by-license-type" TargetMode="External"/><Relationship Id="rId4" Type="http://schemas.openxmlformats.org/officeDocument/2006/relationships/hyperlink" Target="http://docs.github.com/en/github/using-git/ignoring-files#excluding-local-files-without-creating-a-gitignore-fi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github/getting-started-with-github/github-desktop"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docs.github.com/en/github/collaborating-with-issues-and-pull-requests/about-pull-request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s://docs.github.com/en/github/collaborating-with-issues-and-pull-requests/resolving-a-merge-conflict-on-github" TargetMode="Externa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hyperlink" Target="https://git-scm.com/download/mac"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docs.github.com/en/github/using-git/caching-your-github-credentials-in-git"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CCCCCC"/>
                </a:solidFill>
              </a:rPr>
              <a:t>Intro to GitHub</a:t>
            </a:r>
            <a:endParaRPr>
              <a:solidFill>
                <a:srgbClr val="CCCCCC"/>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Chris, Miguel, Nathan, Nic, Tony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Downloading and Installing GitHub Desktop</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GitHub Desktop allows you to interface with repositories from your desktop/laptop without having to use the command-line</a:t>
            </a:r>
            <a:endParaRPr/>
          </a:p>
          <a:p>
            <a:pPr marL="457200" lvl="0" indent="-342900" algn="l" rtl="0">
              <a:spcBef>
                <a:spcPts val="0"/>
              </a:spcBef>
              <a:spcAft>
                <a:spcPts val="0"/>
              </a:spcAft>
              <a:buSzPts val="1800"/>
              <a:buChar char="●"/>
            </a:pPr>
            <a:r>
              <a:rPr lang="en"/>
              <a:t>Go to </a:t>
            </a:r>
            <a:r>
              <a:rPr lang="en" u="sng">
                <a:solidFill>
                  <a:schemeClr val="hlink"/>
                </a:solidFill>
                <a:hlinkClick r:id="rId3"/>
              </a:rPr>
              <a:t>https://desktop.github.com/</a:t>
            </a:r>
            <a:endParaRPr/>
          </a:p>
          <a:p>
            <a:pPr marL="457200" lvl="0" indent="-342900" algn="l" rtl="0">
              <a:spcBef>
                <a:spcPts val="0"/>
              </a:spcBef>
              <a:spcAft>
                <a:spcPts val="0"/>
              </a:spcAft>
              <a:buSzPts val="1800"/>
              <a:buChar char="●"/>
            </a:pPr>
            <a:r>
              <a:rPr lang="en"/>
              <a:t>Download the installer for your system (Windows (64bit), Windows (msi), macOS...)</a:t>
            </a:r>
            <a:endParaRPr/>
          </a:p>
          <a:p>
            <a:pPr marL="457200" lvl="0" indent="-342900" algn="l" rtl="0">
              <a:spcBef>
                <a:spcPts val="0"/>
              </a:spcBef>
              <a:spcAft>
                <a:spcPts val="0"/>
              </a:spcAft>
              <a:buSzPts val="1800"/>
              <a:buChar char="●"/>
            </a:pPr>
            <a:r>
              <a:rPr lang="en"/>
              <a:t>Open the installer</a:t>
            </a:r>
            <a:endParaRPr/>
          </a:p>
          <a:p>
            <a:pPr marL="914400" lvl="1" indent="-317500" algn="l" rtl="0">
              <a:spcBef>
                <a:spcPts val="0"/>
              </a:spcBef>
              <a:spcAft>
                <a:spcPts val="0"/>
              </a:spcAft>
              <a:buSzPts val="1400"/>
              <a:buChar char="○"/>
            </a:pPr>
            <a:r>
              <a:rPr lang="en"/>
              <a:t>Follow the instructions (if any) to install GitHub Desktop</a:t>
            </a:r>
            <a:endParaRPr/>
          </a:p>
          <a:p>
            <a:pPr marL="457200" lvl="0" indent="-342900" algn="l" rtl="0">
              <a:spcBef>
                <a:spcPts val="0"/>
              </a:spcBef>
              <a:spcAft>
                <a:spcPts val="0"/>
              </a:spcAft>
              <a:buSzPts val="1800"/>
              <a:buChar char="●"/>
            </a:pPr>
            <a:r>
              <a:rPr lang="en"/>
              <a:t>Sign in to your GitHub account on GitHub Desktop</a:t>
            </a:r>
            <a:endParaRPr/>
          </a:p>
          <a:p>
            <a:pPr marL="914400" lvl="1" indent="-317500" algn="l" rtl="0">
              <a:spcBef>
                <a:spcPts val="0"/>
              </a:spcBef>
              <a:spcAft>
                <a:spcPts val="0"/>
              </a:spcAft>
              <a:buSzPts val="1400"/>
              <a:buChar char="○"/>
            </a:pPr>
            <a:r>
              <a:rPr lang="en"/>
              <a:t>Using the toolbar on the top of the screen, open File -&gt; Options -&gt; Account</a:t>
            </a:r>
            <a:endParaRPr/>
          </a:p>
          <a:p>
            <a:pPr marL="914400" lvl="1" indent="-317500" algn="l" rtl="0">
              <a:spcBef>
                <a:spcPts val="0"/>
              </a:spcBef>
              <a:spcAft>
                <a:spcPts val="0"/>
              </a:spcAft>
              <a:buSzPts val="1400"/>
              <a:buChar char="○"/>
            </a:pPr>
            <a:r>
              <a:rPr lang="en"/>
              <a:t>Sign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rotWithShape="1">
          <a:blip r:embed="rId3">
            <a:alphaModFix/>
          </a:blip>
          <a:srcRect r="40101" b="40101"/>
          <a:stretch/>
        </p:blipFill>
        <p:spPr>
          <a:xfrm>
            <a:off x="372841" y="209713"/>
            <a:ext cx="8398324" cy="4724075"/>
          </a:xfrm>
          <a:prstGeom prst="rect">
            <a:avLst/>
          </a:prstGeom>
          <a:noFill/>
          <a:ln>
            <a:noFill/>
          </a:ln>
        </p:spPr>
      </p:pic>
      <p:pic>
        <p:nvPicPr>
          <p:cNvPr id="132" name="Google Shape;132;p23"/>
          <p:cNvPicPr preferRelativeResize="0"/>
          <p:nvPr/>
        </p:nvPicPr>
        <p:blipFill>
          <a:blip r:embed="rId4">
            <a:alphaModFix/>
          </a:blip>
          <a:stretch>
            <a:fillRect/>
          </a:stretch>
        </p:blipFill>
        <p:spPr>
          <a:xfrm>
            <a:off x="1647825" y="919163"/>
            <a:ext cx="5848350" cy="3305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641725"/>
            <a:ext cx="8520600" cy="70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rgbClr val="D9D9D9"/>
                </a:solidFill>
              </a:rPr>
              <a:t>Part 3: Workflow with GitHub</a:t>
            </a:r>
            <a:endParaRPr sz="3400">
              <a:solidFill>
                <a:srgbClr val="D9D9D9"/>
              </a:solidFill>
            </a:endParaRPr>
          </a:p>
          <a:p>
            <a:pPr marL="0" lvl="0" indent="0" algn="ctr" rtl="0">
              <a:spcBef>
                <a:spcPts val="0"/>
              </a:spcBef>
              <a:spcAft>
                <a:spcPts val="0"/>
              </a:spcAft>
              <a:buNone/>
            </a:pPr>
            <a:r>
              <a:rPr lang="en" sz="3400">
                <a:solidFill>
                  <a:srgbClr val="D9D9D9"/>
                </a:solidFill>
              </a:rPr>
              <a:t>&amp; </a:t>
            </a:r>
            <a:endParaRPr sz="3400">
              <a:solidFill>
                <a:srgbClr val="D9D9D9"/>
              </a:solidFill>
            </a:endParaRPr>
          </a:p>
          <a:p>
            <a:pPr marL="0" lvl="0" indent="0" algn="ctr" rtl="0">
              <a:spcBef>
                <a:spcPts val="0"/>
              </a:spcBef>
              <a:spcAft>
                <a:spcPts val="0"/>
              </a:spcAft>
              <a:buNone/>
            </a:pPr>
            <a:r>
              <a:rPr lang="en" sz="3400">
                <a:solidFill>
                  <a:srgbClr val="D9D9D9"/>
                </a:solidFill>
              </a:rPr>
              <a:t>GitHub Desktop</a:t>
            </a:r>
            <a:endParaRPr sz="3400">
              <a:solidFill>
                <a:srgbClr val="D9D9D9"/>
              </a:solidFill>
            </a:endParaRPr>
          </a:p>
        </p:txBody>
      </p:sp>
      <p:pic>
        <p:nvPicPr>
          <p:cNvPr id="138" name="Google Shape;138;p24"/>
          <p:cNvPicPr preferRelativeResize="0"/>
          <p:nvPr/>
        </p:nvPicPr>
        <p:blipFill>
          <a:blip r:embed="rId3">
            <a:alphaModFix/>
          </a:blip>
          <a:stretch>
            <a:fillRect/>
          </a:stretch>
        </p:blipFill>
        <p:spPr>
          <a:xfrm>
            <a:off x="5043500" y="2510600"/>
            <a:ext cx="3788800" cy="2130150"/>
          </a:xfrm>
          <a:prstGeom prst="rect">
            <a:avLst/>
          </a:prstGeom>
          <a:noFill/>
          <a:ln>
            <a:noFill/>
          </a:ln>
        </p:spPr>
      </p:pic>
      <p:pic>
        <p:nvPicPr>
          <p:cNvPr id="139" name="Google Shape;139;p24"/>
          <p:cNvPicPr preferRelativeResize="0"/>
          <p:nvPr/>
        </p:nvPicPr>
        <p:blipFill>
          <a:blip r:embed="rId4">
            <a:alphaModFix/>
          </a:blip>
          <a:stretch>
            <a:fillRect/>
          </a:stretch>
        </p:blipFill>
        <p:spPr>
          <a:xfrm>
            <a:off x="311700" y="2510600"/>
            <a:ext cx="3788796" cy="213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D9D9D9"/>
                </a:solidFill>
              </a:rPr>
              <a:t>Creating Your First Repository (Repo)</a:t>
            </a:r>
            <a:endParaRPr>
              <a:solidFill>
                <a:srgbClr val="D9D9D9"/>
              </a:solidFill>
            </a:endParaRPr>
          </a:p>
        </p:txBody>
      </p:sp>
      <p:sp>
        <p:nvSpPr>
          <p:cNvPr id="145" name="Google Shape;145;p25"/>
          <p:cNvSpPr txBox="1">
            <a:spLocks noGrp="1"/>
          </p:cNvSpPr>
          <p:nvPr>
            <p:ph type="body" idx="1"/>
          </p:nvPr>
        </p:nvSpPr>
        <p:spPr>
          <a:xfrm>
            <a:off x="311700" y="4027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From GitHub.com</a:t>
            </a:r>
            <a:endParaRPr/>
          </a:p>
          <a:p>
            <a:pPr marL="914400" lvl="1" indent="-317500" algn="l" rtl="0">
              <a:spcBef>
                <a:spcPts val="0"/>
              </a:spcBef>
              <a:spcAft>
                <a:spcPts val="0"/>
              </a:spcAft>
              <a:buSzPts val="1400"/>
              <a:buChar char="○"/>
            </a:pPr>
            <a:r>
              <a:rPr lang="en"/>
              <a:t>After registering a new account, click on the green new icon on the top left under your username</a:t>
            </a:r>
            <a:endParaRPr/>
          </a:p>
        </p:txBody>
      </p:sp>
      <p:pic>
        <p:nvPicPr>
          <p:cNvPr id="146" name="Google Shape;146;p25"/>
          <p:cNvPicPr preferRelativeResize="0"/>
          <p:nvPr/>
        </p:nvPicPr>
        <p:blipFill>
          <a:blip r:embed="rId3">
            <a:alphaModFix/>
          </a:blip>
          <a:stretch>
            <a:fillRect/>
          </a:stretch>
        </p:blipFill>
        <p:spPr>
          <a:xfrm>
            <a:off x="470725" y="1032100"/>
            <a:ext cx="8202577" cy="4214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956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New Repository</a:t>
            </a:r>
            <a:endParaRPr>
              <a:solidFill>
                <a:srgbClr val="CCCCCC"/>
              </a:solidFill>
            </a:endParaRPr>
          </a:p>
        </p:txBody>
      </p:sp>
      <p:sp>
        <p:nvSpPr>
          <p:cNvPr id="152" name="Google Shape;152;p26"/>
          <p:cNvSpPr txBox="1">
            <a:spLocks noGrp="1"/>
          </p:cNvSpPr>
          <p:nvPr>
            <p:ph type="body" idx="1"/>
          </p:nvPr>
        </p:nvSpPr>
        <p:spPr>
          <a:xfrm>
            <a:off x="0" y="10310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What is a repository?</a:t>
            </a:r>
            <a:endParaRPr sz="1600"/>
          </a:p>
          <a:p>
            <a:pPr marL="914400" lvl="1" indent="-304800" algn="l" rtl="0">
              <a:lnSpc>
                <a:spcPct val="100000"/>
              </a:lnSpc>
              <a:spcBef>
                <a:spcPts val="0"/>
              </a:spcBef>
              <a:spcAft>
                <a:spcPts val="0"/>
              </a:spcAft>
              <a:buSzPts val="1200"/>
              <a:buChar char="○"/>
            </a:pPr>
            <a:r>
              <a:rPr lang="en" sz="1200"/>
              <a:t>A repository, or repo, is a directory hosted by GitHub that contains all of your project files. You can choose to make your repo public or private based on the needs of your project.</a:t>
            </a:r>
            <a:endParaRPr sz="1200"/>
          </a:p>
          <a:p>
            <a:pPr marL="914400" lvl="1" indent="-304800" algn="l" rtl="0">
              <a:lnSpc>
                <a:spcPct val="100000"/>
              </a:lnSpc>
              <a:spcBef>
                <a:spcPts val="0"/>
              </a:spcBef>
              <a:spcAft>
                <a:spcPts val="0"/>
              </a:spcAft>
              <a:buSzPts val="1200"/>
              <a:buChar char="○"/>
            </a:pPr>
            <a:r>
              <a:rPr lang="en" sz="1200"/>
              <a:t>After clicking on New, you’ll be presented with the following screen.</a:t>
            </a:r>
            <a:endParaRPr sz="1200"/>
          </a:p>
        </p:txBody>
      </p:sp>
      <p:sp>
        <p:nvSpPr>
          <p:cNvPr id="153" name="Google Shape;153;p26"/>
          <p:cNvSpPr txBox="1"/>
          <p:nvPr/>
        </p:nvSpPr>
        <p:spPr>
          <a:xfrm>
            <a:off x="7292125" y="1186950"/>
            <a:ext cx="232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rgbClr val="FF0000"/>
              </a:solidFill>
              <a:latin typeface="Average"/>
              <a:ea typeface="Average"/>
              <a:cs typeface="Average"/>
              <a:sym typeface="Average"/>
            </a:endParaRPr>
          </a:p>
        </p:txBody>
      </p:sp>
      <p:pic>
        <p:nvPicPr>
          <p:cNvPr id="154" name="Google Shape;154;p26"/>
          <p:cNvPicPr preferRelativeResize="0"/>
          <p:nvPr/>
        </p:nvPicPr>
        <p:blipFill>
          <a:blip r:embed="rId3">
            <a:alphaModFix/>
          </a:blip>
          <a:stretch>
            <a:fillRect/>
          </a:stretch>
        </p:blipFill>
        <p:spPr>
          <a:xfrm>
            <a:off x="454100" y="1041225"/>
            <a:ext cx="8066501" cy="4102274"/>
          </a:xfrm>
          <a:prstGeom prst="rect">
            <a:avLst/>
          </a:prstGeom>
          <a:noFill/>
          <a:ln>
            <a:noFill/>
          </a:ln>
        </p:spPr>
      </p:pic>
      <p:sp>
        <p:nvSpPr>
          <p:cNvPr id="155" name="Google Shape;155;p26"/>
          <p:cNvSpPr txBox="1"/>
          <p:nvPr/>
        </p:nvSpPr>
        <p:spPr>
          <a:xfrm>
            <a:off x="5398975" y="1540950"/>
            <a:ext cx="3005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Give your repository a name fitting for your project</a:t>
            </a:r>
            <a:endParaRPr sz="1000">
              <a:latin typeface="Average"/>
              <a:ea typeface="Average"/>
              <a:cs typeface="Average"/>
              <a:sym typeface="Average"/>
            </a:endParaRPr>
          </a:p>
        </p:txBody>
      </p:sp>
      <p:sp>
        <p:nvSpPr>
          <p:cNvPr id="156" name="Google Shape;156;p26"/>
          <p:cNvSpPr txBox="1"/>
          <p:nvPr/>
        </p:nvSpPr>
        <p:spPr>
          <a:xfrm>
            <a:off x="391550" y="2104050"/>
            <a:ext cx="2178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Give your project a short description</a:t>
            </a:r>
            <a:endParaRPr sz="1000">
              <a:latin typeface="Average"/>
              <a:ea typeface="Average"/>
              <a:cs typeface="Average"/>
              <a:sym typeface="Average"/>
            </a:endParaRPr>
          </a:p>
        </p:txBody>
      </p:sp>
      <p:sp>
        <p:nvSpPr>
          <p:cNvPr id="157" name="Google Shape;157;p26"/>
          <p:cNvSpPr/>
          <p:nvPr/>
        </p:nvSpPr>
        <p:spPr>
          <a:xfrm>
            <a:off x="4915300" y="1626000"/>
            <a:ext cx="522600" cy="16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158" name="Google Shape;158;p26"/>
          <p:cNvSpPr/>
          <p:nvPr/>
        </p:nvSpPr>
        <p:spPr>
          <a:xfrm>
            <a:off x="2465050" y="2210850"/>
            <a:ext cx="220800" cy="12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txBox="1"/>
          <p:nvPr/>
        </p:nvSpPr>
        <p:spPr>
          <a:xfrm>
            <a:off x="5871625" y="2398600"/>
            <a:ext cx="206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Choose to make your project public for all to see, or private to invite specific collaborators</a:t>
            </a:r>
            <a:endParaRPr sz="1000">
              <a:latin typeface="Average"/>
              <a:ea typeface="Average"/>
              <a:cs typeface="Average"/>
              <a:sym typeface="Average"/>
            </a:endParaRPr>
          </a:p>
        </p:txBody>
      </p:sp>
      <p:sp>
        <p:nvSpPr>
          <p:cNvPr id="160" name="Google Shape;160;p26"/>
          <p:cNvSpPr/>
          <p:nvPr/>
        </p:nvSpPr>
        <p:spPr>
          <a:xfrm rot="-1200">
            <a:off x="3337596" y="2472438"/>
            <a:ext cx="2578200" cy="198600"/>
          </a:xfrm>
          <a:prstGeom prst="leftArrow">
            <a:avLst>
              <a:gd name="adj1" fmla="val 50000"/>
              <a:gd name="adj2" fmla="val 6205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txBox="1"/>
          <p:nvPr/>
        </p:nvSpPr>
        <p:spPr>
          <a:xfrm>
            <a:off x="454100" y="3271825"/>
            <a:ext cx="21228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a:latin typeface="Average"/>
                <a:ea typeface="Average"/>
                <a:cs typeface="Average"/>
                <a:sym typeface="Average"/>
              </a:rPr>
              <a:t>You can choose to add a default README.md file as well as a .gitignore file for your type of project</a:t>
            </a:r>
            <a:endParaRPr sz="800">
              <a:latin typeface="Average"/>
              <a:ea typeface="Average"/>
              <a:cs typeface="Average"/>
              <a:sym typeface="Average"/>
            </a:endParaRPr>
          </a:p>
        </p:txBody>
      </p:sp>
      <p:sp>
        <p:nvSpPr>
          <p:cNvPr id="162" name="Google Shape;162;p26"/>
          <p:cNvSpPr/>
          <p:nvPr/>
        </p:nvSpPr>
        <p:spPr>
          <a:xfrm>
            <a:off x="2318025" y="3409475"/>
            <a:ext cx="309000" cy="168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p:nvPr/>
        </p:nvSpPr>
        <p:spPr>
          <a:xfrm>
            <a:off x="5062500" y="3173525"/>
            <a:ext cx="2755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The README file will be the first page displayed to users on your GitHub repository. Its purpose is to guide users/collaborators in how to use/collaborate on your application</a:t>
            </a:r>
            <a:endParaRPr sz="1000">
              <a:latin typeface="Average"/>
              <a:ea typeface="Average"/>
              <a:cs typeface="Average"/>
              <a:sym typeface="Average"/>
            </a:endParaRPr>
          </a:p>
        </p:txBody>
      </p:sp>
      <p:sp>
        <p:nvSpPr>
          <p:cNvPr id="164" name="Google Shape;164;p26"/>
          <p:cNvSpPr/>
          <p:nvPr/>
        </p:nvSpPr>
        <p:spPr>
          <a:xfrm>
            <a:off x="3568800" y="3394475"/>
            <a:ext cx="1525200" cy="19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txBox="1"/>
          <p:nvPr/>
        </p:nvSpPr>
        <p:spPr>
          <a:xfrm>
            <a:off x="5020350" y="39027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GitHub provides templates for a .gitignore file for various types of projects. Since our project will be developed in Unity, we’ll choose that template</a:t>
            </a:r>
            <a:endParaRPr/>
          </a:p>
        </p:txBody>
      </p:sp>
      <p:sp>
        <p:nvSpPr>
          <p:cNvPr id="166" name="Google Shape;166;p26"/>
          <p:cNvSpPr/>
          <p:nvPr/>
        </p:nvSpPr>
        <p:spPr>
          <a:xfrm>
            <a:off x="3833700" y="3973925"/>
            <a:ext cx="1228800" cy="19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txBox="1"/>
          <p:nvPr/>
        </p:nvSpPr>
        <p:spPr>
          <a:xfrm>
            <a:off x="454100" y="4104725"/>
            <a:ext cx="19353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a:latin typeface="Average"/>
                <a:ea typeface="Average"/>
                <a:cs typeface="Average"/>
                <a:sym typeface="Average"/>
              </a:rPr>
              <a:t>You can also choose a license for your project</a:t>
            </a:r>
            <a:endParaRPr sz="800">
              <a:latin typeface="Average"/>
              <a:ea typeface="Average"/>
              <a:cs typeface="Average"/>
              <a:sym typeface="Average"/>
            </a:endParaRPr>
          </a:p>
        </p:txBody>
      </p:sp>
      <p:sp>
        <p:nvSpPr>
          <p:cNvPr id="168" name="Google Shape;168;p26"/>
          <p:cNvSpPr/>
          <p:nvPr/>
        </p:nvSpPr>
        <p:spPr>
          <a:xfrm>
            <a:off x="2362125" y="4212875"/>
            <a:ext cx="264900" cy="168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rot="-1200">
            <a:off x="3337596" y="2749376"/>
            <a:ext cx="2578200" cy="198600"/>
          </a:xfrm>
          <a:prstGeom prst="leftArrow">
            <a:avLst>
              <a:gd name="adj1" fmla="val 50000"/>
              <a:gd name="adj2" fmla="val 6205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00">
                <a:solidFill>
                  <a:srgbClr val="CCCCCC"/>
                </a:solidFill>
              </a:rPr>
              <a:t>A Quick Note on README.md, .gitignore, and Licensing</a:t>
            </a:r>
            <a:endParaRPr sz="2600">
              <a:solidFill>
                <a:srgbClr val="CCCCCC"/>
              </a:solidFill>
            </a:endParaRPr>
          </a:p>
        </p:txBody>
      </p:sp>
      <p:sp>
        <p:nvSpPr>
          <p:cNvPr id="175" name="Google Shape;175;p27"/>
          <p:cNvSpPr txBox="1">
            <a:spLocks noGrp="1"/>
          </p:cNvSpPr>
          <p:nvPr>
            <p:ph type="body" idx="1"/>
          </p:nvPr>
        </p:nvSpPr>
        <p:spPr>
          <a:xfrm>
            <a:off x="311700" y="473200"/>
            <a:ext cx="8520600" cy="3750600"/>
          </a:xfrm>
          <a:prstGeom prst="rect">
            <a:avLst/>
          </a:prstGeom>
        </p:spPr>
        <p:txBody>
          <a:bodyPr spcFirstLastPara="1" wrap="square" lIns="91425" tIns="91425" rIns="91425" bIns="91425" anchor="t" anchorCtr="0">
            <a:normAutofit lnSpcReduction="10000"/>
          </a:bodyPr>
          <a:lstStyle/>
          <a:p>
            <a:pPr marL="457200" lvl="0" indent="-299085" algn="l" rtl="0">
              <a:spcBef>
                <a:spcPts val="0"/>
              </a:spcBef>
              <a:spcAft>
                <a:spcPts val="0"/>
              </a:spcAft>
              <a:buSzPct val="100000"/>
              <a:buChar char="●"/>
            </a:pPr>
            <a:r>
              <a:rPr lang="en" sz="1200"/>
              <a:t>README.md</a:t>
            </a:r>
            <a:endParaRPr sz="1200"/>
          </a:p>
          <a:p>
            <a:pPr marL="914400" lvl="1" indent="-299085" algn="l" rtl="0">
              <a:spcBef>
                <a:spcPts val="0"/>
              </a:spcBef>
              <a:spcAft>
                <a:spcPts val="0"/>
              </a:spcAft>
              <a:buSzPct val="100000"/>
              <a:buChar char="○"/>
            </a:pPr>
            <a:r>
              <a:rPr lang="en" sz="1200"/>
              <a:t>From the GitHub Documentation: </a:t>
            </a:r>
            <a:r>
              <a:rPr lang="en" sz="1200" u="sng">
                <a:solidFill>
                  <a:schemeClr val="hlink"/>
                </a:solidFill>
                <a:hlinkClick r:id="rId3"/>
              </a:rPr>
              <a:t>docs.github.com/en/github/creating-cloning-and-archiving-repositories/about-readmes</a:t>
            </a:r>
            <a:endParaRPr sz="1200"/>
          </a:p>
          <a:p>
            <a:pPr marL="1371600" lvl="2" indent="-299085" algn="l" rtl="0">
              <a:spcBef>
                <a:spcPts val="0"/>
              </a:spcBef>
              <a:spcAft>
                <a:spcPts val="0"/>
              </a:spcAft>
              <a:buClr>
                <a:srgbClr val="CCCCCC"/>
              </a:buClr>
              <a:buSzPct val="100000"/>
              <a:buChar char="■"/>
            </a:pPr>
            <a:r>
              <a:rPr lang="en" sz="1200">
                <a:solidFill>
                  <a:srgbClr val="CCCCCC"/>
                </a:solidFill>
                <a:latin typeface="Arial"/>
                <a:ea typeface="Arial"/>
                <a:cs typeface="Arial"/>
                <a:sym typeface="Arial"/>
              </a:rPr>
              <a:t>‘You can add a README file to a repository to communicate important information about your project. A README, along with a repository license, contribution guidelines, and a code of conduct, communicates expectations for your project and helps you manage contributions.’</a:t>
            </a:r>
            <a:endParaRPr sz="1200">
              <a:solidFill>
                <a:srgbClr val="CCCCCC"/>
              </a:solidFill>
              <a:latin typeface="Arial"/>
              <a:ea typeface="Arial"/>
              <a:cs typeface="Arial"/>
              <a:sym typeface="Arial"/>
            </a:endParaRPr>
          </a:p>
          <a:p>
            <a:pPr marL="457200" lvl="0" indent="-299085" algn="l" rtl="0">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.gitignore</a:t>
            </a:r>
            <a:endParaRPr sz="1200">
              <a:solidFill>
                <a:srgbClr val="CCCCCC"/>
              </a:solidFill>
              <a:latin typeface="Arial"/>
              <a:ea typeface="Arial"/>
              <a:cs typeface="Arial"/>
              <a:sym typeface="Arial"/>
            </a:endParaRPr>
          </a:p>
          <a:p>
            <a:pPr marL="914400" lvl="1" indent="-299085" algn="l" rtl="0">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From GitHub Documentation </a:t>
            </a:r>
            <a:r>
              <a:rPr lang="en" sz="1200" u="sng">
                <a:solidFill>
                  <a:schemeClr val="hlink"/>
                </a:solidFill>
                <a:latin typeface="Arial"/>
                <a:ea typeface="Arial"/>
                <a:cs typeface="Arial"/>
                <a:sym typeface="Arial"/>
                <a:hlinkClick r:id="rId4"/>
              </a:rPr>
              <a:t>docs.github.com/en/github/using-git/ignoring-files#excluding-local-files-without-creating-a-gitignore-file</a:t>
            </a:r>
            <a:endParaRPr sz="1200">
              <a:solidFill>
                <a:srgbClr val="CCCCCC"/>
              </a:solidFill>
              <a:latin typeface="Arial"/>
              <a:ea typeface="Arial"/>
              <a:cs typeface="Arial"/>
              <a:sym typeface="Arial"/>
            </a:endParaRPr>
          </a:p>
          <a:p>
            <a:pPr marL="1371600" lvl="2" indent="-299085" algn="l" rtl="0">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‘You can create a </a:t>
            </a:r>
            <a:r>
              <a:rPr lang="en" sz="1200" i="1">
                <a:solidFill>
                  <a:srgbClr val="CCCCCC"/>
                </a:solidFill>
                <a:latin typeface="Arial"/>
                <a:ea typeface="Arial"/>
                <a:cs typeface="Arial"/>
                <a:sym typeface="Arial"/>
              </a:rPr>
              <a:t>.gitignore</a:t>
            </a:r>
            <a:r>
              <a:rPr lang="en" sz="1200">
                <a:solidFill>
                  <a:srgbClr val="CCCCCC"/>
                </a:solidFill>
                <a:latin typeface="Arial"/>
                <a:ea typeface="Arial"/>
                <a:cs typeface="Arial"/>
                <a:sym typeface="Arial"/>
              </a:rPr>
              <a:t> file in your repository's root directory to tell Git which files and directories to ignore when you make a commit. To share the ignore rules with other users who clone the repository, commit the </a:t>
            </a:r>
            <a:r>
              <a:rPr lang="en" sz="1200" i="1">
                <a:solidFill>
                  <a:srgbClr val="CCCCCC"/>
                </a:solidFill>
                <a:latin typeface="Arial"/>
                <a:ea typeface="Arial"/>
                <a:cs typeface="Arial"/>
                <a:sym typeface="Arial"/>
              </a:rPr>
              <a:t>.gitignore</a:t>
            </a:r>
            <a:r>
              <a:rPr lang="en" sz="1200">
                <a:solidFill>
                  <a:srgbClr val="CCCCCC"/>
                </a:solidFill>
                <a:latin typeface="Arial"/>
                <a:ea typeface="Arial"/>
                <a:cs typeface="Arial"/>
                <a:sym typeface="Arial"/>
              </a:rPr>
              <a:t> file in to your repository.’</a:t>
            </a:r>
            <a:endParaRPr sz="1200">
              <a:solidFill>
                <a:srgbClr val="CCCCCC"/>
              </a:solidFill>
              <a:latin typeface="Arial"/>
              <a:ea typeface="Arial"/>
              <a:cs typeface="Arial"/>
              <a:sym typeface="Arial"/>
            </a:endParaRPr>
          </a:p>
          <a:p>
            <a:pPr marL="457200" lvl="0" indent="-299085" algn="l" rtl="0">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Licensing</a:t>
            </a:r>
            <a:endParaRPr sz="1200">
              <a:solidFill>
                <a:srgbClr val="CCCCCC"/>
              </a:solidFill>
              <a:latin typeface="Arial"/>
              <a:ea typeface="Arial"/>
              <a:cs typeface="Arial"/>
              <a:sym typeface="Arial"/>
            </a:endParaRPr>
          </a:p>
          <a:p>
            <a:pPr marL="914400" lvl="1" indent="-299085" algn="l" rtl="0">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There are many different open-source Licenses available to use with your project. This article is a comprehensive guide to licensing your project. Read to learn more.</a:t>
            </a:r>
            <a:endParaRPr sz="1200">
              <a:solidFill>
                <a:srgbClr val="CCCCCC"/>
              </a:solidFill>
              <a:latin typeface="Arial"/>
              <a:ea typeface="Arial"/>
              <a:cs typeface="Arial"/>
              <a:sym typeface="Arial"/>
            </a:endParaRPr>
          </a:p>
          <a:p>
            <a:pPr marL="1371600" lvl="2" indent="-299085" algn="l" rtl="0">
              <a:spcBef>
                <a:spcPts val="0"/>
              </a:spcBef>
              <a:spcAft>
                <a:spcPts val="0"/>
              </a:spcAft>
              <a:buClr>
                <a:srgbClr val="CCCCCC"/>
              </a:buClr>
              <a:buSzPct val="100000"/>
              <a:buFont typeface="Arial"/>
              <a:buChar char="■"/>
            </a:pPr>
            <a:r>
              <a:rPr lang="en" sz="1200" u="sng">
                <a:solidFill>
                  <a:schemeClr val="hlink"/>
                </a:solidFill>
                <a:latin typeface="Arial"/>
                <a:ea typeface="Arial"/>
                <a:cs typeface="Arial"/>
                <a:sym typeface="Arial"/>
                <a:hlinkClick r:id="rId5"/>
              </a:rPr>
              <a:t>docs.github.com/en/github/creating-cloning-and-archiving-repositories/licensing-a-repository#searching-github-by-license-type</a:t>
            </a:r>
            <a:endParaRPr sz="1200">
              <a:solidFill>
                <a:srgbClr val="CCCCCC"/>
              </a:solidFill>
              <a:latin typeface="Arial"/>
              <a:ea typeface="Arial"/>
              <a:cs typeface="Arial"/>
              <a:sym typeface="Arial"/>
            </a:endParaRPr>
          </a:p>
          <a:p>
            <a:pPr marL="0" lvl="0" indent="0" algn="l" rtl="0">
              <a:spcBef>
                <a:spcPts val="1200"/>
              </a:spcBef>
              <a:spcAft>
                <a:spcPts val="0"/>
              </a:spcAft>
              <a:buNone/>
            </a:pPr>
            <a:endParaRPr sz="1200">
              <a:solidFill>
                <a:srgbClr val="24292E"/>
              </a:solidFill>
              <a:latin typeface="Arial"/>
              <a:ea typeface="Arial"/>
              <a:cs typeface="Arial"/>
              <a:sym typeface="Arial"/>
            </a:endParaRPr>
          </a:p>
          <a:p>
            <a:pPr marL="0" lvl="0" indent="0" algn="l" rtl="0">
              <a:spcBef>
                <a:spcPts val="1200"/>
              </a:spcBef>
              <a:spcAft>
                <a:spcPts val="1200"/>
              </a:spcAft>
              <a:buNone/>
            </a:pPr>
            <a:endParaRPr/>
          </a:p>
        </p:txBody>
      </p:sp>
      <p:pic>
        <p:nvPicPr>
          <p:cNvPr id="176" name="Google Shape;176;p27"/>
          <p:cNvPicPr preferRelativeResize="0"/>
          <p:nvPr/>
        </p:nvPicPr>
        <p:blipFill>
          <a:blip r:embed="rId6">
            <a:alphaModFix/>
          </a:blip>
          <a:stretch>
            <a:fillRect/>
          </a:stretch>
        </p:blipFill>
        <p:spPr>
          <a:xfrm>
            <a:off x="25" y="3364350"/>
            <a:ext cx="3276600" cy="1390650"/>
          </a:xfrm>
          <a:prstGeom prst="rect">
            <a:avLst/>
          </a:prstGeom>
          <a:noFill/>
          <a:ln>
            <a:noFill/>
          </a:ln>
        </p:spPr>
      </p:pic>
      <p:pic>
        <p:nvPicPr>
          <p:cNvPr id="177" name="Google Shape;177;p27"/>
          <p:cNvPicPr preferRelativeResize="0"/>
          <p:nvPr/>
        </p:nvPicPr>
        <p:blipFill>
          <a:blip r:embed="rId7">
            <a:alphaModFix/>
          </a:blip>
          <a:stretch>
            <a:fillRect/>
          </a:stretch>
        </p:blipFill>
        <p:spPr>
          <a:xfrm>
            <a:off x="3727113" y="3250050"/>
            <a:ext cx="3028950" cy="1504950"/>
          </a:xfrm>
          <a:prstGeom prst="rect">
            <a:avLst/>
          </a:prstGeom>
          <a:noFill/>
          <a:ln>
            <a:noFill/>
          </a:ln>
        </p:spPr>
      </p:pic>
      <p:pic>
        <p:nvPicPr>
          <p:cNvPr id="178" name="Google Shape;178;p27"/>
          <p:cNvPicPr preferRelativeResize="0"/>
          <p:nvPr/>
        </p:nvPicPr>
        <p:blipFill>
          <a:blip r:embed="rId8">
            <a:alphaModFix/>
          </a:blip>
          <a:stretch>
            <a:fillRect/>
          </a:stretch>
        </p:blipFill>
        <p:spPr>
          <a:xfrm>
            <a:off x="7206575" y="2975850"/>
            <a:ext cx="1625724" cy="216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New Repo cont’d.</a:t>
            </a:r>
            <a:endParaRPr>
              <a:solidFill>
                <a:srgbClr val="CCCCCC"/>
              </a:solidFill>
            </a:endParaRPr>
          </a:p>
        </p:txBody>
      </p:sp>
      <p:sp>
        <p:nvSpPr>
          <p:cNvPr id="184" name="Google Shape;184;p28"/>
          <p:cNvSpPr txBox="1">
            <a:spLocks noGrp="1"/>
          </p:cNvSpPr>
          <p:nvPr>
            <p:ph type="body" idx="1"/>
          </p:nvPr>
        </p:nvSpPr>
        <p:spPr>
          <a:xfrm>
            <a:off x="311700" y="4558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creating your repository, you should see something similar to this.</a:t>
            </a:r>
            <a:endParaRPr/>
          </a:p>
        </p:txBody>
      </p:sp>
      <p:pic>
        <p:nvPicPr>
          <p:cNvPr id="185" name="Google Shape;185;p28"/>
          <p:cNvPicPr preferRelativeResize="0"/>
          <p:nvPr/>
        </p:nvPicPr>
        <p:blipFill rotWithShape="1">
          <a:blip r:embed="rId3">
            <a:alphaModFix/>
          </a:blip>
          <a:srcRect l="18740" t="2254" r="12307" b="14572"/>
          <a:stretch/>
        </p:blipFill>
        <p:spPr>
          <a:xfrm>
            <a:off x="1239387" y="1148825"/>
            <a:ext cx="6665227" cy="34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949950" y="1526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CCCCCC"/>
                </a:solidFill>
              </a:rPr>
              <a:t>Cloning Your Repositories With GitHub Desktop</a:t>
            </a:r>
            <a:endParaRPr>
              <a:solidFill>
                <a:srgbClr val="CCCCCC"/>
              </a:solidFill>
            </a:endParaRPr>
          </a:p>
        </p:txBody>
      </p:sp>
      <p:sp>
        <p:nvSpPr>
          <p:cNvPr id="191" name="Google Shape;191;p29"/>
          <p:cNvSpPr txBox="1">
            <a:spLocks noGrp="1"/>
          </p:cNvSpPr>
          <p:nvPr>
            <p:ph type="body" idx="1"/>
          </p:nvPr>
        </p:nvSpPr>
        <p:spPr>
          <a:xfrm>
            <a:off x="311688" y="537000"/>
            <a:ext cx="8520600" cy="34164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Char char="●"/>
            </a:pPr>
            <a:r>
              <a:rPr lang="en" sz="1100"/>
              <a:t>*You should have already installed and configured GitHub Desktop prior to this step. If you haven’t, return to that step in this guide. For more in-depth instructions visit </a:t>
            </a:r>
            <a:r>
              <a:rPr lang="en" sz="1100" u="sng">
                <a:solidFill>
                  <a:schemeClr val="hlink"/>
                </a:solidFill>
                <a:hlinkClick r:id="rId3"/>
              </a:rPr>
              <a:t>docs.github.com/en/github/getting-started-with-github/github-desktop</a:t>
            </a:r>
            <a:r>
              <a:rPr lang="en" sz="1100"/>
              <a:t>.* </a:t>
            </a:r>
            <a:endParaRPr sz="1100"/>
          </a:p>
          <a:p>
            <a:pPr marL="457200" lvl="0" indent="-298450" algn="l" rtl="0">
              <a:lnSpc>
                <a:spcPct val="100000"/>
              </a:lnSpc>
              <a:spcBef>
                <a:spcPts val="0"/>
              </a:spcBef>
              <a:spcAft>
                <a:spcPts val="0"/>
              </a:spcAft>
              <a:buSzPts val="1100"/>
              <a:buChar char="●"/>
            </a:pPr>
            <a:r>
              <a:rPr lang="en" sz="1100"/>
              <a:t>After configuring GitHub Desktop and signing in via your browser you’ll see this screen.</a:t>
            </a:r>
            <a:endParaRPr/>
          </a:p>
        </p:txBody>
      </p:sp>
      <p:pic>
        <p:nvPicPr>
          <p:cNvPr id="192" name="Google Shape;192;p29"/>
          <p:cNvPicPr preferRelativeResize="0"/>
          <p:nvPr/>
        </p:nvPicPr>
        <p:blipFill>
          <a:blip r:embed="rId4">
            <a:alphaModFix/>
          </a:blip>
          <a:stretch>
            <a:fillRect/>
          </a:stretch>
        </p:blipFill>
        <p:spPr>
          <a:xfrm>
            <a:off x="0" y="-12"/>
            <a:ext cx="1949951" cy="603225"/>
          </a:xfrm>
          <a:prstGeom prst="rect">
            <a:avLst/>
          </a:prstGeom>
          <a:noFill/>
          <a:ln>
            <a:noFill/>
          </a:ln>
        </p:spPr>
      </p:pic>
      <p:pic>
        <p:nvPicPr>
          <p:cNvPr id="193" name="Google Shape;193;p29"/>
          <p:cNvPicPr preferRelativeResize="0"/>
          <p:nvPr/>
        </p:nvPicPr>
        <p:blipFill>
          <a:blip r:embed="rId5">
            <a:alphaModFix/>
          </a:blip>
          <a:stretch>
            <a:fillRect/>
          </a:stretch>
        </p:blipFill>
        <p:spPr>
          <a:xfrm>
            <a:off x="29450" y="1795451"/>
            <a:ext cx="4396875" cy="3348050"/>
          </a:xfrm>
          <a:prstGeom prst="rect">
            <a:avLst/>
          </a:prstGeom>
          <a:noFill/>
          <a:ln>
            <a:noFill/>
          </a:ln>
        </p:spPr>
      </p:pic>
      <p:sp>
        <p:nvSpPr>
          <p:cNvPr id="194" name="Google Shape;194;p29"/>
          <p:cNvSpPr/>
          <p:nvPr/>
        </p:nvSpPr>
        <p:spPr>
          <a:xfrm>
            <a:off x="2221775" y="2847700"/>
            <a:ext cx="573900" cy="235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9"/>
          <p:cNvPicPr preferRelativeResize="0"/>
          <p:nvPr/>
        </p:nvPicPr>
        <p:blipFill>
          <a:blip r:embed="rId6">
            <a:alphaModFix/>
          </a:blip>
          <a:stretch>
            <a:fillRect/>
          </a:stretch>
        </p:blipFill>
        <p:spPr>
          <a:xfrm>
            <a:off x="4426313" y="1795450"/>
            <a:ext cx="4717674" cy="3348050"/>
          </a:xfrm>
          <a:prstGeom prst="rect">
            <a:avLst/>
          </a:prstGeom>
          <a:noFill/>
          <a:ln>
            <a:noFill/>
          </a:ln>
        </p:spPr>
      </p:pic>
      <p:sp>
        <p:nvSpPr>
          <p:cNvPr id="196" name="Google Shape;196;p29"/>
          <p:cNvSpPr/>
          <p:nvPr/>
        </p:nvSpPr>
        <p:spPr>
          <a:xfrm>
            <a:off x="6644700" y="3074775"/>
            <a:ext cx="407400" cy="137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txBox="1"/>
          <p:nvPr/>
        </p:nvSpPr>
        <p:spPr>
          <a:xfrm>
            <a:off x="-500275" y="1302850"/>
            <a:ext cx="43266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000">
                <a:solidFill>
                  <a:schemeClr val="accent3"/>
                </a:solidFill>
                <a:latin typeface="Average"/>
                <a:ea typeface="Average"/>
                <a:cs typeface="Average"/>
                <a:sym typeface="Average"/>
              </a:rPr>
              <a:t>Click on “Clone a repository from the internet...” you’ll be prompted to sign in to github.com if you’ve logged out.</a:t>
            </a:r>
            <a:endParaRPr sz="1300">
              <a:latin typeface="Average"/>
              <a:ea typeface="Average"/>
              <a:cs typeface="Average"/>
              <a:sym typeface="Average"/>
            </a:endParaRPr>
          </a:p>
        </p:txBody>
      </p:sp>
      <p:sp>
        <p:nvSpPr>
          <p:cNvPr id="198" name="Google Shape;198;p29"/>
          <p:cNvSpPr txBox="1"/>
          <p:nvPr/>
        </p:nvSpPr>
        <p:spPr>
          <a:xfrm>
            <a:off x="3826325" y="1302850"/>
            <a:ext cx="5401200" cy="492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000">
                <a:solidFill>
                  <a:schemeClr val="accent3"/>
                </a:solidFill>
                <a:latin typeface="Average"/>
                <a:ea typeface="Average"/>
                <a:cs typeface="Average"/>
                <a:sym typeface="Average"/>
              </a:rPr>
              <a:t>Select the repository to be cloned from the list, the repo you created should be found here, and choose the directory where this repository will be stored on your local machine.</a:t>
            </a:r>
            <a:endParaRPr sz="1300"/>
          </a:p>
        </p:txBody>
      </p:sp>
      <p:sp>
        <p:nvSpPr>
          <p:cNvPr id="199" name="Google Shape;199;p29"/>
          <p:cNvSpPr/>
          <p:nvPr/>
        </p:nvSpPr>
        <p:spPr>
          <a:xfrm>
            <a:off x="6328200" y="4510675"/>
            <a:ext cx="316500" cy="15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body" idx="1"/>
          </p:nvPr>
        </p:nvSpPr>
        <p:spPr>
          <a:xfrm>
            <a:off x="311700" y="572700"/>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sz="1400"/>
              <a:t>Whenever you start working on repository cloned to your local machine, remember to “Fetch” the origin of your project to resync any changes made to the repository by collaborators to your local project directory.</a:t>
            </a:r>
            <a:endParaRPr sz="1400"/>
          </a:p>
        </p:txBody>
      </p:sp>
      <p:sp>
        <p:nvSpPr>
          <p:cNvPr id="205" name="Google Shape;205;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Fetching Origin GitHub Desktop</a:t>
            </a:r>
            <a:endParaRPr>
              <a:solidFill>
                <a:srgbClr val="B7B7B7"/>
              </a:solidFill>
            </a:endParaRPr>
          </a:p>
        </p:txBody>
      </p:sp>
      <p:pic>
        <p:nvPicPr>
          <p:cNvPr id="206" name="Google Shape;206;p30"/>
          <p:cNvPicPr preferRelativeResize="0"/>
          <p:nvPr/>
        </p:nvPicPr>
        <p:blipFill>
          <a:blip r:embed="rId3">
            <a:alphaModFix/>
          </a:blip>
          <a:stretch>
            <a:fillRect/>
          </a:stretch>
        </p:blipFill>
        <p:spPr>
          <a:xfrm>
            <a:off x="1753300" y="1155275"/>
            <a:ext cx="5637401" cy="3844749"/>
          </a:xfrm>
          <a:prstGeom prst="rect">
            <a:avLst/>
          </a:prstGeom>
          <a:noFill/>
          <a:ln>
            <a:noFill/>
          </a:ln>
        </p:spPr>
      </p:pic>
      <p:sp>
        <p:nvSpPr>
          <p:cNvPr id="207" name="Google Shape;207;p30"/>
          <p:cNvSpPr/>
          <p:nvPr/>
        </p:nvSpPr>
        <p:spPr>
          <a:xfrm>
            <a:off x="5710100" y="1287725"/>
            <a:ext cx="529800" cy="287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311700" y="-104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Getting Familiar with Branching</a:t>
            </a:r>
            <a:endParaRPr>
              <a:solidFill>
                <a:srgbClr val="CCCCCC"/>
              </a:solidFill>
            </a:endParaRPr>
          </a:p>
        </p:txBody>
      </p:sp>
      <p:sp>
        <p:nvSpPr>
          <p:cNvPr id="213" name="Google Shape;213;p31"/>
          <p:cNvSpPr txBox="1">
            <a:spLocks noGrp="1"/>
          </p:cNvSpPr>
          <p:nvPr>
            <p:ph type="body" idx="1"/>
          </p:nvPr>
        </p:nvSpPr>
        <p:spPr>
          <a:xfrm>
            <a:off x="311700" y="3503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What is branching?</a:t>
            </a:r>
            <a:endParaRPr sz="1500"/>
          </a:p>
          <a:p>
            <a:pPr marL="914400" lvl="1" indent="-311150" algn="l" rtl="0">
              <a:spcBef>
                <a:spcPts val="0"/>
              </a:spcBef>
              <a:spcAft>
                <a:spcPts val="0"/>
              </a:spcAft>
              <a:buSzPts val="1300"/>
              <a:buChar char="○"/>
            </a:pPr>
            <a:r>
              <a:rPr lang="en" sz="1300"/>
              <a:t>As stated in the introductory guide on GitHub’s web site: </a:t>
            </a:r>
            <a:r>
              <a:rPr lang="en" sz="1300" u="sng">
                <a:solidFill>
                  <a:schemeClr val="hlink"/>
                </a:solidFill>
                <a:hlinkClick r:id="rId3"/>
              </a:rPr>
              <a:t>guides.github.com/activities/hello-world/</a:t>
            </a:r>
            <a:endParaRPr sz="1300"/>
          </a:p>
          <a:p>
            <a:pPr marL="1371600" lvl="2" indent="-311150" algn="l" rtl="0">
              <a:spcBef>
                <a:spcPts val="0"/>
              </a:spcBef>
              <a:spcAft>
                <a:spcPts val="0"/>
              </a:spcAft>
              <a:buSzPts val="1300"/>
              <a:buChar char="■"/>
            </a:pPr>
            <a:r>
              <a:rPr lang="en" sz="1300"/>
              <a:t>“Branching is the way to work on different versions of a repository at the same time”</a:t>
            </a:r>
            <a:endParaRPr sz="1300"/>
          </a:p>
          <a:p>
            <a:pPr marL="1371600" lvl="2" indent="-311150" algn="l" rtl="0">
              <a:spcBef>
                <a:spcPts val="0"/>
              </a:spcBef>
              <a:spcAft>
                <a:spcPts val="0"/>
              </a:spcAft>
              <a:buSzPts val="1300"/>
              <a:buChar char="■"/>
            </a:pPr>
            <a:r>
              <a:rPr lang="en" sz="1300"/>
              <a:t>When you create a new repository, the “main” branch gets created, this is considered the definitive branch that all other branches will get merged back into. </a:t>
            </a:r>
            <a:endParaRPr sz="1300"/>
          </a:p>
          <a:p>
            <a:pPr marL="1371600" lvl="2" indent="-311150" algn="l" rtl="0">
              <a:spcBef>
                <a:spcPts val="0"/>
              </a:spcBef>
              <a:spcAft>
                <a:spcPts val="0"/>
              </a:spcAft>
              <a:buSzPts val="1300"/>
              <a:buChar char="■"/>
            </a:pPr>
            <a:r>
              <a:rPr lang="en" sz="1300"/>
              <a:t>When a new branch is created off of the main, basically, a copy of the main branch is created and can be edited without committing those edits to the main branch. </a:t>
            </a:r>
            <a:endParaRPr sz="1300"/>
          </a:p>
          <a:p>
            <a:pPr marL="1371600" lvl="2" indent="-311150" algn="l" rtl="0">
              <a:spcBef>
                <a:spcPts val="0"/>
              </a:spcBef>
              <a:spcAft>
                <a:spcPts val="0"/>
              </a:spcAft>
              <a:buSzPts val="1300"/>
              <a:buChar char="■"/>
            </a:pPr>
            <a:r>
              <a:rPr lang="en" sz="1300"/>
              <a:t>If changes are made to the main branch while you’re working on your separate branch, GitHub makes it possible to pull those changes into your branch. </a:t>
            </a:r>
            <a:endParaRPr sz="1300"/>
          </a:p>
          <a:p>
            <a:pPr marL="457200" lvl="0" indent="-342900" algn="l" rtl="0">
              <a:spcBef>
                <a:spcPts val="0"/>
              </a:spcBef>
              <a:spcAft>
                <a:spcPts val="0"/>
              </a:spcAft>
              <a:buSzPts val="1800"/>
              <a:buChar char="●"/>
            </a:pPr>
            <a:r>
              <a:rPr lang="en"/>
              <a:t>This diagram from GitHub’s guide illustrates this workflow process</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214" name="Google Shape;214;p31"/>
          <p:cNvPicPr preferRelativeResize="0"/>
          <p:nvPr/>
        </p:nvPicPr>
        <p:blipFill>
          <a:blip r:embed="rId4">
            <a:alphaModFix/>
          </a:blip>
          <a:stretch>
            <a:fillRect/>
          </a:stretch>
        </p:blipFill>
        <p:spPr>
          <a:xfrm>
            <a:off x="2294000" y="2649025"/>
            <a:ext cx="4556000" cy="249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CCCCCC"/>
                </a:solidFill>
              </a:rPr>
              <a:t>Part 1: What is GitHub, How is it Used?</a:t>
            </a:r>
            <a:endParaRPr>
              <a:solidFill>
                <a:srgbClr val="CCCCCC"/>
              </a:solidFill>
            </a:endParaRPr>
          </a:p>
        </p:txBody>
      </p:sp>
      <p:pic>
        <p:nvPicPr>
          <p:cNvPr id="66" name="Google Shape;66;p14"/>
          <p:cNvPicPr preferRelativeResize="0"/>
          <p:nvPr/>
        </p:nvPicPr>
        <p:blipFill>
          <a:blip r:embed="rId3">
            <a:alphaModFix/>
          </a:blip>
          <a:stretch>
            <a:fillRect/>
          </a:stretch>
        </p:blipFill>
        <p:spPr>
          <a:xfrm>
            <a:off x="152400" y="3154650"/>
            <a:ext cx="2209264" cy="18364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158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Getting Familiar with Branching cont’d.</a:t>
            </a:r>
            <a:endParaRPr>
              <a:solidFill>
                <a:srgbClr val="CCCCCC"/>
              </a:solidFill>
            </a:endParaRPr>
          </a:p>
          <a:p>
            <a:pPr marL="0" lvl="0" indent="0" algn="ctr" rtl="0">
              <a:spcBef>
                <a:spcPts val="0"/>
              </a:spcBef>
              <a:spcAft>
                <a:spcPts val="0"/>
              </a:spcAft>
              <a:buNone/>
            </a:pPr>
            <a:endParaRPr/>
          </a:p>
        </p:txBody>
      </p:sp>
      <p:sp>
        <p:nvSpPr>
          <p:cNvPr id="220" name="Google Shape;220;p32"/>
          <p:cNvSpPr txBox="1">
            <a:spLocks noGrp="1"/>
          </p:cNvSpPr>
          <p:nvPr>
            <p:ph type="body" idx="1"/>
          </p:nvPr>
        </p:nvSpPr>
        <p:spPr>
          <a:xfrm>
            <a:off x="311700" y="731100"/>
            <a:ext cx="8520600" cy="3416400"/>
          </a:xfrm>
          <a:prstGeom prst="rect">
            <a:avLst/>
          </a:prstGeom>
        </p:spPr>
        <p:txBody>
          <a:bodyPr spcFirstLastPara="1" wrap="square" lIns="91425" tIns="91425" rIns="91425" bIns="91425" anchor="t" anchorCtr="0">
            <a:normAutofit/>
          </a:bodyPr>
          <a:lstStyle/>
          <a:p>
            <a:pPr marL="914400" lvl="0" indent="-298450" algn="l" rtl="0">
              <a:lnSpc>
                <a:spcPct val="100000"/>
              </a:lnSpc>
              <a:spcBef>
                <a:spcPts val="0"/>
              </a:spcBef>
              <a:spcAft>
                <a:spcPts val="0"/>
              </a:spcAft>
              <a:buClr>
                <a:srgbClr val="CCCCCC"/>
              </a:buClr>
              <a:buSzPts val="1100"/>
              <a:buChar char="●"/>
            </a:pPr>
            <a:r>
              <a:rPr lang="en" sz="1100">
                <a:solidFill>
                  <a:srgbClr val="CCCCCC"/>
                </a:solidFill>
              </a:rPr>
              <a:t>Branching is like saving different versions of a file, with the original file being the main, and additional copies thought of as branches. As the creators of GitHub explain:</a:t>
            </a:r>
            <a:endParaRPr sz="1100">
              <a:solidFill>
                <a:srgbClr val="CCCCCC"/>
              </a:solidFill>
            </a:endParaRPr>
          </a:p>
          <a:p>
            <a:pPr marL="457200" lvl="0" indent="0" algn="l" rtl="0">
              <a:lnSpc>
                <a:spcPct val="100000"/>
              </a:lnSpc>
              <a:spcBef>
                <a:spcPts val="0"/>
              </a:spcBef>
              <a:spcAft>
                <a:spcPts val="0"/>
              </a:spcAft>
              <a:buNone/>
            </a:pPr>
            <a:endParaRPr sz="1100">
              <a:solidFill>
                <a:srgbClr val="CCCCCC"/>
              </a:solidFill>
            </a:endParaRPr>
          </a:p>
          <a:p>
            <a:pPr marL="0" lvl="0" indent="0" algn="l" rtl="0">
              <a:spcBef>
                <a:spcPts val="0"/>
              </a:spcBef>
              <a:spcAft>
                <a:spcPts val="1200"/>
              </a:spcAft>
              <a:buNone/>
            </a:pPr>
            <a:endParaRPr/>
          </a:p>
        </p:txBody>
      </p:sp>
      <p:pic>
        <p:nvPicPr>
          <p:cNvPr id="221" name="Google Shape;221;p32"/>
          <p:cNvPicPr preferRelativeResize="0"/>
          <p:nvPr/>
        </p:nvPicPr>
        <p:blipFill>
          <a:blip r:embed="rId3">
            <a:alphaModFix/>
          </a:blip>
          <a:stretch>
            <a:fillRect/>
          </a:stretch>
        </p:blipFill>
        <p:spPr>
          <a:xfrm>
            <a:off x="1400175" y="1181100"/>
            <a:ext cx="6343650" cy="2781300"/>
          </a:xfrm>
          <a:prstGeom prst="rect">
            <a:avLst/>
          </a:prstGeom>
          <a:noFill/>
          <a:ln>
            <a:noFill/>
          </a:ln>
        </p:spPr>
      </p:pic>
      <p:sp>
        <p:nvSpPr>
          <p:cNvPr id="222" name="Google Shape;222;p32"/>
          <p:cNvSpPr txBox="1">
            <a:spLocks noGrp="1"/>
          </p:cNvSpPr>
          <p:nvPr>
            <p:ph type="body" idx="1"/>
          </p:nvPr>
        </p:nvSpPr>
        <p:spPr>
          <a:xfrm>
            <a:off x="311700" y="3785775"/>
            <a:ext cx="8520600" cy="1272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100">
              <a:solidFill>
                <a:srgbClr val="CCCCCC"/>
              </a:solidFill>
            </a:endParaRPr>
          </a:p>
          <a:p>
            <a:pPr marL="914400" lvl="0" indent="-298450" algn="l" rtl="0">
              <a:lnSpc>
                <a:spcPct val="100000"/>
              </a:lnSpc>
              <a:spcBef>
                <a:spcPts val="0"/>
              </a:spcBef>
              <a:spcAft>
                <a:spcPts val="0"/>
              </a:spcAft>
              <a:buClr>
                <a:srgbClr val="CCCCCC"/>
              </a:buClr>
              <a:buSzPts val="1100"/>
              <a:buChar char="●"/>
            </a:pPr>
            <a:r>
              <a:rPr lang="en" sz="1100">
                <a:solidFill>
                  <a:srgbClr val="CCCCCC"/>
                </a:solidFill>
              </a:rPr>
              <a:t>The use of branches makes collaborating on large projects easier to scale and maintain.</a:t>
            </a:r>
            <a:endParaRPr sz="1100">
              <a:solidFill>
                <a:srgbClr val="CCCCCC"/>
              </a:solidFill>
            </a:endParaRPr>
          </a:p>
          <a:p>
            <a:pPr marL="457200" lvl="0" indent="0" algn="l" rtl="0">
              <a:lnSpc>
                <a:spcPct val="100000"/>
              </a:lnSpc>
              <a:spcBef>
                <a:spcPts val="0"/>
              </a:spcBef>
              <a:spcAft>
                <a:spcPts val="0"/>
              </a:spcAft>
              <a:buNone/>
            </a:pPr>
            <a:endParaRPr sz="1100">
              <a:solidFill>
                <a:srgbClr val="CCCCCC"/>
              </a:solidFil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1177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Creating a New Branch-Browser View</a:t>
            </a:r>
            <a:endParaRPr>
              <a:solidFill>
                <a:srgbClr val="CCCCCC"/>
              </a:solidFill>
            </a:endParaRPr>
          </a:p>
        </p:txBody>
      </p:sp>
      <p:sp>
        <p:nvSpPr>
          <p:cNvPr id="228" name="Google Shape;228;p33"/>
          <p:cNvSpPr txBox="1">
            <a:spLocks noGrp="1"/>
          </p:cNvSpPr>
          <p:nvPr>
            <p:ph type="body" idx="1"/>
          </p:nvPr>
        </p:nvSpPr>
        <p:spPr>
          <a:xfrm>
            <a:off x="311700" y="7346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create a new branch in GitHub from the Browser:</a:t>
            </a:r>
            <a:endParaRPr/>
          </a:p>
          <a:p>
            <a:pPr marL="914400" lvl="1" indent="-317500" algn="l" rtl="0">
              <a:spcBef>
                <a:spcPts val="0"/>
              </a:spcBef>
              <a:spcAft>
                <a:spcPts val="0"/>
              </a:spcAft>
              <a:buSzPts val="1400"/>
              <a:buChar char="○"/>
            </a:pPr>
            <a:r>
              <a:rPr lang="en"/>
              <a:t>GitHub in-browser:</a:t>
            </a:r>
            <a:endParaRPr/>
          </a:p>
          <a:p>
            <a:pPr marL="1371600" lvl="2" indent="-317500" algn="l" rtl="0">
              <a:spcBef>
                <a:spcPts val="0"/>
              </a:spcBef>
              <a:spcAft>
                <a:spcPts val="0"/>
              </a:spcAft>
              <a:buSzPts val="1400"/>
              <a:buChar char="■"/>
            </a:pPr>
            <a:r>
              <a:rPr lang="en"/>
              <a:t>Navigate to your repository</a:t>
            </a:r>
            <a:endParaRPr/>
          </a:p>
          <a:p>
            <a:pPr marL="1371600" lvl="2" indent="-317500" algn="l" rtl="0">
              <a:spcBef>
                <a:spcPts val="0"/>
              </a:spcBef>
              <a:spcAft>
                <a:spcPts val="0"/>
              </a:spcAft>
              <a:buSzPts val="1400"/>
              <a:buChar char="■"/>
            </a:pPr>
            <a:r>
              <a:rPr lang="en"/>
              <a:t>Click the drop-down arrow where your main branch is</a:t>
            </a:r>
            <a:endParaRPr/>
          </a:p>
          <a:p>
            <a:pPr marL="1371600" lvl="2" indent="-317500" algn="l" rtl="0">
              <a:spcBef>
                <a:spcPts val="0"/>
              </a:spcBef>
              <a:spcAft>
                <a:spcPts val="0"/>
              </a:spcAft>
              <a:buSzPts val="1400"/>
              <a:buChar char="■"/>
            </a:pPr>
            <a:r>
              <a:rPr lang="en"/>
              <a:t>Type the desired name of your new branch and hit enter and your new branch will be created</a:t>
            </a:r>
            <a:endParaRPr/>
          </a:p>
        </p:txBody>
      </p:sp>
      <p:pic>
        <p:nvPicPr>
          <p:cNvPr id="229" name="Google Shape;229;p33"/>
          <p:cNvPicPr preferRelativeResize="0"/>
          <p:nvPr/>
        </p:nvPicPr>
        <p:blipFill>
          <a:blip r:embed="rId3">
            <a:alphaModFix/>
          </a:blip>
          <a:stretch>
            <a:fillRect/>
          </a:stretch>
        </p:blipFill>
        <p:spPr>
          <a:xfrm>
            <a:off x="180975" y="2358263"/>
            <a:ext cx="878205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Creating a New Branch: GitHub Desktop</a:t>
            </a:r>
            <a:endParaRPr/>
          </a:p>
        </p:txBody>
      </p:sp>
      <p:sp>
        <p:nvSpPr>
          <p:cNvPr id="235" name="Google Shape;235;p34"/>
          <p:cNvSpPr txBox="1">
            <a:spLocks noGrp="1"/>
          </p:cNvSpPr>
          <p:nvPr>
            <p:ph type="body" idx="1"/>
          </p:nvPr>
        </p:nvSpPr>
        <p:spPr>
          <a:xfrm>
            <a:off x="311700" y="3372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Creating a new branch using GitHub Desktop is very similar</a:t>
            </a:r>
            <a:endParaRPr/>
          </a:p>
          <a:p>
            <a:pPr marL="914400" lvl="1" indent="-317500" algn="l" rtl="0">
              <a:spcBef>
                <a:spcPts val="0"/>
              </a:spcBef>
              <a:spcAft>
                <a:spcPts val="0"/>
              </a:spcAft>
              <a:buSzPts val="1400"/>
              <a:buChar char="○"/>
            </a:pPr>
            <a:r>
              <a:rPr lang="en"/>
              <a:t>Open the application, click the drop-down arrow on the main branch, enter the name and hit enter.</a:t>
            </a:r>
            <a:endParaRPr/>
          </a:p>
          <a:p>
            <a:pPr marL="914400" lvl="1" indent="-317500" algn="l" rtl="0">
              <a:spcBef>
                <a:spcPts val="0"/>
              </a:spcBef>
              <a:spcAft>
                <a:spcPts val="0"/>
              </a:spcAft>
              <a:buSzPts val="1400"/>
              <a:buChar char="○"/>
            </a:pPr>
            <a:r>
              <a:rPr lang="en"/>
              <a:t>If the repository has a branch created off of the main branch already, choose which branch you want to base your new branch off of.</a:t>
            </a:r>
            <a:endParaRPr/>
          </a:p>
        </p:txBody>
      </p:sp>
      <p:pic>
        <p:nvPicPr>
          <p:cNvPr id="236" name="Google Shape;236;p34"/>
          <p:cNvPicPr preferRelativeResize="0"/>
          <p:nvPr/>
        </p:nvPicPr>
        <p:blipFill>
          <a:blip r:embed="rId3">
            <a:alphaModFix/>
          </a:blip>
          <a:stretch>
            <a:fillRect/>
          </a:stretch>
        </p:blipFill>
        <p:spPr>
          <a:xfrm>
            <a:off x="1923287" y="1479025"/>
            <a:ext cx="5297426" cy="3664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CCCCCC"/>
                </a:solidFill>
              </a:rPr>
              <a:t>Publishing a New Branch: GitHub Desktop cont’d.</a:t>
            </a:r>
            <a:endParaRPr/>
          </a:p>
          <a:p>
            <a:pPr marL="0" lvl="0" indent="0" algn="l" rtl="0">
              <a:spcBef>
                <a:spcPts val="0"/>
              </a:spcBef>
              <a:spcAft>
                <a:spcPts val="0"/>
              </a:spcAft>
              <a:buNone/>
            </a:pPr>
            <a:endParaRPr/>
          </a:p>
        </p:txBody>
      </p:sp>
      <p:sp>
        <p:nvSpPr>
          <p:cNvPr id="242" name="Google Shape;242;p35"/>
          <p:cNvSpPr txBox="1">
            <a:spLocks noGrp="1"/>
          </p:cNvSpPr>
          <p:nvPr>
            <p:ph type="body" idx="1"/>
          </p:nvPr>
        </p:nvSpPr>
        <p:spPr>
          <a:xfrm>
            <a:off x="311700" y="506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To publish your new branch created in GitHub Desktop, click Publish branch. Now your new branch should be visible on github in-browser.</a:t>
            </a:r>
            <a:endParaRPr sz="1500"/>
          </a:p>
        </p:txBody>
      </p:sp>
      <p:pic>
        <p:nvPicPr>
          <p:cNvPr id="243" name="Google Shape;243;p35"/>
          <p:cNvPicPr preferRelativeResize="0"/>
          <p:nvPr/>
        </p:nvPicPr>
        <p:blipFill>
          <a:blip r:embed="rId3">
            <a:alphaModFix/>
          </a:blip>
          <a:stretch>
            <a:fillRect/>
          </a:stretch>
        </p:blipFill>
        <p:spPr>
          <a:xfrm>
            <a:off x="1808501" y="1118500"/>
            <a:ext cx="5527000" cy="3815300"/>
          </a:xfrm>
          <a:prstGeom prst="rect">
            <a:avLst/>
          </a:prstGeom>
          <a:noFill/>
          <a:ln>
            <a:noFill/>
          </a:ln>
        </p:spPr>
      </p:pic>
      <p:sp>
        <p:nvSpPr>
          <p:cNvPr id="244" name="Google Shape;244;p35"/>
          <p:cNvSpPr/>
          <p:nvPr/>
        </p:nvSpPr>
        <p:spPr>
          <a:xfrm>
            <a:off x="7078750" y="2649025"/>
            <a:ext cx="375300" cy="213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311700" y="217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a:t>
            </a:r>
            <a:endParaRPr>
              <a:solidFill>
                <a:srgbClr val="B7B7B7"/>
              </a:solidFill>
            </a:endParaRPr>
          </a:p>
        </p:txBody>
      </p:sp>
      <p:sp>
        <p:nvSpPr>
          <p:cNvPr id="250" name="Google Shape;250;p3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that you have a new branch to start making changes to, you can start changing things up and making some commits.</a:t>
            </a:r>
            <a:endParaRPr/>
          </a:p>
          <a:p>
            <a:pPr marL="914400" lvl="1" indent="-317500" algn="l" rtl="0">
              <a:spcBef>
                <a:spcPts val="0"/>
              </a:spcBef>
              <a:spcAft>
                <a:spcPts val="0"/>
              </a:spcAft>
              <a:buSzPts val="1400"/>
              <a:buChar char="○"/>
            </a:pPr>
            <a:r>
              <a:rPr lang="en"/>
              <a:t>Saved changes to files stored in a repository are called commits.  </a:t>
            </a:r>
            <a:endParaRPr/>
          </a:p>
          <a:p>
            <a:pPr marL="914400" lvl="1" indent="-317500" algn="l" rtl="0">
              <a:spcBef>
                <a:spcPts val="0"/>
              </a:spcBef>
              <a:spcAft>
                <a:spcPts val="0"/>
              </a:spcAft>
              <a:buSzPts val="1400"/>
              <a:buChar char="○"/>
            </a:pPr>
            <a:r>
              <a:rPr lang="en"/>
              <a:t>Each new commit generates a message with a description of the changes for all to see.</a:t>
            </a:r>
            <a:endParaRPr/>
          </a:p>
          <a:p>
            <a:pPr marL="1371600" lvl="2" indent="-317500" algn="l" rtl="0">
              <a:spcBef>
                <a:spcPts val="0"/>
              </a:spcBef>
              <a:spcAft>
                <a:spcPts val="0"/>
              </a:spcAft>
              <a:buSzPts val="1400"/>
              <a:buChar char="■"/>
            </a:pPr>
            <a:r>
              <a:rPr lang="en"/>
              <a:t>When a developer makes a commit, they should submit a short, descriptive message detailing changes.</a:t>
            </a:r>
            <a:endParaRPr/>
          </a:p>
          <a:p>
            <a:pPr marL="457200" lvl="0" indent="-342900" algn="l" rtl="0">
              <a:spcBef>
                <a:spcPts val="0"/>
              </a:spcBef>
              <a:spcAft>
                <a:spcPts val="0"/>
              </a:spcAft>
              <a:buSzPts val="1800"/>
              <a:buChar char="●"/>
            </a:pPr>
            <a:r>
              <a:rPr lang="en"/>
              <a:t>Edits/commits can be made via browser, or on a local machine with a cloned repository via GitHub Desktop</a:t>
            </a:r>
            <a:endParaRPr/>
          </a:p>
          <a:p>
            <a:pPr marL="0" lvl="0" indent="0" algn="l" rtl="0">
              <a:spcBef>
                <a:spcPts val="1200"/>
              </a:spcBef>
              <a:spcAft>
                <a:spcPts val="1200"/>
              </a:spcAft>
              <a:buNone/>
            </a:pPr>
            <a:endParaRPr/>
          </a:p>
        </p:txBody>
      </p:sp>
      <p:pic>
        <p:nvPicPr>
          <p:cNvPr id="251" name="Google Shape;251;p36"/>
          <p:cNvPicPr preferRelativeResize="0"/>
          <p:nvPr/>
        </p:nvPicPr>
        <p:blipFill>
          <a:blip r:embed="rId3">
            <a:alphaModFix/>
          </a:blip>
          <a:stretch>
            <a:fillRect/>
          </a:stretch>
        </p:blipFill>
        <p:spPr>
          <a:xfrm>
            <a:off x="3550085" y="3261175"/>
            <a:ext cx="1969825" cy="1547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37055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Commits-Browser</a:t>
            </a:r>
            <a:endParaRPr>
              <a:solidFill>
                <a:srgbClr val="B7B7B7"/>
              </a:solidFill>
            </a:endParaRPr>
          </a:p>
          <a:p>
            <a:pPr marL="0" lvl="0" indent="0" algn="l" rtl="0">
              <a:spcBef>
                <a:spcPts val="0"/>
              </a:spcBef>
              <a:spcAft>
                <a:spcPts val="0"/>
              </a:spcAft>
              <a:buNone/>
            </a:pPr>
            <a:endParaRPr/>
          </a:p>
        </p:txBody>
      </p:sp>
      <p:sp>
        <p:nvSpPr>
          <p:cNvPr id="257" name="Google Shape;257;p37"/>
          <p:cNvSpPr txBox="1">
            <a:spLocks noGrp="1"/>
          </p:cNvSpPr>
          <p:nvPr>
            <p:ph type="body" idx="1"/>
          </p:nvPr>
        </p:nvSpPr>
        <p:spPr>
          <a:xfrm>
            <a:off x="311700" y="572700"/>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From your new branch: (click the drop-down on main and make sure to select the new branch)</a:t>
            </a:r>
            <a:endParaRPr sz="1500"/>
          </a:p>
          <a:p>
            <a:pPr marL="914400" lvl="1" indent="-317500" algn="l" rtl="0">
              <a:spcBef>
                <a:spcPts val="0"/>
              </a:spcBef>
              <a:spcAft>
                <a:spcPts val="0"/>
              </a:spcAft>
              <a:buSzPts val="1400"/>
              <a:buChar char="○"/>
            </a:pPr>
            <a:r>
              <a:rPr lang="en"/>
              <a:t>Select the file in the new branch repository you with to edit, we’ll edit README.md below:</a:t>
            </a:r>
            <a:endParaRPr/>
          </a:p>
        </p:txBody>
      </p:sp>
      <p:pic>
        <p:nvPicPr>
          <p:cNvPr id="258" name="Google Shape;258;p37"/>
          <p:cNvPicPr preferRelativeResize="0"/>
          <p:nvPr/>
        </p:nvPicPr>
        <p:blipFill>
          <a:blip r:embed="rId3">
            <a:alphaModFix/>
          </a:blip>
          <a:stretch>
            <a:fillRect/>
          </a:stretch>
        </p:blipFill>
        <p:spPr>
          <a:xfrm>
            <a:off x="84625" y="1327850"/>
            <a:ext cx="8974749" cy="3661125"/>
          </a:xfrm>
          <a:prstGeom prst="rect">
            <a:avLst/>
          </a:prstGeom>
          <a:noFill/>
          <a:ln>
            <a:noFill/>
          </a:ln>
        </p:spPr>
      </p:pic>
      <p:sp>
        <p:nvSpPr>
          <p:cNvPr id="259" name="Google Shape;259;p37"/>
          <p:cNvSpPr/>
          <p:nvPr/>
        </p:nvSpPr>
        <p:spPr>
          <a:xfrm>
            <a:off x="1659325" y="3256750"/>
            <a:ext cx="279600" cy="15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txBox="1"/>
          <p:nvPr/>
        </p:nvSpPr>
        <p:spPr>
          <a:xfrm>
            <a:off x="253850" y="1737725"/>
            <a:ext cx="1574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Average"/>
                <a:ea typeface="Average"/>
                <a:cs typeface="Average"/>
                <a:sym typeface="Average"/>
              </a:rPr>
              <a:t>Confirm your branch</a:t>
            </a:r>
            <a:endParaRPr sz="1100">
              <a:latin typeface="Average"/>
              <a:ea typeface="Average"/>
              <a:cs typeface="Average"/>
              <a:sym typeface="Average"/>
            </a:endParaRPr>
          </a:p>
        </p:txBody>
      </p:sp>
      <p:sp>
        <p:nvSpPr>
          <p:cNvPr id="261" name="Google Shape;261;p37"/>
          <p:cNvSpPr/>
          <p:nvPr/>
        </p:nvSpPr>
        <p:spPr>
          <a:xfrm>
            <a:off x="1659325" y="1837475"/>
            <a:ext cx="279600" cy="15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txBox="1"/>
          <p:nvPr/>
        </p:nvSpPr>
        <p:spPr>
          <a:xfrm>
            <a:off x="84625" y="3157000"/>
            <a:ext cx="179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Average"/>
                <a:ea typeface="Average"/>
                <a:cs typeface="Average"/>
                <a:sym typeface="Average"/>
              </a:rPr>
              <a:t>Double-click desired file</a:t>
            </a:r>
            <a:endParaRPr sz="11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Commits-Browser cont’d.</a:t>
            </a:r>
            <a:endParaRPr>
              <a:solidFill>
                <a:srgbClr val="B7B7B7"/>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8" name="Google Shape;268;p38"/>
          <p:cNvSpPr txBox="1">
            <a:spLocks noGrp="1"/>
          </p:cNvSpPr>
          <p:nvPr>
            <p:ph type="body" idx="1"/>
          </p:nvPr>
        </p:nvSpPr>
        <p:spPr>
          <a:xfrm>
            <a:off x="115300" y="5727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Click the pencil icon on the right of the page to edit the file.</a:t>
            </a:r>
            <a:endParaRPr/>
          </a:p>
        </p:txBody>
      </p:sp>
      <p:pic>
        <p:nvPicPr>
          <p:cNvPr id="269" name="Google Shape;269;p38"/>
          <p:cNvPicPr preferRelativeResize="0"/>
          <p:nvPr/>
        </p:nvPicPr>
        <p:blipFill>
          <a:blip r:embed="rId3">
            <a:alphaModFix/>
          </a:blip>
          <a:stretch>
            <a:fillRect/>
          </a:stretch>
        </p:blipFill>
        <p:spPr>
          <a:xfrm>
            <a:off x="115300" y="1008100"/>
            <a:ext cx="8913399" cy="3899925"/>
          </a:xfrm>
          <a:prstGeom prst="rect">
            <a:avLst/>
          </a:prstGeom>
          <a:noFill/>
          <a:ln>
            <a:noFill/>
          </a:ln>
        </p:spPr>
      </p:pic>
      <p:sp>
        <p:nvSpPr>
          <p:cNvPr id="270" name="Google Shape;270;p38"/>
          <p:cNvSpPr/>
          <p:nvPr/>
        </p:nvSpPr>
        <p:spPr>
          <a:xfrm>
            <a:off x="8373825" y="3046375"/>
            <a:ext cx="220800" cy="338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311700" y="-956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Commits-Browser cont’d.</a:t>
            </a:r>
            <a:endParaRPr/>
          </a:p>
        </p:txBody>
      </p:sp>
      <p:sp>
        <p:nvSpPr>
          <p:cNvPr id="276" name="Google Shape;276;p39"/>
          <p:cNvSpPr txBox="1">
            <a:spLocks noGrp="1"/>
          </p:cNvSpPr>
          <p:nvPr>
            <p:ph type="body" idx="1"/>
          </p:nvPr>
        </p:nvSpPr>
        <p:spPr>
          <a:xfrm>
            <a:off x="105675" y="351925"/>
            <a:ext cx="8520600" cy="195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      Make your edits</a:t>
            </a:r>
            <a:endParaRPr sz="1500"/>
          </a:p>
          <a:p>
            <a:pPr marL="457200" lvl="0" indent="0" algn="l" rtl="0">
              <a:spcBef>
                <a:spcPts val="1200"/>
              </a:spcBef>
              <a:spcAft>
                <a:spcPts val="1200"/>
              </a:spcAft>
              <a:buNone/>
            </a:pPr>
            <a:endParaRPr/>
          </a:p>
        </p:txBody>
      </p:sp>
      <p:pic>
        <p:nvPicPr>
          <p:cNvPr id="277" name="Google Shape;277;p39"/>
          <p:cNvPicPr preferRelativeResize="0"/>
          <p:nvPr/>
        </p:nvPicPr>
        <p:blipFill>
          <a:blip r:embed="rId3">
            <a:alphaModFix/>
          </a:blip>
          <a:stretch>
            <a:fillRect/>
          </a:stretch>
        </p:blipFill>
        <p:spPr>
          <a:xfrm>
            <a:off x="454987" y="681775"/>
            <a:ext cx="8234026" cy="1559525"/>
          </a:xfrm>
          <a:prstGeom prst="rect">
            <a:avLst/>
          </a:prstGeom>
          <a:noFill/>
          <a:ln>
            <a:noFill/>
          </a:ln>
        </p:spPr>
      </p:pic>
      <p:pic>
        <p:nvPicPr>
          <p:cNvPr id="278" name="Google Shape;278;p39"/>
          <p:cNvPicPr preferRelativeResize="0"/>
          <p:nvPr/>
        </p:nvPicPr>
        <p:blipFill>
          <a:blip r:embed="rId4">
            <a:alphaModFix/>
          </a:blip>
          <a:stretch>
            <a:fillRect/>
          </a:stretch>
        </p:blipFill>
        <p:spPr>
          <a:xfrm>
            <a:off x="454975" y="2527599"/>
            <a:ext cx="8341950" cy="2261100"/>
          </a:xfrm>
          <a:prstGeom prst="rect">
            <a:avLst/>
          </a:prstGeom>
          <a:noFill/>
          <a:ln>
            <a:noFill/>
          </a:ln>
        </p:spPr>
      </p:pic>
      <p:sp>
        <p:nvSpPr>
          <p:cNvPr id="279" name="Google Shape;279;p39"/>
          <p:cNvSpPr txBox="1"/>
          <p:nvPr/>
        </p:nvSpPr>
        <p:spPr>
          <a:xfrm>
            <a:off x="105675" y="2156250"/>
            <a:ext cx="8520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     </a:t>
            </a:r>
            <a:r>
              <a:rPr lang="en" sz="1500">
                <a:solidFill>
                  <a:schemeClr val="accent3"/>
                </a:solidFill>
                <a:latin typeface="Average"/>
                <a:ea typeface="Average"/>
                <a:cs typeface="Average"/>
                <a:sym typeface="Average"/>
              </a:rPr>
              <a:t> Scroll to the bottom of the page and click Commit changes</a:t>
            </a:r>
            <a:endParaRPr>
              <a:solidFill>
                <a:srgbClr val="B7B7B7"/>
              </a:solidFill>
              <a:latin typeface="Average"/>
              <a:ea typeface="Average"/>
              <a:cs typeface="Average"/>
              <a:sym typeface="Average"/>
            </a:endParaRPr>
          </a:p>
        </p:txBody>
      </p:sp>
      <p:sp>
        <p:nvSpPr>
          <p:cNvPr id="280" name="Google Shape;280;p39"/>
          <p:cNvSpPr txBox="1"/>
          <p:nvPr/>
        </p:nvSpPr>
        <p:spPr>
          <a:xfrm>
            <a:off x="354600" y="4728000"/>
            <a:ext cx="84348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00">
                <a:solidFill>
                  <a:schemeClr val="accent3"/>
                </a:solidFill>
                <a:latin typeface="Average"/>
                <a:ea typeface="Average"/>
                <a:cs typeface="Average"/>
                <a:sym typeface="Average"/>
              </a:rPr>
              <a:t> Your changes will only be saved to the README.md file in the new branch you created.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311700" y="-553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Commits-GitHub Desktop</a:t>
            </a:r>
            <a:endParaRPr>
              <a:solidFill>
                <a:srgbClr val="B7B7B7"/>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6" name="Google Shape;286;p40"/>
          <p:cNvSpPr txBox="1">
            <a:spLocks noGrp="1"/>
          </p:cNvSpPr>
          <p:nvPr>
            <p:ph type="body" idx="1"/>
          </p:nvPr>
        </p:nvSpPr>
        <p:spPr>
          <a:xfrm>
            <a:off x="311700" y="34812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Commits can also be pushed using the GitHub Desktop app with a cloned repository</a:t>
            </a:r>
            <a:endParaRPr sz="1500"/>
          </a:p>
          <a:p>
            <a:pPr marL="914400" lvl="1" indent="-317500" algn="l" rtl="0">
              <a:spcBef>
                <a:spcPts val="0"/>
              </a:spcBef>
              <a:spcAft>
                <a:spcPts val="0"/>
              </a:spcAft>
              <a:buSzPts val="1400"/>
              <a:buChar char="○"/>
            </a:pPr>
            <a:r>
              <a:rPr lang="en"/>
              <a:t>You can use whatever tools your prefer to make changes to code, text files, or other assets of your project, including Unity</a:t>
            </a:r>
            <a:endParaRPr/>
          </a:p>
          <a:p>
            <a:pPr marL="457200" lvl="0" indent="-323850" algn="l" rtl="0">
              <a:spcBef>
                <a:spcPts val="0"/>
              </a:spcBef>
              <a:spcAft>
                <a:spcPts val="0"/>
              </a:spcAft>
              <a:buSzPts val="1500"/>
              <a:buChar char="●"/>
            </a:pPr>
            <a:r>
              <a:rPr lang="en" sz="1500"/>
              <a:t>To do this, simply make the changes on your local machine, save the changes, return to GitHub Desktop, give your changes a description and click Commit to “yourBranchName”</a:t>
            </a:r>
            <a:endParaRPr sz="1500"/>
          </a:p>
        </p:txBody>
      </p:sp>
      <p:pic>
        <p:nvPicPr>
          <p:cNvPr id="287" name="Google Shape;287;p40"/>
          <p:cNvPicPr preferRelativeResize="0"/>
          <p:nvPr/>
        </p:nvPicPr>
        <p:blipFill>
          <a:blip r:embed="rId3">
            <a:alphaModFix/>
          </a:blip>
          <a:stretch>
            <a:fillRect/>
          </a:stretch>
        </p:blipFill>
        <p:spPr>
          <a:xfrm>
            <a:off x="2091351" y="1697650"/>
            <a:ext cx="4961303" cy="3416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Making Edits and Commits-GitHub Desktop</a:t>
            </a:r>
            <a:endParaRPr/>
          </a:p>
        </p:txBody>
      </p:sp>
      <p:sp>
        <p:nvSpPr>
          <p:cNvPr id="293" name="Google Shape;293;p41"/>
          <p:cNvSpPr txBox="1">
            <a:spLocks noGrp="1"/>
          </p:cNvSpPr>
          <p:nvPr>
            <p:ph type="body" idx="1"/>
          </p:nvPr>
        </p:nvSpPr>
        <p:spPr>
          <a:xfrm>
            <a:off x="311700" y="521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making edits and committing them, your app screen will look like this:</a:t>
            </a:r>
            <a:endParaRPr/>
          </a:p>
        </p:txBody>
      </p:sp>
      <p:pic>
        <p:nvPicPr>
          <p:cNvPr id="294" name="Google Shape;294;p41"/>
          <p:cNvPicPr preferRelativeResize="0"/>
          <p:nvPr/>
        </p:nvPicPr>
        <p:blipFill>
          <a:blip r:embed="rId3">
            <a:alphaModFix/>
          </a:blip>
          <a:stretch>
            <a:fillRect/>
          </a:stretch>
        </p:blipFill>
        <p:spPr>
          <a:xfrm>
            <a:off x="1884263" y="941875"/>
            <a:ext cx="5375474" cy="3741701"/>
          </a:xfrm>
          <a:prstGeom prst="rect">
            <a:avLst/>
          </a:prstGeom>
          <a:noFill/>
          <a:ln>
            <a:noFill/>
          </a:ln>
        </p:spPr>
      </p:pic>
      <p:sp>
        <p:nvSpPr>
          <p:cNvPr id="295" name="Google Shape;295;p41"/>
          <p:cNvSpPr txBox="1"/>
          <p:nvPr/>
        </p:nvSpPr>
        <p:spPr>
          <a:xfrm>
            <a:off x="7502525" y="2197200"/>
            <a:ext cx="1839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7B7B7"/>
                </a:solidFill>
                <a:latin typeface="Average"/>
                <a:ea typeface="Average"/>
                <a:cs typeface="Average"/>
                <a:sym typeface="Average"/>
              </a:rPr>
              <a:t>Click Push origin to confirm changes</a:t>
            </a:r>
            <a:endParaRPr sz="1200">
              <a:solidFill>
                <a:srgbClr val="B7B7B7"/>
              </a:solidFill>
              <a:latin typeface="Average"/>
              <a:ea typeface="Average"/>
              <a:cs typeface="Average"/>
              <a:sym typeface="Average"/>
            </a:endParaRPr>
          </a:p>
        </p:txBody>
      </p:sp>
      <p:sp>
        <p:nvSpPr>
          <p:cNvPr id="296" name="Google Shape;296;p41"/>
          <p:cNvSpPr/>
          <p:nvPr/>
        </p:nvSpPr>
        <p:spPr>
          <a:xfrm>
            <a:off x="7105225" y="2406200"/>
            <a:ext cx="434100" cy="1950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GitHub?</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pic>
        <p:nvPicPr>
          <p:cNvPr id="73" name="Google Shape;73;p15"/>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74" name="Google Shape;74;p15"/>
          <p:cNvPicPr preferRelativeResize="0"/>
          <p:nvPr/>
        </p:nvPicPr>
        <p:blipFill>
          <a:blip r:embed="rId4">
            <a:alphaModFix/>
          </a:blip>
          <a:stretch>
            <a:fillRect/>
          </a:stretch>
        </p:blipFill>
        <p:spPr>
          <a:xfrm>
            <a:off x="311700" y="1152475"/>
            <a:ext cx="7399224" cy="3416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Viewing Commit History-Browser</a:t>
            </a:r>
            <a:endParaRPr/>
          </a:p>
        </p:txBody>
      </p:sp>
      <p:sp>
        <p:nvSpPr>
          <p:cNvPr id="302" name="Google Shape;302;p42"/>
          <p:cNvSpPr txBox="1">
            <a:spLocks noGrp="1"/>
          </p:cNvSpPr>
          <p:nvPr>
            <p:ph type="body" idx="1"/>
          </p:nvPr>
        </p:nvSpPr>
        <p:spPr>
          <a:xfrm>
            <a:off x="311700" y="572700"/>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Commits will be logged and appear on both the repository page on github.com as well as GitHub Desktop.</a:t>
            </a:r>
            <a:endParaRPr sz="1300"/>
          </a:p>
        </p:txBody>
      </p:sp>
      <p:pic>
        <p:nvPicPr>
          <p:cNvPr id="303" name="Google Shape;303;p42"/>
          <p:cNvPicPr preferRelativeResize="0"/>
          <p:nvPr/>
        </p:nvPicPr>
        <p:blipFill>
          <a:blip r:embed="rId3">
            <a:alphaModFix/>
          </a:blip>
          <a:stretch>
            <a:fillRect/>
          </a:stretch>
        </p:blipFill>
        <p:spPr>
          <a:xfrm>
            <a:off x="1477475" y="3400449"/>
            <a:ext cx="6024726" cy="1684175"/>
          </a:xfrm>
          <a:prstGeom prst="rect">
            <a:avLst/>
          </a:prstGeom>
          <a:noFill/>
          <a:ln>
            <a:noFill/>
          </a:ln>
        </p:spPr>
      </p:pic>
      <p:sp>
        <p:nvSpPr>
          <p:cNvPr id="304" name="Google Shape;304;p42"/>
          <p:cNvSpPr txBox="1"/>
          <p:nvPr/>
        </p:nvSpPr>
        <p:spPr>
          <a:xfrm>
            <a:off x="1477475" y="3134650"/>
            <a:ext cx="3848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B7B7B7"/>
                </a:solidFill>
                <a:latin typeface="Average"/>
                <a:ea typeface="Average"/>
                <a:cs typeface="Average"/>
                <a:sym typeface="Average"/>
              </a:rPr>
              <a:t>Commit log, github.com</a:t>
            </a:r>
            <a:endParaRPr sz="1000">
              <a:solidFill>
                <a:srgbClr val="B7B7B7"/>
              </a:solidFill>
              <a:latin typeface="Average"/>
              <a:ea typeface="Average"/>
              <a:cs typeface="Average"/>
              <a:sym typeface="Average"/>
            </a:endParaRPr>
          </a:p>
        </p:txBody>
      </p:sp>
      <p:pic>
        <p:nvPicPr>
          <p:cNvPr id="305" name="Google Shape;305;p42"/>
          <p:cNvPicPr preferRelativeResize="0"/>
          <p:nvPr/>
        </p:nvPicPr>
        <p:blipFill>
          <a:blip r:embed="rId4">
            <a:alphaModFix/>
          </a:blip>
          <a:stretch>
            <a:fillRect/>
          </a:stretch>
        </p:blipFill>
        <p:spPr>
          <a:xfrm>
            <a:off x="2362650" y="949225"/>
            <a:ext cx="4254375" cy="218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Viewing Commit History-GitHub Desktop</a:t>
            </a:r>
            <a:endParaRPr/>
          </a:p>
          <a:p>
            <a:pPr marL="0" lvl="0" indent="0" algn="l" rtl="0">
              <a:spcBef>
                <a:spcPts val="0"/>
              </a:spcBef>
              <a:spcAft>
                <a:spcPts val="0"/>
              </a:spcAft>
              <a:buNone/>
            </a:pPr>
            <a:endParaRPr>
              <a:solidFill>
                <a:srgbClr val="B7B7B7"/>
              </a:solidFill>
            </a:endParaRPr>
          </a:p>
        </p:txBody>
      </p:sp>
      <p:pic>
        <p:nvPicPr>
          <p:cNvPr id="311" name="Google Shape;311;p43"/>
          <p:cNvPicPr preferRelativeResize="0"/>
          <p:nvPr/>
        </p:nvPicPr>
        <p:blipFill>
          <a:blip r:embed="rId3">
            <a:alphaModFix/>
          </a:blip>
          <a:stretch>
            <a:fillRect/>
          </a:stretch>
        </p:blipFill>
        <p:spPr>
          <a:xfrm>
            <a:off x="868685" y="901960"/>
            <a:ext cx="7406621" cy="1567825"/>
          </a:xfrm>
          <a:prstGeom prst="rect">
            <a:avLst/>
          </a:prstGeom>
          <a:noFill/>
          <a:ln>
            <a:noFill/>
          </a:ln>
        </p:spPr>
      </p:pic>
      <p:sp>
        <p:nvSpPr>
          <p:cNvPr id="312" name="Google Shape;312;p43"/>
          <p:cNvSpPr txBox="1"/>
          <p:nvPr/>
        </p:nvSpPr>
        <p:spPr>
          <a:xfrm>
            <a:off x="868675" y="572700"/>
            <a:ext cx="417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B7B7B7"/>
                </a:solidFill>
                <a:latin typeface="Average"/>
                <a:ea typeface="Average"/>
                <a:cs typeface="Average"/>
                <a:sym typeface="Average"/>
              </a:rPr>
              <a:t>Commit log: GitHub Desktop - original</a:t>
            </a:r>
            <a:endParaRPr sz="1000">
              <a:solidFill>
                <a:srgbClr val="B7B7B7"/>
              </a:solidFill>
              <a:latin typeface="Average"/>
              <a:ea typeface="Average"/>
              <a:cs typeface="Average"/>
              <a:sym typeface="Average"/>
            </a:endParaRPr>
          </a:p>
        </p:txBody>
      </p:sp>
      <p:sp>
        <p:nvSpPr>
          <p:cNvPr id="313" name="Google Shape;313;p43"/>
          <p:cNvSpPr txBox="1"/>
          <p:nvPr/>
        </p:nvSpPr>
        <p:spPr>
          <a:xfrm>
            <a:off x="1355100" y="2622450"/>
            <a:ext cx="417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B7B7B7"/>
                </a:solidFill>
                <a:latin typeface="Average"/>
                <a:ea typeface="Average"/>
                <a:cs typeface="Average"/>
                <a:sym typeface="Average"/>
              </a:rPr>
              <a:t>Commit log: GitHub Desktop - changes made</a:t>
            </a:r>
            <a:endParaRPr sz="1000">
              <a:solidFill>
                <a:srgbClr val="B7B7B7"/>
              </a:solidFill>
              <a:latin typeface="Average"/>
              <a:ea typeface="Average"/>
              <a:cs typeface="Average"/>
              <a:sym typeface="Average"/>
            </a:endParaRPr>
          </a:p>
        </p:txBody>
      </p:sp>
      <p:pic>
        <p:nvPicPr>
          <p:cNvPr id="314" name="Google Shape;314;p43"/>
          <p:cNvPicPr preferRelativeResize="0"/>
          <p:nvPr/>
        </p:nvPicPr>
        <p:blipFill>
          <a:blip r:embed="rId4">
            <a:alphaModFix/>
          </a:blip>
          <a:stretch>
            <a:fillRect/>
          </a:stretch>
        </p:blipFill>
        <p:spPr>
          <a:xfrm>
            <a:off x="1355088" y="2915225"/>
            <a:ext cx="6433825" cy="1700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311700" y="-73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Pull Requests and Merging Branches</a:t>
            </a:r>
            <a:endParaRPr>
              <a:solidFill>
                <a:srgbClr val="B7B7B7"/>
              </a:solidFill>
            </a:endParaRPr>
          </a:p>
        </p:txBody>
      </p:sp>
      <p:sp>
        <p:nvSpPr>
          <p:cNvPr id="320" name="Google Shape;320;p44"/>
          <p:cNvSpPr txBox="1">
            <a:spLocks noGrp="1"/>
          </p:cNvSpPr>
          <p:nvPr>
            <p:ph type="body" idx="1"/>
          </p:nvPr>
        </p:nvSpPr>
        <p:spPr>
          <a:xfrm>
            <a:off x="36800" y="381375"/>
            <a:ext cx="91071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changes made to the README.md file in the testBranch in the previous slide only apply to that branch, for now.</a:t>
            </a:r>
            <a:endParaRPr sz="1500"/>
          </a:p>
          <a:p>
            <a:pPr marL="457200" lvl="0" indent="-323850" algn="l" rtl="0">
              <a:spcBef>
                <a:spcPts val="0"/>
              </a:spcBef>
              <a:spcAft>
                <a:spcPts val="0"/>
              </a:spcAft>
              <a:buSzPts val="1500"/>
              <a:buChar char="●"/>
            </a:pPr>
            <a:r>
              <a:rPr lang="en" sz="1500"/>
              <a:t>After changes are made to a branch off of main, GitHub allows developers to open what’s called a </a:t>
            </a:r>
            <a:r>
              <a:rPr lang="en" sz="1500" i="1"/>
              <a:t>pull request</a:t>
            </a:r>
            <a:endParaRPr sz="1500"/>
          </a:p>
          <a:p>
            <a:pPr marL="914400" lvl="1" indent="-317500" algn="l" rtl="0">
              <a:spcBef>
                <a:spcPts val="0"/>
              </a:spcBef>
              <a:spcAft>
                <a:spcPts val="0"/>
              </a:spcAft>
              <a:buSzPts val="1400"/>
              <a:buChar char="○"/>
            </a:pPr>
            <a:r>
              <a:rPr lang="en"/>
              <a:t>A proposal to the rest of the collaborators working on a project requesting that your contribution be reviewed and merged back into either the main branch, or another branch depending on the nature of the contribution and the project goals.</a:t>
            </a:r>
            <a:endParaRPr/>
          </a:p>
          <a:p>
            <a:pPr marL="0" lvl="0" indent="0" algn="l" rtl="0">
              <a:spcBef>
                <a:spcPts val="1200"/>
              </a:spcBef>
              <a:spcAft>
                <a:spcPts val="1200"/>
              </a:spcAft>
              <a:buNone/>
            </a:pPr>
            <a:r>
              <a:rPr lang="en"/>
              <a:t> </a:t>
            </a:r>
            <a:endParaRPr/>
          </a:p>
        </p:txBody>
      </p:sp>
      <p:sp>
        <p:nvSpPr>
          <p:cNvPr id="321" name="Google Shape;321;p44"/>
          <p:cNvSpPr txBox="1"/>
          <p:nvPr/>
        </p:nvSpPr>
        <p:spPr>
          <a:xfrm>
            <a:off x="0" y="2291325"/>
            <a:ext cx="3863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B7B7B7"/>
                </a:solidFill>
                <a:latin typeface="Average"/>
                <a:ea typeface="Average"/>
                <a:cs typeface="Average"/>
                <a:sym typeface="Average"/>
              </a:rPr>
              <a:t>Make a pull request on github.com</a:t>
            </a:r>
            <a:endParaRPr sz="1100">
              <a:solidFill>
                <a:srgbClr val="B7B7B7"/>
              </a:solidFill>
              <a:latin typeface="Average"/>
              <a:ea typeface="Average"/>
              <a:cs typeface="Average"/>
              <a:sym typeface="Average"/>
            </a:endParaRPr>
          </a:p>
        </p:txBody>
      </p:sp>
      <p:pic>
        <p:nvPicPr>
          <p:cNvPr id="322" name="Google Shape;322;p44"/>
          <p:cNvPicPr preferRelativeResize="0"/>
          <p:nvPr/>
        </p:nvPicPr>
        <p:blipFill>
          <a:blip r:embed="rId3">
            <a:alphaModFix/>
          </a:blip>
          <a:stretch>
            <a:fillRect/>
          </a:stretch>
        </p:blipFill>
        <p:spPr>
          <a:xfrm>
            <a:off x="0" y="2571750"/>
            <a:ext cx="9144000" cy="1492301"/>
          </a:xfrm>
          <a:prstGeom prst="rect">
            <a:avLst/>
          </a:prstGeom>
          <a:noFill/>
          <a:ln>
            <a:noFill/>
          </a:ln>
        </p:spPr>
      </p:pic>
      <p:sp>
        <p:nvSpPr>
          <p:cNvPr id="323" name="Google Shape;323;p44"/>
          <p:cNvSpPr/>
          <p:nvPr/>
        </p:nvSpPr>
        <p:spPr>
          <a:xfrm rot="10800000">
            <a:off x="7549700" y="3797775"/>
            <a:ext cx="492900" cy="19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4"/>
          <p:cNvSpPr txBox="1"/>
          <p:nvPr/>
        </p:nvSpPr>
        <p:spPr>
          <a:xfrm>
            <a:off x="193950" y="4064050"/>
            <a:ext cx="8756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latin typeface="Average"/>
                <a:ea typeface="Average"/>
                <a:cs typeface="Average"/>
                <a:sym typeface="Average"/>
                <a:hlinkClick r:id="rId4"/>
              </a:rPr>
              <a:t>Comprehensive documentation on pull requests: docs.github.com/en/github/collaborating-with-issues-and-pull-requests/about-pull-requests</a:t>
            </a:r>
            <a:endParaRPr sz="1100">
              <a:solidFill>
                <a:srgbClr val="B7B7B7"/>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4515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Pull Request- Browser View</a:t>
            </a:r>
            <a:endParaRPr/>
          </a:p>
        </p:txBody>
      </p:sp>
      <p:pic>
        <p:nvPicPr>
          <p:cNvPr id="330" name="Google Shape;330;p45"/>
          <p:cNvPicPr preferRelativeResize="0"/>
          <p:nvPr/>
        </p:nvPicPr>
        <p:blipFill>
          <a:blip r:embed="rId3">
            <a:alphaModFix/>
          </a:blip>
          <a:stretch>
            <a:fillRect/>
          </a:stretch>
        </p:blipFill>
        <p:spPr>
          <a:xfrm>
            <a:off x="369441" y="1161400"/>
            <a:ext cx="8272618" cy="3859100"/>
          </a:xfrm>
          <a:prstGeom prst="rect">
            <a:avLst/>
          </a:prstGeom>
          <a:noFill/>
          <a:ln>
            <a:noFill/>
          </a:ln>
        </p:spPr>
      </p:pic>
      <p:sp>
        <p:nvSpPr>
          <p:cNvPr id="331" name="Google Shape;331;p45"/>
          <p:cNvSpPr txBox="1"/>
          <p:nvPr/>
        </p:nvSpPr>
        <p:spPr>
          <a:xfrm>
            <a:off x="369450" y="1979200"/>
            <a:ext cx="119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Select branches to compare</a:t>
            </a:r>
            <a:endParaRPr sz="1000">
              <a:latin typeface="Average"/>
              <a:ea typeface="Average"/>
              <a:cs typeface="Average"/>
              <a:sym typeface="Average"/>
            </a:endParaRPr>
          </a:p>
        </p:txBody>
      </p:sp>
      <p:sp>
        <p:nvSpPr>
          <p:cNvPr id="332" name="Google Shape;332;p45"/>
          <p:cNvSpPr/>
          <p:nvPr/>
        </p:nvSpPr>
        <p:spPr>
          <a:xfrm>
            <a:off x="1133200" y="2192400"/>
            <a:ext cx="677100" cy="169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5"/>
          <p:cNvSpPr txBox="1"/>
          <p:nvPr/>
        </p:nvSpPr>
        <p:spPr>
          <a:xfrm>
            <a:off x="4245850" y="4095725"/>
            <a:ext cx="3583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Average"/>
                <a:ea typeface="Average"/>
                <a:cs typeface="Average"/>
                <a:sym typeface="Average"/>
              </a:rPr>
              <a:t>To view differences before and after the commit, select Split. </a:t>
            </a:r>
            <a:endParaRPr sz="1000">
              <a:latin typeface="Average"/>
              <a:ea typeface="Average"/>
              <a:cs typeface="Average"/>
              <a:sym typeface="Average"/>
            </a:endParaRPr>
          </a:p>
        </p:txBody>
      </p:sp>
      <p:sp>
        <p:nvSpPr>
          <p:cNvPr id="334" name="Google Shape;334;p45"/>
          <p:cNvSpPr/>
          <p:nvPr/>
        </p:nvSpPr>
        <p:spPr>
          <a:xfrm>
            <a:off x="7584375" y="4180475"/>
            <a:ext cx="412200" cy="169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5"/>
          <p:cNvSpPr/>
          <p:nvPr/>
        </p:nvSpPr>
        <p:spPr>
          <a:xfrm rot="10800000">
            <a:off x="7128050" y="2932325"/>
            <a:ext cx="412200" cy="169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5"/>
          <p:cNvSpPr txBox="1"/>
          <p:nvPr/>
        </p:nvSpPr>
        <p:spPr>
          <a:xfrm>
            <a:off x="7584375" y="2678375"/>
            <a:ext cx="921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Average"/>
                <a:ea typeface="Average"/>
                <a:cs typeface="Average"/>
                <a:sym typeface="Average"/>
              </a:rPr>
              <a:t>If satisfied with your changes, below, create your pull request</a:t>
            </a:r>
            <a:endParaRPr sz="800">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Pull Request-Browser View cont’d.</a:t>
            </a:r>
            <a:endParaRPr/>
          </a:p>
        </p:txBody>
      </p:sp>
      <p:sp>
        <p:nvSpPr>
          <p:cNvPr id="342" name="Google Shape;342;p46"/>
          <p:cNvSpPr txBox="1"/>
          <p:nvPr/>
        </p:nvSpPr>
        <p:spPr>
          <a:xfrm>
            <a:off x="1377900" y="616875"/>
            <a:ext cx="6388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CCCCCC"/>
                </a:solidFill>
                <a:latin typeface="Average"/>
                <a:ea typeface="Average"/>
                <a:cs typeface="Average"/>
                <a:sym typeface="Average"/>
              </a:rPr>
              <a:t>Give your pull request a title and a brief description of the proposed changes. Then create your request</a:t>
            </a:r>
            <a:endParaRPr sz="1100">
              <a:solidFill>
                <a:srgbClr val="CCCCCC"/>
              </a:solidFill>
              <a:latin typeface="Average"/>
              <a:ea typeface="Average"/>
              <a:cs typeface="Average"/>
              <a:sym typeface="Average"/>
            </a:endParaRPr>
          </a:p>
        </p:txBody>
      </p:sp>
      <p:pic>
        <p:nvPicPr>
          <p:cNvPr id="343" name="Google Shape;343;p46"/>
          <p:cNvPicPr preferRelativeResize="0"/>
          <p:nvPr/>
        </p:nvPicPr>
        <p:blipFill>
          <a:blip r:embed="rId3">
            <a:alphaModFix/>
          </a:blip>
          <a:stretch>
            <a:fillRect/>
          </a:stretch>
        </p:blipFill>
        <p:spPr>
          <a:xfrm>
            <a:off x="1253213" y="926700"/>
            <a:ext cx="6637574" cy="37695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35585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Pull Request-GitHub Desktop View</a:t>
            </a:r>
            <a:endParaRPr>
              <a:solidFill>
                <a:srgbClr val="B7B7B7"/>
              </a:solidFill>
            </a:endParaRPr>
          </a:p>
        </p:txBody>
      </p:sp>
      <p:sp>
        <p:nvSpPr>
          <p:cNvPr id="349" name="Google Shape;349;p47"/>
          <p:cNvSpPr txBox="1">
            <a:spLocks noGrp="1"/>
          </p:cNvSpPr>
          <p:nvPr>
            <p:ph type="body" idx="1"/>
          </p:nvPr>
        </p:nvSpPr>
        <p:spPr>
          <a:xfrm>
            <a:off x="282250" y="572700"/>
            <a:ext cx="8520600" cy="34164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1200"/>
              </a:spcAft>
              <a:buNone/>
            </a:pPr>
            <a:r>
              <a:rPr lang="en" sz="1500"/>
              <a:t>Pull requests can also be initiated from GitHub Desktop. </a:t>
            </a:r>
            <a:endParaRPr sz="1500"/>
          </a:p>
        </p:txBody>
      </p:sp>
      <p:pic>
        <p:nvPicPr>
          <p:cNvPr id="350" name="Google Shape;350;p47"/>
          <p:cNvPicPr preferRelativeResize="0"/>
          <p:nvPr/>
        </p:nvPicPr>
        <p:blipFill>
          <a:blip r:embed="rId3">
            <a:alphaModFix/>
          </a:blip>
          <a:stretch>
            <a:fillRect/>
          </a:stretch>
        </p:blipFill>
        <p:spPr>
          <a:xfrm>
            <a:off x="1781463" y="961600"/>
            <a:ext cx="5522174" cy="3766175"/>
          </a:xfrm>
          <a:prstGeom prst="rect">
            <a:avLst/>
          </a:prstGeom>
          <a:noFill/>
          <a:ln>
            <a:noFill/>
          </a:ln>
        </p:spPr>
      </p:pic>
      <p:sp>
        <p:nvSpPr>
          <p:cNvPr id="351" name="Google Shape;351;p47"/>
          <p:cNvSpPr/>
          <p:nvPr/>
        </p:nvSpPr>
        <p:spPr>
          <a:xfrm>
            <a:off x="6968375" y="2468700"/>
            <a:ext cx="434100" cy="206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txBox="1"/>
          <p:nvPr/>
        </p:nvSpPr>
        <p:spPr>
          <a:xfrm>
            <a:off x="7446675" y="2222200"/>
            <a:ext cx="1618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B7B7B7"/>
                </a:solidFill>
                <a:latin typeface="Average"/>
                <a:ea typeface="Average"/>
                <a:cs typeface="Average"/>
                <a:sym typeface="Average"/>
              </a:rPr>
              <a:t>This will take you to the github.com to create your pull request as previously demonstrated</a:t>
            </a:r>
            <a:endParaRPr sz="1000">
              <a:solidFill>
                <a:srgbClr val="B7B7B7"/>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311688" y="-368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Merging Your Pull Request</a:t>
            </a:r>
            <a:endParaRPr>
              <a:solidFill>
                <a:srgbClr val="B7B7B7"/>
              </a:solidFill>
            </a:endParaRPr>
          </a:p>
        </p:txBody>
      </p:sp>
      <p:sp>
        <p:nvSpPr>
          <p:cNvPr id="358" name="Google Shape;358;p48"/>
          <p:cNvSpPr txBox="1">
            <a:spLocks noGrp="1"/>
          </p:cNvSpPr>
          <p:nvPr>
            <p:ph type="body" idx="1"/>
          </p:nvPr>
        </p:nvSpPr>
        <p:spPr>
          <a:xfrm>
            <a:off x="311700" y="3077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After all changes have been reviewed and approved, the new branch is ready to be merged back into the main branch</a:t>
            </a:r>
            <a:endParaRPr sz="1400"/>
          </a:p>
        </p:txBody>
      </p:sp>
      <p:pic>
        <p:nvPicPr>
          <p:cNvPr id="359" name="Google Shape;359;p48"/>
          <p:cNvPicPr preferRelativeResize="0"/>
          <p:nvPr/>
        </p:nvPicPr>
        <p:blipFill>
          <a:blip r:embed="rId3">
            <a:alphaModFix/>
          </a:blip>
          <a:stretch>
            <a:fillRect/>
          </a:stretch>
        </p:blipFill>
        <p:spPr>
          <a:xfrm>
            <a:off x="1215564" y="830600"/>
            <a:ext cx="6712873" cy="2959051"/>
          </a:xfrm>
          <a:prstGeom prst="rect">
            <a:avLst/>
          </a:prstGeom>
          <a:noFill/>
          <a:ln>
            <a:noFill/>
          </a:ln>
        </p:spPr>
      </p:pic>
      <p:pic>
        <p:nvPicPr>
          <p:cNvPr id="360" name="Google Shape;360;p48"/>
          <p:cNvPicPr preferRelativeResize="0"/>
          <p:nvPr/>
        </p:nvPicPr>
        <p:blipFill>
          <a:blip r:embed="rId4">
            <a:alphaModFix/>
          </a:blip>
          <a:stretch>
            <a:fillRect/>
          </a:stretch>
        </p:blipFill>
        <p:spPr>
          <a:xfrm>
            <a:off x="968125" y="3944050"/>
            <a:ext cx="7487350" cy="848350"/>
          </a:xfrm>
          <a:prstGeom prst="rect">
            <a:avLst/>
          </a:prstGeom>
          <a:noFill/>
          <a:ln>
            <a:noFill/>
          </a:ln>
        </p:spPr>
      </p:pic>
      <p:sp>
        <p:nvSpPr>
          <p:cNvPr id="361" name="Google Shape;361;p48"/>
          <p:cNvSpPr/>
          <p:nvPr/>
        </p:nvSpPr>
        <p:spPr>
          <a:xfrm>
            <a:off x="2067725" y="3495225"/>
            <a:ext cx="500400" cy="17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8"/>
          <p:cNvSpPr txBox="1"/>
          <p:nvPr/>
        </p:nvSpPr>
        <p:spPr>
          <a:xfrm>
            <a:off x="797100" y="3671925"/>
            <a:ext cx="75498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B7B7B7"/>
                </a:solidFill>
                <a:latin typeface="Average"/>
                <a:ea typeface="Average"/>
                <a:cs typeface="Average"/>
                <a:sym typeface="Average"/>
              </a:rPr>
              <a:t>The branch used to make changes can now be deleted since its changes have been merged with main</a:t>
            </a:r>
            <a:endParaRPr sz="1300">
              <a:solidFill>
                <a:srgbClr val="B7B7B7"/>
              </a:solidFill>
              <a:latin typeface="Average"/>
              <a:ea typeface="Average"/>
              <a:cs typeface="Average"/>
              <a:sym typeface="Average"/>
            </a:endParaRPr>
          </a:p>
        </p:txBody>
      </p:sp>
      <p:sp>
        <p:nvSpPr>
          <p:cNvPr id="363" name="Google Shape;363;p48"/>
          <p:cNvSpPr txBox="1"/>
          <p:nvPr/>
        </p:nvSpPr>
        <p:spPr>
          <a:xfrm>
            <a:off x="103025" y="4827100"/>
            <a:ext cx="949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B7B7B7"/>
                </a:solidFill>
                <a:latin typeface="Average"/>
                <a:ea typeface="Average"/>
                <a:cs typeface="Average"/>
                <a:sym typeface="Average"/>
              </a:rPr>
              <a:t>For an explanation of merge conflicts and how to resolve them visit</a:t>
            </a:r>
            <a:r>
              <a:rPr lang="en" sz="900">
                <a:latin typeface="Average"/>
                <a:ea typeface="Average"/>
                <a:cs typeface="Average"/>
                <a:sym typeface="Average"/>
              </a:rPr>
              <a:t>: </a:t>
            </a:r>
            <a:r>
              <a:rPr lang="en" sz="900" u="sng">
                <a:solidFill>
                  <a:schemeClr val="hlink"/>
                </a:solidFill>
                <a:latin typeface="Average"/>
                <a:ea typeface="Average"/>
                <a:cs typeface="Average"/>
                <a:sym typeface="Average"/>
                <a:hlinkClick r:id="rId5"/>
              </a:rPr>
              <a:t>docs.github.com/en/github/collaborating-with-issues-and-pull-requests/resolving-a-merge-conflict-on-github</a:t>
            </a:r>
            <a:endParaRPr sz="900">
              <a:latin typeface="Average"/>
              <a:ea typeface="Average"/>
              <a:cs typeface="Average"/>
              <a:sym typeface="Averag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FF9F-DDCE-3C40-A199-ED2912816C72}"/>
              </a:ext>
            </a:extLst>
          </p:cNvPr>
          <p:cNvSpPr>
            <a:spLocks noGrp="1"/>
          </p:cNvSpPr>
          <p:nvPr>
            <p:ph type="title"/>
          </p:nvPr>
        </p:nvSpPr>
        <p:spPr>
          <a:xfrm>
            <a:off x="311700" y="290850"/>
            <a:ext cx="8520600" cy="572700"/>
          </a:xfrm>
        </p:spPr>
        <p:txBody>
          <a:bodyPr>
            <a:normAutofit fontScale="90000"/>
          </a:bodyPr>
          <a:lstStyle/>
          <a:p>
            <a:r>
              <a:rPr lang="en-US" dirty="0"/>
              <a:t>Git in a Unix Terminal</a:t>
            </a:r>
          </a:p>
        </p:txBody>
      </p:sp>
      <p:sp>
        <p:nvSpPr>
          <p:cNvPr id="3" name="Text Placeholder 2">
            <a:extLst>
              <a:ext uri="{FF2B5EF4-FFF2-40B4-BE49-F238E27FC236}">
                <a16:creationId xmlns:a16="http://schemas.microsoft.com/office/drawing/2014/main" id="{3E959023-15CD-F24C-9A26-F4349AC3EA9F}"/>
              </a:ext>
            </a:extLst>
          </p:cNvPr>
          <p:cNvSpPr>
            <a:spLocks noGrp="1"/>
          </p:cNvSpPr>
          <p:nvPr>
            <p:ph type="body" idx="1"/>
          </p:nvPr>
        </p:nvSpPr>
        <p:spPr>
          <a:xfrm>
            <a:off x="311700" y="863550"/>
            <a:ext cx="8520600" cy="3416400"/>
          </a:xfrm>
        </p:spPr>
        <p:txBody>
          <a:bodyPr>
            <a:normAutofit fontScale="77500" lnSpcReduction="20000"/>
          </a:bodyPr>
          <a:lstStyle/>
          <a:p>
            <a:r>
              <a:rPr lang="en-US" dirty="0">
                <a:latin typeface="Calibri" panose="020F0502020204030204" pitchFamily="34" charset="0"/>
                <a:cs typeface="Calibri" panose="020F0502020204030204" pitchFamily="34" charset="0"/>
              </a:rPr>
              <a:t>MacOS should have Git installed by default</a:t>
            </a:r>
          </a:p>
          <a:p>
            <a:pPr lvl="1"/>
            <a:r>
              <a:rPr lang="en-US" dirty="0">
                <a:latin typeface="Calibri" panose="020F0502020204030204" pitchFamily="34" charset="0"/>
                <a:cs typeface="Calibri" panose="020F0502020204030204" pitchFamily="34" charset="0"/>
              </a:rPr>
              <a:t>If you don’t already have Git installed visit</a:t>
            </a:r>
          </a:p>
          <a:p>
            <a:pPr lvl="2"/>
            <a:r>
              <a:rPr lang="en-US" dirty="0">
                <a:latin typeface="Calibri" panose="020F0502020204030204" pitchFamily="34" charset="0"/>
                <a:cs typeface="Calibri" panose="020F0502020204030204" pitchFamily="34" charset="0"/>
                <a:hlinkClick r:id="rId2"/>
              </a:rPr>
              <a:t>git-scm.com/download/mac</a:t>
            </a:r>
            <a:r>
              <a:rPr lang="en-US" dirty="0">
                <a:latin typeface="Calibri" panose="020F0502020204030204" pitchFamily="34" charset="0"/>
                <a:cs typeface="Calibri" panose="020F0502020204030204" pitchFamily="34" charset="0"/>
              </a:rPr>
              <a:t> and follow the steps to install</a:t>
            </a:r>
          </a:p>
          <a:p>
            <a:r>
              <a:rPr lang="en-US" dirty="0">
                <a:latin typeface="Calibri" panose="020F0502020204030204" pitchFamily="34" charset="0"/>
                <a:cs typeface="Calibri" panose="020F0502020204030204" pitchFamily="34" charset="0"/>
              </a:rPr>
              <a:t>Linux</a:t>
            </a:r>
          </a:p>
          <a:p>
            <a:pPr lvl="1"/>
            <a:r>
              <a:rPr lang="en-US" dirty="0">
                <a:latin typeface="Calibri" panose="020F0502020204030204" pitchFamily="34" charset="0"/>
                <a:cs typeface="Calibri" panose="020F0502020204030204" pitchFamily="34" charset="0"/>
              </a:rPr>
              <a:t>Debian/</a:t>
            </a:r>
            <a:r>
              <a:rPr lang="en-US" dirty="0" err="1">
                <a:latin typeface="Calibri" panose="020F0502020204030204" pitchFamily="34" charset="0"/>
                <a:cs typeface="Calibri" panose="020F0502020204030204" pitchFamily="34" charset="0"/>
              </a:rPr>
              <a:t>Ubtuntu</a:t>
            </a:r>
            <a:endParaRPr lang="en-US" dirty="0">
              <a:latin typeface="Calibri" panose="020F0502020204030204" pitchFamily="34" charset="0"/>
              <a:cs typeface="Calibri" panose="020F0502020204030204" pitchFamily="34" charset="0"/>
            </a:endParaRPr>
          </a:p>
          <a:p>
            <a:pPr lvl="2"/>
            <a:r>
              <a:rPr lang="en-US" dirty="0" err="1">
                <a:latin typeface="Calibri" panose="020F0502020204030204" pitchFamily="34" charset="0"/>
                <a:cs typeface="Calibri" panose="020F0502020204030204" pitchFamily="34" charset="0"/>
              </a:rPr>
              <a:t>sudo</a:t>
            </a:r>
            <a:r>
              <a:rPr lang="en-US" dirty="0">
                <a:latin typeface="Calibri" panose="020F0502020204030204" pitchFamily="34" charset="0"/>
                <a:cs typeface="Calibri" panose="020F0502020204030204" pitchFamily="34" charset="0"/>
              </a:rPr>
              <a:t> apt-get install git</a:t>
            </a:r>
          </a:p>
          <a:p>
            <a:pPr lvl="1"/>
            <a:r>
              <a:rPr lang="en-US" dirty="0">
                <a:latin typeface="Calibri" panose="020F0502020204030204" pitchFamily="34" charset="0"/>
                <a:cs typeface="Calibri" panose="020F0502020204030204" pitchFamily="34" charset="0"/>
              </a:rPr>
              <a:t>Fedora</a:t>
            </a:r>
          </a:p>
          <a:p>
            <a:pPr lvl="2"/>
            <a:r>
              <a:rPr lang="en-US" dirty="0">
                <a:latin typeface="Calibri" panose="020F0502020204030204" pitchFamily="34" charset="0"/>
                <a:cs typeface="Calibri" panose="020F0502020204030204" pitchFamily="34" charset="0"/>
              </a:rPr>
              <a:t>yum install git (up to Fedora 21)</a:t>
            </a:r>
          </a:p>
          <a:p>
            <a:pPr lvl="2"/>
            <a:r>
              <a:rPr lang="en-US" dirty="0" err="1">
                <a:latin typeface="Calibri" panose="020F0502020204030204" pitchFamily="34" charset="0"/>
                <a:cs typeface="Calibri" panose="020F0502020204030204" pitchFamily="34" charset="0"/>
              </a:rPr>
              <a:t>dnf</a:t>
            </a:r>
            <a:r>
              <a:rPr lang="en-US" dirty="0">
                <a:latin typeface="Calibri" panose="020F0502020204030204" pitchFamily="34" charset="0"/>
                <a:cs typeface="Calibri" panose="020F0502020204030204" pitchFamily="34" charset="0"/>
              </a:rPr>
              <a:t> install git (Fedora 22)</a:t>
            </a:r>
          </a:p>
          <a:p>
            <a:pPr lvl="1"/>
            <a:r>
              <a:rPr lang="en-US" dirty="0">
                <a:latin typeface="Calibri" panose="020F0502020204030204" pitchFamily="34" charset="0"/>
                <a:cs typeface="Calibri" panose="020F0502020204030204" pitchFamily="34" charset="0"/>
              </a:rPr>
              <a:t>Gentoo</a:t>
            </a:r>
          </a:p>
          <a:p>
            <a:pPr lvl="2"/>
            <a:r>
              <a:rPr lang="en-US" dirty="0">
                <a:latin typeface="Calibri" panose="020F0502020204030204" pitchFamily="34" charset="0"/>
                <a:cs typeface="Calibri" panose="020F0502020204030204" pitchFamily="34" charset="0"/>
              </a:rPr>
              <a:t>emerge --ask --verbose dev-</a:t>
            </a:r>
            <a:r>
              <a:rPr lang="en-US" dirty="0" err="1">
                <a:latin typeface="Calibri" panose="020F0502020204030204" pitchFamily="34" charset="0"/>
                <a:cs typeface="Calibri" panose="020F0502020204030204" pitchFamily="34" charset="0"/>
              </a:rPr>
              <a:t>vcs</a:t>
            </a:r>
            <a:r>
              <a:rPr lang="en-US" dirty="0">
                <a:latin typeface="Calibri" panose="020F0502020204030204" pitchFamily="34" charset="0"/>
                <a:cs typeface="Calibri" panose="020F0502020204030204" pitchFamily="34" charset="0"/>
              </a:rPr>
              <a:t>/git</a:t>
            </a:r>
          </a:p>
          <a:p>
            <a:pPr lvl="1"/>
            <a:r>
              <a:rPr lang="en-US" dirty="0">
                <a:latin typeface="Calibri" panose="020F0502020204030204" pitchFamily="34" charset="0"/>
                <a:cs typeface="Calibri" panose="020F0502020204030204" pitchFamily="34" charset="0"/>
              </a:rPr>
              <a:t>Arch Linux</a:t>
            </a:r>
          </a:p>
          <a:p>
            <a:pPr lvl="2"/>
            <a:r>
              <a:rPr lang="en-US" dirty="0" err="1">
                <a:latin typeface="Calibri" panose="020F0502020204030204" pitchFamily="34" charset="0"/>
                <a:cs typeface="Calibri" panose="020F0502020204030204" pitchFamily="34" charset="0"/>
              </a:rPr>
              <a:t>pacman</a:t>
            </a:r>
            <a:r>
              <a:rPr lang="en-US" dirty="0">
                <a:latin typeface="Calibri" panose="020F0502020204030204" pitchFamily="34" charset="0"/>
                <a:cs typeface="Calibri" panose="020F0502020204030204" pitchFamily="34" charset="0"/>
              </a:rPr>
              <a:t>  -S git</a:t>
            </a:r>
          </a:p>
          <a:p>
            <a:pPr lvl="1"/>
            <a:r>
              <a:rPr lang="en-US" dirty="0">
                <a:latin typeface="Calibri" panose="020F0502020204030204" pitchFamily="34" charset="0"/>
                <a:cs typeface="Calibri" panose="020F0502020204030204" pitchFamily="34" charset="0"/>
              </a:rPr>
              <a:t>OpenSUSE</a:t>
            </a:r>
          </a:p>
          <a:p>
            <a:pPr lvl="2"/>
            <a:r>
              <a:rPr lang="en-US" dirty="0" err="1">
                <a:latin typeface="Calibri" panose="020F0502020204030204" pitchFamily="34" charset="0"/>
                <a:cs typeface="Calibri" panose="020F0502020204030204" pitchFamily="34" charset="0"/>
              </a:rPr>
              <a:t>zypper</a:t>
            </a:r>
            <a:r>
              <a:rPr lang="en-US" dirty="0">
                <a:latin typeface="Calibri" panose="020F0502020204030204" pitchFamily="34" charset="0"/>
                <a:cs typeface="Calibri" panose="020F0502020204030204" pitchFamily="34" charset="0"/>
              </a:rPr>
              <a:t> install git</a:t>
            </a:r>
          </a:p>
          <a:p>
            <a:pPr lvl="1"/>
            <a:r>
              <a:rPr lang="en-US" dirty="0">
                <a:latin typeface="Calibri" panose="020F0502020204030204" pitchFamily="34" charset="0"/>
                <a:cs typeface="Calibri" panose="020F0502020204030204" pitchFamily="34" charset="0"/>
              </a:rPr>
              <a:t>FreeBSD</a:t>
            </a:r>
          </a:p>
          <a:p>
            <a:pPr lvl="2"/>
            <a:r>
              <a:rPr lang="en-US" dirty="0">
                <a:latin typeface="Calibri" panose="020F0502020204030204" pitchFamily="34" charset="0"/>
                <a:cs typeface="Calibri" panose="020F0502020204030204" pitchFamily="34" charset="0"/>
              </a:rPr>
              <a:t>pkg install git</a:t>
            </a:r>
          </a:p>
          <a:p>
            <a:r>
              <a:rPr lang="en-US" dirty="0">
                <a:latin typeface="Calibri" panose="020F0502020204030204" pitchFamily="34" charset="0"/>
                <a:cs typeface="Calibri" panose="020F0502020204030204" pitchFamily="34" charset="0"/>
              </a:rPr>
              <a:t>Windows</a:t>
            </a:r>
          </a:p>
          <a:p>
            <a:pPr lvl="1"/>
            <a:r>
              <a:rPr lang="en-US" dirty="0">
                <a:latin typeface="Calibri" panose="020F0502020204030204" pitchFamily="34" charset="0"/>
                <a:cs typeface="Calibri" panose="020F0502020204030204" pitchFamily="34" charset="0"/>
                <a:hlinkClick r:id="rId3"/>
              </a:rPr>
              <a:t>git-</a:t>
            </a:r>
            <a:r>
              <a:rPr lang="en-US" dirty="0" err="1">
                <a:latin typeface="Calibri" panose="020F0502020204030204" pitchFamily="34" charset="0"/>
                <a:cs typeface="Calibri" panose="020F0502020204030204" pitchFamily="34" charset="0"/>
                <a:hlinkClick r:id="rId3"/>
              </a:rPr>
              <a:t>scm.com</a:t>
            </a:r>
            <a:r>
              <a:rPr lang="en-US" dirty="0">
                <a:latin typeface="Calibri" panose="020F0502020204030204" pitchFamily="34" charset="0"/>
                <a:cs typeface="Calibri" panose="020F0502020204030204" pitchFamily="34" charset="0"/>
                <a:hlinkClick r:id="rId3"/>
              </a:rPr>
              <a:t>/download/win</a:t>
            </a:r>
            <a:endParaRPr lang="en-US" dirty="0">
              <a:latin typeface="Calibri" panose="020F0502020204030204" pitchFamily="34" charset="0"/>
              <a:cs typeface="Calibri" panose="020F0502020204030204" pitchFamily="34" charset="0"/>
            </a:endParaRPr>
          </a:p>
          <a:p>
            <a:pPr lvl="2"/>
            <a:endParaRPr lang="en-US" dirty="0">
              <a:latin typeface="Calibri" panose="020F0502020204030204" pitchFamily="34" charset="0"/>
              <a:cs typeface="Calibri" panose="020F0502020204030204" pitchFamily="34" charset="0"/>
            </a:endParaRPr>
          </a:p>
          <a:p>
            <a:pPr lvl="2"/>
            <a:endParaRPr lang="en-US" dirty="0">
              <a:latin typeface="Calibri" panose="020F0502020204030204" pitchFamily="34" charset="0"/>
              <a:cs typeface="Calibri" panose="020F0502020204030204" pitchFamily="34" charset="0"/>
            </a:endParaRPr>
          </a:p>
          <a:p>
            <a:pPr lvl="2"/>
            <a:endParaRPr lang="en-US" dirty="0">
              <a:latin typeface="Calibri" panose="020F0502020204030204" pitchFamily="34" charset="0"/>
              <a:cs typeface="Calibri" panose="020F0502020204030204" pitchFamily="34" charset="0"/>
            </a:endParaRPr>
          </a:p>
          <a:p>
            <a:pPr lvl="2"/>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0820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D8C7-2DE1-3C4E-ACB0-5251BE418A95}"/>
              </a:ext>
            </a:extLst>
          </p:cNvPr>
          <p:cNvSpPr>
            <a:spLocks noGrp="1"/>
          </p:cNvSpPr>
          <p:nvPr>
            <p:ph type="title"/>
          </p:nvPr>
        </p:nvSpPr>
        <p:spPr/>
        <p:txBody>
          <a:bodyPr>
            <a:normAutofit fontScale="90000"/>
          </a:bodyPr>
          <a:lstStyle/>
          <a:p>
            <a:r>
              <a:rPr lang="en-US" dirty="0"/>
              <a:t>Using Git in Terminal – Initial Setup</a:t>
            </a:r>
          </a:p>
        </p:txBody>
      </p:sp>
      <p:sp>
        <p:nvSpPr>
          <p:cNvPr id="3" name="Text Placeholder 2">
            <a:extLst>
              <a:ext uri="{FF2B5EF4-FFF2-40B4-BE49-F238E27FC236}">
                <a16:creationId xmlns:a16="http://schemas.microsoft.com/office/drawing/2014/main" id="{8D856B42-8204-2E4E-9DAD-6333AEE6B272}"/>
              </a:ext>
            </a:extLst>
          </p:cNvPr>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You’ll need an active GitHub account</a:t>
            </a:r>
          </a:p>
          <a:p>
            <a:r>
              <a:rPr lang="en-US" dirty="0">
                <a:latin typeface="Calibri" panose="020F0502020204030204" pitchFamily="34" charset="0"/>
                <a:cs typeface="Calibri" panose="020F0502020204030204" pitchFamily="34" charset="0"/>
              </a:rPr>
              <a:t>After downloading an installing Git open a terminal on macOS or Linux, or the Git Bash app in Windows (installed with Git) you’ll run these commands to log in to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using git on your terminal</a:t>
            </a:r>
          </a:p>
          <a:p>
            <a:pPr lvl="1"/>
            <a:r>
              <a:rPr lang="en-US" dirty="0">
                <a:latin typeface="Calibri" panose="020F0502020204030204" pitchFamily="34" charset="0"/>
                <a:cs typeface="Calibri" panose="020F0502020204030204" pitchFamily="34" charset="0"/>
              </a:rPr>
              <a:t>Tell Git who you are: git config --global </a:t>
            </a:r>
            <a:r>
              <a:rPr lang="en-US" dirty="0" err="1">
                <a:latin typeface="Calibri" panose="020F0502020204030204" pitchFamily="34" charset="0"/>
                <a:cs typeface="Calibri" panose="020F0502020204030204" pitchFamily="34" charset="0"/>
              </a:rPr>
              <a:t>user.name</a:t>
            </a:r>
            <a:r>
              <a:rPr lang="en-US" dirty="0">
                <a:latin typeface="Calibri" panose="020F0502020204030204" pitchFamily="34" charset="0"/>
                <a:cs typeface="Calibri" panose="020F0502020204030204" pitchFamily="34" charset="0"/>
              </a:rPr>
              <a:t> “your username”</a:t>
            </a:r>
          </a:p>
          <a:p>
            <a:pPr lvl="1"/>
            <a:r>
              <a:rPr lang="en-US" dirty="0">
                <a:latin typeface="Calibri" panose="020F0502020204030204" pitchFamily="34" charset="0"/>
                <a:cs typeface="Calibri" panose="020F0502020204030204" pitchFamily="34" charset="0"/>
              </a:rPr>
              <a:t>Supply your GitHub email: git config –global </a:t>
            </a:r>
            <a:r>
              <a:rPr lang="en-US" dirty="0" err="1">
                <a:latin typeface="Calibri" panose="020F0502020204030204" pitchFamily="34" charset="0"/>
                <a:cs typeface="Calibri" panose="020F0502020204030204" pitchFamily="34" charset="0"/>
              </a:rPr>
              <a:t>user.email</a:t>
            </a:r>
            <a:r>
              <a:rPr lang="en-US" dirty="0">
                <a:latin typeface="Calibri" panose="020F0502020204030204" pitchFamily="34" charset="0"/>
                <a:cs typeface="Calibri" panose="020F0502020204030204" pitchFamily="34" charset="0"/>
              </a:rPr>
              <a:t> “your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email”</a:t>
            </a:r>
          </a:p>
          <a:p>
            <a:pPr lvl="1"/>
            <a:r>
              <a:rPr lang="en-US" dirty="0">
                <a:latin typeface="Calibri" panose="020F0502020204030204" pitchFamily="34" charset="0"/>
                <a:cs typeface="Calibri" panose="020F0502020204030204" pitchFamily="34" charset="0"/>
              </a:rPr>
              <a:t>You can setup credentials to avoid having to log in every time you want to connect to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in your terminal</a:t>
            </a:r>
          </a:p>
          <a:p>
            <a:pPr lvl="2"/>
            <a:r>
              <a:rPr lang="en-US" dirty="0">
                <a:latin typeface="Calibri" panose="020F0502020204030204" pitchFamily="34" charset="0"/>
                <a:cs typeface="Calibri" panose="020F0502020204030204" pitchFamily="34" charset="0"/>
              </a:rPr>
              <a:t>Full steps to do this depending on your system can be found here: </a:t>
            </a:r>
            <a:r>
              <a:rPr lang="en-US" dirty="0">
                <a:latin typeface="Calibri" panose="020F0502020204030204" pitchFamily="34" charset="0"/>
                <a:cs typeface="Calibri" panose="020F0502020204030204" pitchFamily="34" charset="0"/>
                <a:hlinkClick r:id="rId2"/>
              </a:rPr>
              <a:t>docs.github.com/en/github/using-git/caching-your-github-credentials-in-git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678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2379-DFA3-1845-A29F-89FF5F4E0F6E}"/>
              </a:ext>
            </a:extLst>
          </p:cNvPr>
          <p:cNvSpPr>
            <a:spLocks noGrp="1"/>
          </p:cNvSpPr>
          <p:nvPr>
            <p:ph type="title"/>
          </p:nvPr>
        </p:nvSpPr>
        <p:spPr/>
        <p:txBody>
          <a:bodyPr>
            <a:normAutofit fontScale="90000"/>
          </a:bodyPr>
          <a:lstStyle/>
          <a:p>
            <a:r>
              <a:rPr lang="en-US" dirty="0"/>
              <a:t>Using Git in Terminal – Initialize Repository </a:t>
            </a:r>
          </a:p>
        </p:txBody>
      </p:sp>
      <p:sp>
        <p:nvSpPr>
          <p:cNvPr id="3" name="Text Placeholder 2">
            <a:extLst>
              <a:ext uri="{FF2B5EF4-FFF2-40B4-BE49-F238E27FC236}">
                <a16:creationId xmlns:a16="http://schemas.microsoft.com/office/drawing/2014/main" id="{0DB7EEF1-31DD-6646-A830-FB3BAC5F1121}"/>
              </a:ext>
            </a:extLst>
          </p:cNvPr>
          <p:cNvSpPr>
            <a:spLocks noGrp="1"/>
          </p:cNvSpPr>
          <p:nvPr>
            <p:ph type="body" idx="1"/>
          </p:nvPr>
        </p:nvSpPr>
        <p:spPr/>
        <p:txBody>
          <a:bodyPr>
            <a:normAutofit lnSpcReduction="10000"/>
          </a:bodyPr>
          <a:lstStyle/>
          <a:p>
            <a:r>
              <a:rPr lang="en-US" dirty="0">
                <a:latin typeface="Calibri" panose="020F0502020204030204" pitchFamily="34" charset="0"/>
                <a:cs typeface="Calibri" panose="020F0502020204030204" pitchFamily="34" charset="0"/>
              </a:rPr>
              <a:t>Now that you’ve connected with your GitHub account in terminal, you can create a new repository</a:t>
            </a:r>
          </a:p>
          <a:p>
            <a:r>
              <a:rPr lang="en-US" dirty="0">
                <a:latin typeface="Calibri" panose="020F0502020204030204" pitchFamily="34" charset="0"/>
                <a:cs typeface="Calibri" panose="020F0502020204030204" pitchFamily="34" charset="0"/>
              </a:rPr>
              <a:t>Go to </a:t>
            </a:r>
            <a:r>
              <a:rPr lang="en-US" dirty="0" err="1">
                <a:latin typeface="Calibri" panose="020F0502020204030204" pitchFamily="34" charset="0"/>
                <a:cs typeface="Calibri" panose="020F0502020204030204" pitchFamily="34" charset="0"/>
              </a:rPr>
              <a:t>github.com</a:t>
            </a:r>
            <a:r>
              <a:rPr lang="en-US" dirty="0">
                <a:latin typeface="Calibri" panose="020F0502020204030204" pitchFamily="34" charset="0"/>
                <a:cs typeface="Calibri" panose="020F0502020204030204" pitchFamily="34" charset="0"/>
              </a:rPr>
              <a:t> and create a new repository by clicking the green New button under your username as previously instructed. </a:t>
            </a:r>
          </a:p>
          <a:p>
            <a:r>
              <a:rPr lang="en-US" dirty="0">
                <a:latin typeface="Calibri" panose="020F0502020204030204" pitchFamily="34" charset="0"/>
                <a:cs typeface="Calibri" panose="020F0502020204030204" pitchFamily="34" charset="0"/>
              </a:rPr>
              <a:t>Name it, describe it, make it public or private, and for this tutorial don’t choose any default files.</a:t>
            </a:r>
          </a:p>
          <a:p>
            <a:r>
              <a:rPr lang="en-US" dirty="0">
                <a:latin typeface="Calibri" panose="020F0502020204030204" pitchFamily="34" charset="0"/>
                <a:cs typeface="Calibri" panose="020F0502020204030204" pitchFamily="34" charset="0"/>
              </a:rPr>
              <a:t>Now you are ready to create your local repository</a:t>
            </a:r>
          </a:p>
          <a:p>
            <a:pPr lvl="1"/>
            <a:r>
              <a:rPr lang="en-US" dirty="0">
                <a:latin typeface="Calibri" panose="020F0502020204030204" pitchFamily="34" charset="0"/>
                <a:cs typeface="Calibri" panose="020F0502020204030204" pitchFamily="34" charset="0"/>
              </a:rPr>
              <a:t>Navigate to the directory where you’d like your new project to be stored and create a new directory with the same name as the repo you just created</a:t>
            </a:r>
          </a:p>
          <a:p>
            <a:pPr lvl="2"/>
            <a:r>
              <a:rPr lang="en-US" i="1" dirty="0" err="1">
                <a:latin typeface="Calibri" panose="020F0502020204030204" pitchFamily="34" charset="0"/>
                <a:cs typeface="Calibri" panose="020F0502020204030204" pitchFamily="34" charset="0"/>
              </a:rPr>
              <a:t>mkdir</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yourRepoName</a:t>
            </a:r>
            <a:r>
              <a:rPr lang="en-US" i="1" dirty="0">
                <a:latin typeface="Calibri" panose="020F0502020204030204" pitchFamily="34" charset="0"/>
                <a:cs typeface="Calibri" panose="020F0502020204030204" pitchFamily="34" charset="0"/>
              </a:rPr>
              <a:t>’</a:t>
            </a:r>
          </a:p>
          <a:p>
            <a:pPr lvl="1"/>
            <a:r>
              <a:rPr lang="en-US" dirty="0">
                <a:latin typeface="Calibri" panose="020F0502020204030204" pitchFamily="34" charset="0"/>
                <a:cs typeface="Calibri" panose="020F0502020204030204" pitchFamily="34" charset="0"/>
              </a:rPr>
              <a:t>Enter that directory: </a:t>
            </a:r>
            <a:r>
              <a:rPr lang="en-US" i="1" dirty="0">
                <a:latin typeface="Calibri" panose="020F0502020204030204" pitchFamily="34" charset="0"/>
                <a:cs typeface="Calibri" panose="020F0502020204030204" pitchFamily="34" charset="0"/>
              </a:rPr>
              <a:t>cd </a:t>
            </a:r>
            <a:r>
              <a:rPr lang="en-US" i="1" dirty="0" err="1">
                <a:latin typeface="Calibri" panose="020F0502020204030204" pitchFamily="34" charset="0"/>
                <a:cs typeface="Calibri" panose="020F0502020204030204" pitchFamily="34" charset="0"/>
              </a:rPr>
              <a:t>yourRepoName</a:t>
            </a:r>
            <a:endParaRPr lang="en-US" i="1"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Enter</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command </a:t>
            </a:r>
            <a:r>
              <a:rPr lang="en-US" i="1" dirty="0">
                <a:latin typeface="Calibri" panose="020F0502020204030204" pitchFamily="34" charset="0"/>
                <a:cs typeface="Calibri" panose="020F0502020204030204" pitchFamily="34" charset="0"/>
              </a:rPr>
              <a:t>git </a:t>
            </a:r>
            <a:r>
              <a:rPr lang="en-US" i="1" dirty="0" err="1">
                <a:latin typeface="Calibri" panose="020F0502020204030204" pitchFamily="34" charset="0"/>
                <a:cs typeface="Calibri" panose="020F0502020204030204" pitchFamily="34" charset="0"/>
              </a:rPr>
              <a:t>init</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to initialize your repository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829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GitHub? (Cont.)</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Platform for Building Software</a:t>
            </a:r>
            <a:endParaRPr/>
          </a:p>
          <a:p>
            <a:pPr marL="457200" lvl="0" indent="-342900" algn="l" rtl="0">
              <a:spcBef>
                <a:spcPts val="0"/>
              </a:spcBef>
              <a:spcAft>
                <a:spcPts val="0"/>
              </a:spcAft>
              <a:buSzPts val="1800"/>
              <a:buChar char="●"/>
            </a:pPr>
            <a:r>
              <a:rPr lang="en"/>
              <a:t>Worldwide Development Capabilities</a:t>
            </a:r>
            <a:endParaRPr/>
          </a:p>
          <a:p>
            <a:pPr marL="457200" lvl="0" indent="-342900" algn="l" rtl="0">
              <a:spcBef>
                <a:spcPts val="0"/>
              </a:spcBef>
              <a:spcAft>
                <a:spcPts val="0"/>
              </a:spcAft>
              <a:buSzPts val="1800"/>
              <a:buChar char="●"/>
            </a:pPr>
            <a:r>
              <a:rPr lang="en"/>
              <a:t>Graphical Interface for Version Control Management</a:t>
            </a:r>
            <a:endParaRPr/>
          </a:p>
          <a:p>
            <a:pPr marL="457200" lvl="0" indent="-342900" algn="l" rtl="0">
              <a:spcBef>
                <a:spcPts val="0"/>
              </a:spcBef>
              <a:spcAft>
                <a:spcPts val="0"/>
              </a:spcAft>
              <a:buSzPts val="1800"/>
              <a:buChar char="●"/>
            </a:pPr>
            <a:r>
              <a:rPr lang="en"/>
              <a:t>Progress Tracker</a:t>
            </a:r>
            <a:endParaRPr/>
          </a:p>
          <a:p>
            <a:pPr marL="457200" lvl="0" indent="-342900" algn="l" rtl="0">
              <a:spcBef>
                <a:spcPts val="0"/>
              </a:spcBef>
              <a:spcAft>
                <a:spcPts val="0"/>
              </a:spcAft>
              <a:buSzPts val="1800"/>
              <a:buChar char="●"/>
            </a:pPr>
            <a:r>
              <a:rPr lang="en"/>
              <a:t>Cloud Storage and Development</a:t>
            </a:r>
            <a:endParaRPr/>
          </a:p>
        </p:txBody>
      </p:sp>
      <p:pic>
        <p:nvPicPr>
          <p:cNvPr id="81" name="Google Shape;81;p16"/>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82" name="Google Shape;82;p16"/>
          <p:cNvPicPr preferRelativeResize="0"/>
          <p:nvPr/>
        </p:nvPicPr>
        <p:blipFill>
          <a:blip r:embed="rId4">
            <a:alphaModFix/>
          </a:blip>
          <a:stretch>
            <a:fillRect/>
          </a:stretch>
        </p:blipFill>
        <p:spPr>
          <a:xfrm>
            <a:off x="6575325" y="1686250"/>
            <a:ext cx="2256976" cy="2882624"/>
          </a:xfrm>
          <a:prstGeom prst="rect">
            <a:avLst/>
          </a:prstGeom>
          <a:noFill/>
          <a:ln>
            <a:noFill/>
          </a:ln>
        </p:spPr>
      </p:pic>
      <p:pic>
        <p:nvPicPr>
          <p:cNvPr id="83" name="Google Shape;83;p16"/>
          <p:cNvPicPr preferRelativeResize="0"/>
          <p:nvPr/>
        </p:nvPicPr>
        <p:blipFill>
          <a:blip r:embed="rId5">
            <a:alphaModFix/>
          </a:blip>
          <a:stretch>
            <a:fillRect/>
          </a:stretch>
        </p:blipFill>
        <p:spPr>
          <a:xfrm>
            <a:off x="1206625" y="3186075"/>
            <a:ext cx="4398475" cy="1382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764B-BD18-6A41-AD69-D1ADC008CA31}"/>
              </a:ext>
            </a:extLst>
          </p:cNvPr>
          <p:cNvSpPr>
            <a:spLocks noGrp="1"/>
          </p:cNvSpPr>
          <p:nvPr>
            <p:ph type="title"/>
          </p:nvPr>
        </p:nvSpPr>
        <p:spPr/>
        <p:txBody>
          <a:bodyPr>
            <a:normAutofit fontScale="90000"/>
          </a:bodyPr>
          <a:lstStyle/>
          <a:p>
            <a:r>
              <a:rPr lang="en-US" dirty="0"/>
              <a:t>Using Git in Terminal </a:t>
            </a:r>
            <a:r>
              <a:rPr lang="en-US"/>
              <a:t>– Making Local </a:t>
            </a:r>
            <a:r>
              <a:rPr lang="en-US" dirty="0"/>
              <a:t>Changes</a:t>
            </a:r>
          </a:p>
        </p:txBody>
      </p:sp>
      <p:sp>
        <p:nvSpPr>
          <p:cNvPr id="3" name="Text Placeholder 2">
            <a:extLst>
              <a:ext uri="{FF2B5EF4-FFF2-40B4-BE49-F238E27FC236}">
                <a16:creationId xmlns:a16="http://schemas.microsoft.com/office/drawing/2014/main" id="{3229A52E-D39E-4A47-A9C5-B379AAB9A343}"/>
              </a:ext>
            </a:extLst>
          </p:cNvPr>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After you’ve</a:t>
            </a:r>
            <a:r>
              <a:rPr lang="en-US" dirty="0"/>
              <a:t> initialized your repository in terminal</a:t>
            </a:r>
          </a:p>
          <a:p>
            <a:pPr lvl="1"/>
            <a:r>
              <a:rPr lang="en-US" dirty="0"/>
              <a:t>Go to </a:t>
            </a:r>
            <a:r>
              <a:rPr lang="en-US" dirty="0" err="1"/>
              <a:t>github.com</a:t>
            </a:r>
            <a:r>
              <a:rPr lang="en-US" dirty="0"/>
              <a:t> and copy the HTTPS URL on your repository home page</a:t>
            </a:r>
          </a:p>
          <a:p>
            <a:pPr lvl="1"/>
            <a:r>
              <a:rPr lang="en-US" dirty="0"/>
              <a:t>Back in your terminal window enter the command </a:t>
            </a:r>
            <a:r>
              <a:rPr lang="en-US" i="1" dirty="0"/>
              <a:t>git remote add origin “URL you copied”</a:t>
            </a:r>
          </a:p>
          <a:p>
            <a:pPr lvl="2"/>
            <a:r>
              <a:rPr lang="en-US" dirty="0"/>
              <a:t>This adds a new remote origin</a:t>
            </a:r>
          </a:p>
          <a:p>
            <a:pPr lvl="1"/>
            <a:r>
              <a:rPr lang="en-US" dirty="0"/>
              <a:t>You can enter </a:t>
            </a:r>
            <a:r>
              <a:rPr lang="en-US" i="1" dirty="0"/>
              <a:t>git status </a:t>
            </a:r>
            <a:r>
              <a:rPr lang="en-US" dirty="0"/>
              <a:t>to check on the status of changes to </a:t>
            </a:r>
            <a:r>
              <a:rPr lang="en-US"/>
              <a:t>this repository</a:t>
            </a:r>
          </a:p>
          <a:p>
            <a:pPr lvl="1"/>
            <a:endParaRPr lang="en-US" dirty="0"/>
          </a:p>
        </p:txBody>
      </p:sp>
    </p:spTree>
    <p:extLst>
      <p:ext uri="{BB962C8B-B14F-4D97-AF65-F5344CB8AC3E}">
        <p14:creationId xmlns:p14="http://schemas.microsoft.com/office/powerpoint/2010/main" val="1482688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xfrm>
            <a:off x="645900" y="2141250"/>
            <a:ext cx="7852200" cy="86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Part 4: Disaster Recovery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Preparing for Disaster</a:t>
            </a:r>
            <a:endParaRPr/>
          </a:p>
        </p:txBody>
      </p:sp>
      <p:sp>
        <p:nvSpPr>
          <p:cNvPr id="374" name="Google Shape;374;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Back up your GitHub repository constantly</a:t>
            </a:r>
            <a:endParaRPr/>
          </a:p>
          <a:p>
            <a:pPr marL="457200" lvl="0" indent="-342900" algn="l" rtl="0">
              <a:spcBef>
                <a:spcPts val="0"/>
              </a:spcBef>
              <a:spcAft>
                <a:spcPts val="0"/>
              </a:spcAft>
              <a:buSzPts val="1800"/>
              <a:buChar char="●"/>
            </a:pPr>
            <a:r>
              <a:rPr lang="en"/>
              <a:t>Although you have access to each commit in your repository, you may accidentally override something when reverting changes</a:t>
            </a:r>
            <a:endParaRPr/>
          </a:p>
          <a:p>
            <a:pPr marL="457200" lvl="0" indent="-342900" algn="l" rtl="0">
              <a:spcBef>
                <a:spcPts val="0"/>
              </a:spcBef>
              <a:spcAft>
                <a:spcPts val="0"/>
              </a:spcAft>
              <a:buSzPts val="1800"/>
              <a:buChar char="●"/>
            </a:pPr>
            <a:r>
              <a:rPr lang="en"/>
              <a:t>Always a good idea to keep backups!</a:t>
            </a:r>
            <a:endParaRPr/>
          </a:p>
          <a:p>
            <a:pPr marL="457200" lvl="0" indent="-342900" algn="l" rtl="0">
              <a:spcBef>
                <a:spcPts val="0"/>
              </a:spcBef>
              <a:spcAft>
                <a:spcPts val="0"/>
              </a:spcAft>
              <a:buSzPts val="1800"/>
              <a:buChar char="●"/>
            </a:pPr>
            <a:r>
              <a:rPr lang="en"/>
              <a:t>Open your repository in a browser and download the ZIP file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Effect transition="in" filter="fade">
                                      <p:cBhvr>
                                        <p:cTn id="7" dur="1000"/>
                                        <p:tgtEl>
                                          <p:spTgt spid="3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
                                            <p:txEl>
                                              <p:pRg st="1" end="1"/>
                                            </p:txEl>
                                          </p:spTgt>
                                        </p:tgtEl>
                                        <p:attrNameLst>
                                          <p:attrName>style.visibility</p:attrName>
                                        </p:attrNameLst>
                                      </p:cBhvr>
                                      <p:to>
                                        <p:strVal val="visible"/>
                                      </p:to>
                                    </p:set>
                                    <p:animEffect transition="in" filter="fade">
                                      <p:cBhvr>
                                        <p:cTn id="12" dur="1000"/>
                                        <p:tgtEl>
                                          <p:spTgt spid="3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4">
                                            <p:txEl>
                                              <p:pRg st="2" end="2"/>
                                            </p:txEl>
                                          </p:spTgt>
                                        </p:tgtEl>
                                        <p:attrNameLst>
                                          <p:attrName>style.visibility</p:attrName>
                                        </p:attrNameLst>
                                      </p:cBhvr>
                                      <p:to>
                                        <p:strVal val="visible"/>
                                      </p:to>
                                    </p:set>
                                    <p:animEffect transition="in" filter="fade">
                                      <p:cBhvr>
                                        <p:cTn id="17" dur="1000"/>
                                        <p:tgtEl>
                                          <p:spTgt spid="3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4">
                                            <p:txEl>
                                              <p:pRg st="3" end="3"/>
                                            </p:txEl>
                                          </p:spTgt>
                                        </p:tgtEl>
                                        <p:attrNameLst>
                                          <p:attrName>style.visibility</p:attrName>
                                        </p:attrNameLst>
                                      </p:cBhvr>
                                      <p:to>
                                        <p:strVal val="visible"/>
                                      </p:to>
                                    </p:set>
                                    <p:animEffect transition="in" filter="fade">
                                      <p:cBhvr>
                                        <p:cTn id="22" dur="1000"/>
                                        <p:tgtEl>
                                          <p:spTgt spid="3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1"/>
          <p:cNvPicPr preferRelativeResize="0"/>
          <p:nvPr/>
        </p:nvPicPr>
        <p:blipFill>
          <a:blip r:embed="rId3">
            <a:alphaModFix/>
          </a:blip>
          <a:stretch>
            <a:fillRect/>
          </a:stretch>
        </p:blipFill>
        <p:spPr>
          <a:xfrm>
            <a:off x="270938" y="152400"/>
            <a:ext cx="8602132" cy="48386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Treating Disaster</a:t>
            </a:r>
            <a:endParaRPr/>
          </a:p>
        </p:txBody>
      </p:sp>
      <p:sp>
        <p:nvSpPr>
          <p:cNvPr id="385" name="Google Shape;38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believe a specific commit is the source of your disaster, you can revert the commit</a:t>
            </a:r>
            <a:endParaRPr/>
          </a:p>
          <a:p>
            <a:pPr marL="457200" lvl="0" indent="-342900" algn="l" rtl="0">
              <a:spcBef>
                <a:spcPts val="0"/>
              </a:spcBef>
              <a:spcAft>
                <a:spcPts val="0"/>
              </a:spcAft>
              <a:buSzPts val="1800"/>
              <a:buChar char="●"/>
            </a:pPr>
            <a:r>
              <a:rPr lang="en"/>
              <a:t>Exercise caution whenever you revert your repository</a:t>
            </a:r>
            <a:endParaRPr/>
          </a:p>
          <a:p>
            <a:pPr marL="457200" lvl="0" indent="-342900" algn="l" rtl="0">
              <a:spcBef>
                <a:spcPts val="0"/>
              </a:spcBef>
              <a:spcAft>
                <a:spcPts val="0"/>
              </a:spcAft>
              <a:buSzPts val="1800"/>
              <a:buChar char="●"/>
            </a:pPr>
            <a:r>
              <a:rPr lang="en"/>
              <a:t>Good idea to make a separate backup before you revert</a:t>
            </a:r>
            <a:endParaRPr/>
          </a:p>
          <a:p>
            <a:pPr marL="457200" lvl="0" indent="-342900" algn="l" rtl="0">
              <a:spcBef>
                <a:spcPts val="0"/>
              </a:spcBef>
              <a:spcAft>
                <a:spcPts val="0"/>
              </a:spcAft>
              <a:buSzPts val="1800"/>
              <a:buChar char="●"/>
            </a:pPr>
            <a:r>
              <a:rPr lang="en"/>
              <a:t>In GitHub Desktop:</a:t>
            </a:r>
            <a:endParaRPr/>
          </a:p>
          <a:p>
            <a:pPr marL="914400" lvl="1" indent="-317500" algn="l" rtl="0">
              <a:spcBef>
                <a:spcPts val="0"/>
              </a:spcBef>
              <a:spcAft>
                <a:spcPts val="0"/>
              </a:spcAft>
              <a:buSzPts val="1400"/>
              <a:buChar char="○"/>
            </a:pPr>
            <a:r>
              <a:rPr lang="en"/>
              <a:t>Navigate to the repository you wish to revert</a:t>
            </a:r>
            <a:endParaRPr/>
          </a:p>
          <a:p>
            <a:pPr marL="914400" lvl="1" indent="-317500" algn="l" rtl="0">
              <a:spcBef>
                <a:spcPts val="0"/>
              </a:spcBef>
              <a:spcAft>
                <a:spcPts val="0"/>
              </a:spcAft>
              <a:buSzPts val="1400"/>
              <a:buChar char="○"/>
            </a:pPr>
            <a:r>
              <a:rPr lang="en"/>
              <a:t>Select “History”</a:t>
            </a:r>
            <a:endParaRPr/>
          </a:p>
          <a:p>
            <a:pPr marL="914400" lvl="1" indent="-317500" algn="l" rtl="0">
              <a:spcBef>
                <a:spcPts val="0"/>
              </a:spcBef>
              <a:spcAft>
                <a:spcPts val="0"/>
              </a:spcAft>
              <a:buSzPts val="1400"/>
              <a:buChar char="○"/>
            </a:pPr>
            <a:r>
              <a:rPr lang="en"/>
              <a:t>Select the specific commit you wish to revert and right-click it</a:t>
            </a:r>
            <a:endParaRPr/>
          </a:p>
          <a:p>
            <a:pPr marL="914400" lvl="1" indent="-317500" algn="l" rtl="0">
              <a:spcBef>
                <a:spcPts val="0"/>
              </a:spcBef>
              <a:spcAft>
                <a:spcPts val="0"/>
              </a:spcAft>
              <a:buSzPts val="1400"/>
              <a:buChar char="○"/>
            </a:pPr>
            <a:r>
              <a:rPr lang="en"/>
              <a:t>Select “Revert changes in commit”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fade">
                                      <p:cBhvr>
                                        <p:cTn id="7" dur="10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fade">
                                      <p:cBhvr>
                                        <p:cTn id="12" dur="10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5">
                                            <p:txEl>
                                              <p:pRg st="2" end="2"/>
                                            </p:txEl>
                                          </p:spTgt>
                                        </p:tgtEl>
                                        <p:attrNameLst>
                                          <p:attrName>style.visibility</p:attrName>
                                        </p:attrNameLst>
                                      </p:cBhvr>
                                      <p:to>
                                        <p:strVal val="visible"/>
                                      </p:to>
                                    </p:set>
                                    <p:animEffect transition="in" filter="fade">
                                      <p:cBhvr>
                                        <p:cTn id="17" dur="1000"/>
                                        <p:tgtEl>
                                          <p:spTgt spid="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5">
                                            <p:txEl>
                                              <p:pRg st="3" end="3"/>
                                            </p:txEl>
                                          </p:spTgt>
                                        </p:tgtEl>
                                        <p:attrNameLst>
                                          <p:attrName>style.visibility</p:attrName>
                                        </p:attrNameLst>
                                      </p:cBhvr>
                                      <p:to>
                                        <p:strVal val="visible"/>
                                      </p:to>
                                    </p:set>
                                    <p:animEffect transition="in" filter="fade">
                                      <p:cBhvr>
                                        <p:cTn id="22" dur="1000"/>
                                        <p:tgtEl>
                                          <p:spTgt spid="3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5">
                                            <p:txEl>
                                              <p:pRg st="4" end="4"/>
                                            </p:txEl>
                                          </p:spTgt>
                                        </p:tgtEl>
                                        <p:attrNameLst>
                                          <p:attrName>style.visibility</p:attrName>
                                        </p:attrNameLst>
                                      </p:cBhvr>
                                      <p:to>
                                        <p:strVal val="visible"/>
                                      </p:to>
                                    </p:set>
                                    <p:animEffect transition="in" filter="fade">
                                      <p:cBhvr>
                                        <p:cTn id="27" dur="1000"/>
                                        <p:tgtEl>
                                          <p:spTgt spid="3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5">
                                            <p:txEl>
                                              <p:pRg st="5" end="5"/>
                                            </p:txEl>
                                          </p:spTgt>
                                        </p:tgtEl>
                                        <p:attrNameLst>
                                          <p:attrName>style.visibility</p:attrName>
                                        </p:attrNameLst>
                                      </p:cBhvr>
                                      <p:to>
                                        <p:strVal val="visible"/>
                                      </p:to>
                                    </p:set>
                                    <p:animEffect transition="in" filter="fade">
                                      <p:cBhvr>
                                        <p:cTn id="32" dur="1000"/>
                                        <p:tgtEl>
                                          <p:spTgt spid="3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5">
                                            <p:txEl>
                                              <p:pRg st="6" end="6"/>
                                            </p:txEl>
                                          </p:spTgt>
                                        </p:tgtEl>
                                        <p:attrNameLst>
                                          <p:attrName>style.visibility</p:attrName>
                                        </p:attrNameLst>
                                      </p:cBhvr>
                                      <p:to>
                                        <p:strVal val="visible"/>
                                      </p:to>
                                    </p:set>
                                    <p:animEffect transition="in" filter="fade">
                                      <p:cBhvr>
                                        <p:cTn id="37" dur="1000"/>
                                        <p:tgtEl>
                                          <p:spTgt spid="38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5">
                                            <p:txEl>
                                              <p:pRg st="7" end="7"/>
                                            </p:txEl>
                                          </p:spTgt>
                                        </p:tgtEl>
                                        <p:attrNameLst>
                                          <p:attrName>style.visibility</p:attrName>
                                        </p:attrNameLst>
                                      </p:cBhvr>
                                      <p:to>
                                        <p:strVal val="visible"/>
                                      </p:to>
                                    </p:set>
                                    <p:animEffect transition="in" filter="fade">
                                      <p:cBhvr>
                                        <p:cTn id="42" dur="1000"/>
                                        <p:tgtEl>
                                          <p:spTgt spid="3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rotWithShape="1">
          <a:blip r:embed="rId3">
            <a:alphaModFix/>
          </a:blip>
          <a:srcRect r="45905" b="45905"/>
          <a:stretch/>
        </p:blipFill>
        <p:spPr>
          <a:xfrm>
            <a:off x="571525" y="321475"/>
            <a:ext cx="8000952" cy="45005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Part 5: Unity and Github</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5"/>
          <p:cNvSpPr txBox="1">
            <a:spLocks noGrp="1"/>
          </p:cNvSpPr>
          <p:nvPr>
            <p:ph type="title"/>
          </p:nvPr>
        </p:nvSpPr>
        <p:spPr>
          <a:xfrm>
            <a:off x="311700" y="217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B7B7B7"/>
                </a:solidFill>
              </a:rPr>
              <a:t>Getting a Unity project connected to GitHub</a:t>
            </a:r>
            <a:endParaRPr>
              <a:solidFill>
                <a:srgbClr val="B7B7B7"/>
              </a:solidFill>
            </a:endParaRPr>
          </a:p>
        </p:txBody>
      </p:sp>
      <p:sp>
        <p:nvSpPr>
          <p:cNvPr id="401" name="Google Shape;401;p55"/>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creating your GitHub repo, make sure that the “Add .gitignore” check is active with the “.gitignore template: Unity” so our .gitignore contains the correct items.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02" name="Google Shape;402;p55"/>
          <p:cNvPicPr preferRelativeResize="0"/>
          <p:nvPr/>
        </p:nvPicPr>
        <p:blipFill>
          <a:blip r:embed="rId3">
            <a:alphaModFix/>
          </a:blip>
          <a:stretch>
            <a:fillRect/>
          </a:stretch>
        </p:blipFill>
        <p:spPr>
          <a:xfrm>
            <a:off x="2571488" y="1864588"/>
            <a:ext cx="3914775" cy="847725"/>
          </a:xfrm>
          <a:prstGeom prst="rect">
            <a:avLst/>
          </a:prstGeom>
          <a:noFill/>
          <a:ln>
            <a:noFill/>
          </a:ln>
        </p:spPr>
      </p:pic>
      <p:pic>
        <p:nvPicPr>
          <p:cNvPr id="403" name="Google Shape;403;p55"/>
          <p:cNvPicPr preferRelativeResize="0"/>
          <p:nvPr/>
        </p:nvPicPr>
        <p:blipFill>
          <a:blip r:embed="rId4">
            <a:alphaModFix/>
          </a:blip>
          <a:stretch>
            <a:fillRect/>
          </a:stretch>
        </p:blipFill>
        <p:spPr>
          <a:xfrm>
            <a:off x="2699938" y="3060200"/>
            <a:ext cx="3657890" cy="1760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09" name="Google Shape;409;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that we have our project repo let’s get it cloned to our GitHub Desktop:</a:t>
            </a:r>
            <a:endParaRPr/>
          </a:p>
        </p:txBody>
      </p:sp>
      <p:pic>
        <p:nvPicPr>
          <p:cNvPr id="410" name="Google Shape;410;p56"/>
          <p:cNvPicPr preferRelativeResize="0"/>
          <p:nvPr/>
        </p:nvPicPr>
        <p:blipFill>
          <a:blip r:embed="rId3">
            <a:alphaModFix/>
          </a:blip>
          <a:stretch>
            <a:fillRect/>
          </a:stretch>
        </p:blipFill>
        <p:spPr>
          <a:xfrm>
            <a:off x="542950" y="2243996"/>
            <a:ext cx="1714275" cy="870625"/>
          </a:xfrm>
          <a:prstGeom prst="rect">
            <a:avLst/>
          </a:prstGeom>
          <a:noFill/>
          <a:ln>
            <a:noFill/>
          </a:ln>
        </p:spPr>
      </p:pic>
      <p:pic>
        <p:nvPicPr>
          <p:cNvPr id="411" name="Google Shape;411;p56"/>
          <p:cNvPicPr preferRelativeResize="0"/>
          <p:nvPr/>
        </p:nvPicPr>
        <p:blipFill>
          <a:blip r:embed="rId4">
            <a:alphaModFix/>
          </a:blip>
          <a:stretch>
            <a:fillRect/>
          </a:stretch>
        </p:blipFill>
        <p:spPr>
          <a:xfrm>
            <a:off x="2959975" y="1905275"/>
            <a:ext cx="2849600" cy="2826799"/>
          </a:xfrm>
          <a:prstGeom prst="rect">
            <a:avLst/>
          </a:prstGeom>
          <a:noFill/>
          <a:ln>
            <a:noFill/>
          </a:ln>
        </p:spPr>
      </p:pic>
      <p:pic>
        <p:nvPicPr>
          <p:cNvPr id="412" name="Google Shape;412;p56"/>
          <p:cNvPicPr preferRelativeResize="0"/>
          <p:nvPr/>
        </p:nvPicPr>
        <p:blipFill>
          <a:blip r:embed="rId5">
            <a:alphaModFix/>
          </a:blip>
          <a:stretch>
            <a:fillRect/>
          </a:stretch>
        </p:blipFill>
        <p:spPr>
          <a:xfrm>
            <a:off x="6127475" y="2243999"/>
            <a:ext cx="2509150" cy="531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7"/>
          <p:cNvSpPr txBox="1">
            <a:spLocks noGrp="1"/>
          </p:cNvSpPr>
          <p:nvPr>
            <p:ph type="title"/>
          </p:nvPr>
        </p:nvSpPr>
        <p:spPr>
          <a:xfrm>
            <a:off x="209713" y="-562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18" name="Google Shape;418;p57"/>
          <p:cNvSpPr txBox="1">
            <a:spLocks noGrp="1"/>
          </p:cNvSpPr>
          <p:nvPr>
            <p:ph type="body" idx="1"/>
          </p:nvPr>
        </p:nvSpPr>
        <p:spPr>
          <a:xfrm>
            <a:off x="209713" y="144625"/>
            <a:ext cx="4785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Unity Hub: Let’s get this project created in our repo.</a:t>
            </a:r>
            <a:endParaRPr/>
          </a:p>
          <a:p>
            <a:pPr marL="457200" lvl="0" indent="-342900" algn="l" rtl="0">
              <a:spcBef>
                <a:spcPts val="1200"/>
              </a:spcBef>
              <a:spcAft>
                <a:spcPts val="0"/>
              </a:spcAft>
              <a:buSzPts val="1800"/>
              <a:buChar char="●"/>
            </a:pPr>
            <a:r>
              <a:rPr lang="en"/>
              <a:t>Click: New</a:t>
            </a:r>
            <a:endParaRPr/>
          </a:p>
          <a:p>
            <a:pPr marL="914400" lvl="1" indent="-317500" algn="l" rtl="0">
              <a:spcBef>
                <a:spcPts val="0"/>
              </a:spcBef>
              <a:spcAft>
                <a:spcPts val="0"/>
              </a:spcAft>
              <a:buSzPts val="1400"/>
              <a:buChar char="○"/>
            </a:pPr>
            <a:r>
              <a:rPr lang="en"/>
              <a:t>And your version of Unity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When Creating our project, make sure that the location is pointing towards our newly created local repo.</a:t>
            </a:r>
            <a:endParaRPr/>
          </a:p>
        </p:txBody>
      </p:sp>
      <p:pic>
        <p:nvPicPr>
          <p:cNvPr id="419" name="Google Shape;419;p57"/>
          <p:cNvPicPr preferRelativeResize="0"/>
          <p:nvPr/>
        </p:nvPicPr>
        <p:blipFill>
          <a:blip r:embed="rId3">
            <a:alphaModFix/>
          </a:blip>
          <a:stretch>
            <a:fillRect/>
          </a:stretch>
        </p:blipFill>
        <p:spPr>
          <a:xfrm>
            <a:off x="5079888" y="544075"/>
            <a:ext cx="3271949" cy="1269975"/>
          </a:xfrm>
          <a:prstGeom prst="rect">
            <a:avLst/>
          </a:prstGeom>
          <a:noFill/>
          <a:ln>
            <a:noFill/>
          </a:ln>
        </p:spPr>
      </p:pic>
      <p:pic>
        <p:nvPicPr>
          <p:cNvPr id="420" name="Google Shape;420;p57"/>
          <p:cNvPicPr preferRelativeResize="0"/>
          <p:nvPr/>
        </p:nvPicPr>
        <p:blipFill>
          <a:blip r:embed="rId4">
            <a:alphaModFix/>
          </a:blip>
          <a:stretch>
            <a:fillRect/>
          </a:stretch>
        </p:blipFill>
        <p:spPr>
          <a:xfrm>
            <a:off x="7741236" y="721925"/>
            <a:ext cx="1114900" cy="281925"/>
          </a:xfrm>
          <a:prstGeom prst="rect">
            <a:avLst/>
          </a:prstGeom>
          <a:noFill/>
          <a:ln>
            <a:noFill/>
          </a:ln>
        </p:spPr>
      </p:pic>
      <p:pic>
        <p:nvPicPr>
          <p:cNvPr id="421" name="Google Shape;421;p57"/>
          <p:cNvPicPr preferRelativeResize="0"/>
          <p:nvPr/>
        </p:nvPicPr>
        <p:blipFill>
          <a:blip r:embed="rId5">
            <a:alphaModFix/>
          </a:blip>
          <a:stretch>
            <a:fillRect/>
          </a:stretch>
        </p:blipFill>
        <p:spPr>
          <a:xfrm>
            <a:off x="5796436" y="2001650"/>
            <a:ext cx="1838849" cy="166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GitHub Used?</a:t>
            </a:r>
            <a:endParaRPr/>
          </a:p>
        </p:txBody>
      </p:sp>
      <p:sp>
        <p:nvSpPr>
          <p:cNvPr id="89" name="Google Shape;8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Record or Rewind Changes</a:t>
            </a:r>
            <a:endParaRPr sz="1800"/>
          </a:p>
          <a:p>
            <a:pPr marL="457200" lvl="0" indent="-342900" algn="l" rtl="0">
              <a:spcBef>
                <a:spcPts val="0"/>
              </a:spcBef>
              <a:spcAft>
                <a:spcPts val="0"/>
              </a:spcAft>
              <a:buSzPts val="1800"/>
              <a:buChar char="●"/>
            </a:pPr>
            <a:r>
              <a:rPr lang="en" sz="1800"/>
              <a:t>Build on the Built, or Create New</a:t>
            </a:r>
            <a:endParaRPr sz="1800"/>
          </a:p>
          <a:p>
            <a:pPr marL="457200" lvl="0" indent="-342900" algn="l" rtl="0">
              <a:spcBef>
                <a:spcPts val="0"/>
              </a:spcBef>
              <a:spcAft>
                <a:spcPts val="0"/>
              </a:spcAft>
              <a:buSzPts val="1800"/>
              <a:buChar char="●"/>
            </a:pPr>
            <a:r>
              <a:rPr lang="en" sz="1800"/>
              <a:t>Code Review with Pull Requests</a:t>
            </a:r>
            <a:endParaRPr sz="1800"/>
          </a:p>
        </p:txBody>
      </p:sp>
      <p:pic>
        <p:nvPicPr>
          <p:cNvPr id="90" name="Google Shape;90;p17"/>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91" name="Google Shape;91;p17"/>
          <p:cNvPicPr preferRelativeResize="0"/>
          <p:nvPr/>
        </p:nvPicPr>
        <p:blipFill>
          <a:blip r:embed="rId4">
            <a:alphaModFix/>
          </a:blip>
          <a:stretch>
            <a:fillRect/>
          </a:stretch>
        </p:blipFill>
        <p:spPr>
          <a:xfrm>
            <a:off x="1642712" y="2379775"/>
            <a:ext cx="5858575" cy="2499950"/>
          </a:xfrm>
          <a:prstGeom prst="rect">
            <a:avLst/>
          </a:prstGeom>
          <a:noFill/>
          <a:ln>
            <a:noFill/>
          </a:ln>
        </p:spPr>
      </p:pic>
      <p:sp>
        <p:nvSpPr>
          <p:cNvPr id="92" name="Google Shape;92;p17"/>
          <p:cNvSpPr txBox="1">
            <a:spLocks noGrp="1"/>
          </p:cNvSpPr>
          <p:nvPr>
            <p:ph type="body" idx="2"/>
          </p:nvPr>
        </p:nvSpPr>
        <p:spPr>
          <a:xfrm>
            <a:off x="4311600" y="1152475"/>
            <a:ext cx="4520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Instant Developer Environments</a:t>
            </a:r>
            <a:endParaRPr sz="1800"/>
          </a:p>
          <a:p>
            <a:pPr marL="457200" lvl="0" indent="-342900" algn="l" rtl="0">
              <a:spcBef>
                <a:spcPts val="0"/>
              </a:spcBef>
              <a:spcAft>
                <a:spcPts val="0"/>
              </a:spcAft>
              <a:buSzPts val="1800"/>
              <a:buChar char="●"/>
            </a:pPr>
            <a:r>
              <a:rPr lang="en" sz="1800"/>
              <a:t>Find and Fix Vulnerabilities or Issues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7" name="Google Shape;427;p58"/>
          <p:cNvSpPr txBox="1">
            <a:spLocks noGrp="1"/>
          </p:cNvSpPr>
          <p:nvPr>
            <p:ph type="body" idx="1"/>
          </p:nvPr>
        </p:nvSpPr>
        <p:spPr>
          <a:xfrm>
            <a:off x="374225" y="1160300"/>
            <a:ext cx="4440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Looking at our GitHub Desktop we can see a new 8098 changed files (in our case)</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 dirty="0"/>
              <a:t>If we make the following changes to .</a:t>
            </a:r>
            <a:r>
              <a:rPr lang="en" dirty="0" err="1"/>
              <a:t>gitignore</a:t>
            </a:r>
            <a:r>
              <a:rPr lang="en" dirty="0"/>
              <a:t>: we can down the number of changes to a more reasonable amount.</a:t>
            </a:r>
            <a:endParaRPr dirty="0"/>
          </a:p>
        </p:txBody>
      </p:sp>
      <p:pic>
        <p:nvPicPr>
          <p:cNvPr id="428" name="Google Shape;428;p58"/>
          <p:cNvPicPr preferRelativeResize="0"/>
          <p:nvPr/>
        </p:nvPicPr>
        <p:blipFill>
          <a:blip r:embed="rId3">
            <a:alphaModFix/>
          </a:blip>
          <a:stretch>
            <a:fillRect/>
          </a:stretch>
        </p:blipFill>
        <p:spPr>
          <a:xfrm>
            <a:off x="5560400" y="795475"/>
            <a:ext cx="1790625" cy="1675575"/>
          </a:xfrm>
          <a:prstGeom prst="rect">
            <a:avLst/>
          </a:prstGeom>
          <a:noFill/>
          <a:ln>
            <a:noFill/>
          </a:ln>
        </p:spPr>
      </p:pic>
      <p:pic>
        <p:nvPicPr>
          <p:cNvPr id="429" name="Google Shape;429;p58"/>
          <p:cNvPicPr preferRelativeResize="0"/>
          <p:nvPr/>
        </p:nvPicPr>
        <p:blipFill>
          <a:blip r:embed="rId4">
            <a:alphaModFix/>
          </a:blip>
          <a:stretch>
            <a:fillRect/>
          </a:stretch>
        </p:blipFill>
        <p:spPr>
          <a:xfrm>
            <a:off x="5560397" y="2713250"/>
            <a:ext cx="1249250" cy="2060200"/>
          </a:xfrm>
          <a:prstGeom prst="rect">
            <a:avLst/>
          </a:prstGeom>
          <a:noFill/>
          <a:ln>
            <a:noFill/>
          </a:ln>
        </p:spPr>
      </p:pic>
      <p:pic>
        <p:nvPicPr>
          <p:cNvPr id="430" name="Google Shape;430;p58"/>
          <p:cNvPicPr preferRelativeResize="0"/>
          <p:nvPr/>
        </p:nvPicPr>
        <p:blipFill>
          <a:blip r:embed="rId5">
            <a:alphaModFix/>
          </a:blip>
          <a:stretch>
            <a:fillRect/>
          </a:stretch>
        </p:blipFill>
        <p:spPr>
          <a:xfrm>
            <a:off x="7076300" y="2713250"/>
            <a:ext cx="1756000"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Octocat</a:t>
            </a:r>
            <a:endParaRPr/>
          </a:p>
        </p:txBody>
      </p:sp>
      <p:pic>
        <p:nvPicPr>
          <p:cNvPr id="98" name="Google Shape;98;p18"/>
          <p:cNvPicPr preferRelativeResize="0"/>
          <p:nvPr/>
        </p:nvPicPr>
        <p:blipFill>
          <a:blip r:embed="rId3">
            <a:alphaModFix/>
          </a:blip>
          <a:stretch>
            <a:fillRect/>
          </a:stretch>
        </p:blipFill>
        <p:spPr>
          <a:xfrm>
            <a:off x="3467350" y="3213225"/>
            <a:ext cx="2209264" cy="1836451"/>
          </a:xfrm>
          <a:prstGeom prst="rect">
            <a:avLst/>
          </a:prstGeom>
          <a:noFill/>
          <a:ln>
            <a:noFill/>
          </a:ln>
        </p:spPr>
      </p:pic>
      <p:pic>
        <p:nvPicPr>
          <p:cNvPr id="99" name="Google Shape;99;p18"/>
          <p:cNvPicPr preferRelativeResize="0"/>
          <p:nvPr/>
        </p:nvPicPr>
        <p:blipFill>
          <a:blip r:embed="rId4">
            <a:alphaModFix/>
          </a:blip>
          <a:stretch>
            <a:fillRect/>
          </a:stretch>
        </p:blipFill>
        <p:spPr>
          <a:xfrm>
            <a:off x="3679125" y="163100"/>
            <a:ext cx="1836450" cy="183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52400" y="152400"/>
            <a:ext cx="5398300" cy="2646175"/>
          </a:xfrm>
          <a:prstGeom prst="rect">
            <a:avLst/>
          </a:prstGeom>
          <a:noFill/>
          <a:ln>
            <a:noFill/>
          </a:ln>
        </p:spPr>
      </p:pic>
      <p:pic>
        <p:nvPicPr>
          <p:cNvPr id="105" name="Google Shape;105;p19"/>
          <p:cNvPicPr preferRelativeResize="0"/>
          <p:nvPr/>
        </p:nvPicPr>
        <p:blipFill>
          <a:blip r:embed="rId4">
            <a:alphaModFix/>
          </a:blip>
          <a:stretch>
            <a:fillRect/>
          </a:stretch>
        </p:blipFill>
        <p:spPr>
          <a:xfrm>
            <a:off x="152400" y="3088475"/>
            <a:ext cx="2612226" cy="1703924"/>
          </a:xfrm>
          <a:prstGeom prst="rect">
            <a:avLst/>
          </a:prstGeom>
          <a:noFill/>
          <a:ln>
            <a:noFill/>
          </a:ln>
        </p:spPr>
      </p:pic>
      <p:pic>
        <p:nvPicPr>
          <p:cNvPr id="106" name="Google Shape;106;p19"/>
          <p:cNvPicPr preferRelativeResize="0"/>
          <p:nvPr/>
        </p:nvPicPr>
        <p:blipFill>
          <a:blip r:embed="rId5">
            <a:alphaModFix/>
          </a:blip>
          <a:stretch>
            <a:fillRect/>
          </a:stretch>
        </p:blipFill>
        <p:spPr>
          <a:xfrm>
            <a:off x="2938476" y="3079150"/>
            <a:ext cx="2612225" cy="1722569"/>
          </a:xfrm>
          <a:prstGeom prst="rect">
            <a:avLst/>
          </a:prstGeom>
          <a:noFill/>
          <a:ln>
            <a:noFill/>
          </a:ln>
        </p:spPr>
      </p:pic>
      <p:pic>
        <p:nvPicPr>
          <p:cNvPr id="107" name="Google Shape;107;p19"/>
          <p:cNvPicPr preferRelativeResize="0"/>
          <p:nvPr/>
        </p:nvPicPr>
        <p:blipFill>
          <a:blip r:embed="rId6">
            <a:alphaModFix/>
          </a:blip>
          <a:stretch>
            <a:fillRect/>
          </a:stretch>
        </p:blipFill>
        <p:spPr>
          <a:xfrm>
            <a:off x="6230468" y="152400"/>
            <a:ext cx="2782582" cy="1806975"/>
          </a:xfrm>
          <a:prstGeom prst="rect">
            <a:avLst/>
          </a:prstGeom>
          <a:noFill/>
          <a:ln>
            <a:noFill/>
          </a:ln>
        </p:spPr>
      </p:pic>
      <p:pic>
        <p:nvPicPr>
          <p:cNvPr id="108" name="Google Shape;108;p19"/>
          <p:cNvPicPr preferRelativeResize="0"/>
          <p:nvPr/>
        </p:nvPicPr>
        <p:blipFill>
          <a:blip r:embed="rId7">
            <a:alphaModFix/>
          </a:blip>
          <a:stretch>
            <a:fillRect/>
          </a:stretch>
        </p:blipFill>
        <p:spPr>
          <a:xfrm>
            <a:off x="5724550" y="2619837"/>
            <a:ext cx="3288500" cy="2181879"/>
          </a:xfrm>
          <a:prstGeom prst="rect">
            <a:avLst/>
          </a:prstGeom>
          <a:noFill/>
          <a:ln>
            <a:noFill/>
          </a:ln>
        </p:spPr>
      </p:pic>
      <p:sp>
        <p:nvSpPr>
          <p:cNvPr id="109" name="Google Shape;109;p19"/>
          <p:cNvSpPr txBox="1"/>
          <p:nvPr/>
        </p:nvSpPr>
        <p:spPr>
          <a:xfrm>
            <a:off x="5755550" y="2058750"/>
            <a:ext cx="3226500" cy="4617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r>
              <a:rPr lang="en" sz="3000">
                <a:solidFill>
                  <a:schemeClr val="dk1"/>
                </a:solidFill>
                <a:latin typeface="Oswald"/>
                <a:ea typeface="Oswald"/>
                <a:cs typeface="Oswald"/>
                <a:sym typeface="Oswald"/>
              </a:rPr>
              <a:t>Octocat Merch</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CCCCCC"/>
                </a:solidFill>
              </a:rPr>
              <a:t>Part 2: Setting up GitHub Desktop</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a GitHub account</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 to </a:t>
            </a:r>
            <a:r>
              <a:rPr lang="en" u="sng">
                <a:solidFill>
                  <a:schemeClr val="hlink"/>
                </a:solidFill>
                <a:hlinkClick r:id="rId3"/>
              </a:rPr>
              <a:t>https://github.com/join</a:t>
            </a:r>
            <a:endParaRPr/>
          </a:p>
          <a:p>
            <a:pPr marL="457200" lvl="0" indent="-342900" algn="l" rtl="0">
              <a:spcBef>
                <a:spcPts val="0"/>
              </a:spcBef>
              <a:spcAft>
                <a:spcPts val="0"/>
              </a:spcAft>
              <a:buSzPts val="1800"/>
              <a:buChar char="●"/>
            </a:pPr>
            <a:r>
              <a:rPr lang="en"/>
              <a:t>Fill in the information to create your GitHub account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2487</Words>
  <Application>Microsoft Macintosh PowerPoint</Application>
  <PresentationFormat>On-screen Show (16:9)</PresentationFormat>
  <Paragraphs>214</Paragraphs>
  <Slides>50</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Average</vt:lpstr>
      <vt:lpstr>Calibri</vt:lpstr>
      <vt:lpstr>Arial</vt:lpstr>
      <vt:lpstr>Oswald</vt:lpstr>
      <vt:lpstr>Slate</vt:lpstr>
      <vt:lpstr>Intro to GitHub</vt:lpstr>
      <vt:lpstr>Part 1: What is GitHub, How is it Used?</vt:lpstr>
      <vt:lpstr>What is GitHub?</vt:lpstr>
      <vt:lpstr>What is GitHub? (Cont.)</vt:lpstr>
      <vt:lpstr>How is GitHub Used?</vt:lpstr>
      <vt:lpstr>Octocat</vt:lpstr>
      <vt:lpstr>PowerPoint Presentation</vt:lpstr>
      <vt:lpstr>Part 2: Setting up GitHub Desktop</vt:lpstr>
      <vt:lpstr>Creating a GitHub account</vt:lpstr>
      <vt:lpstr>Downloading and Installing GitHub Desktop</vt:lpstr>
      <vt:lpstr>PowerPoint Presentation</vt:lpstr>
      <vt:lpstr>Part 3: Workflow with GitHub &amp;  GitHub Desktop</vt:lpstr>
      <vt:lpstr>Creating Your First Repository (Repo)</vt:lpstr>
      <vt:lpstr>New Repository</vt:lpstr>
      <vt:lpstr>A Quick Note on README.md, .gitignore, and Licensing</vt:lpstr>
      <vt:lpstr>New Repo cont’d.</vt:lpstr>
      <vt:lpstr>Cloning Your Repositories With GitHub Desktop</vt:lpstr>
      <vt:lpstr>Fetching Origin GitHub Desktop</vt:lpstr>
      <vt:lpstr>Getting Familiar with Branching</vt:lpstr>
      <vt:lpstr>Getting Familiar with Branching cont’d. </vt:lpstr>
      <vt:lpstr>Creating a New Branch-Browser View</vt:lpstr>
      <vt:lpstr>Creating a New Branch: GitHub Desktop</vt:lpstr>
      <vt:lpstr>Publishing a New Branch: GitHub Desktop cont’d. </vt:lpstr>
      <vt:lpstr>Making Edits and Commits</vt:lpstr>
      <vt:lpstr>Making Edits and Commits-Browser </vt:lpstr>
      <vt:lpstr>Making Edits and Commits-Browser cont’d.  </vt:lpstr>
      <vt:lpstr>Making Edits and Commits-Browser cont’d.</vt:lpstr>
      <vt:lpstr>Making Edits and Commits-GitHub Desktop  </vt:lpstr>
      <vt:lpstr>Making Edits and Commits-GitHub Desktop</vt:lpstr>
      <vt:lpstr>Viewing Commit History-Browser</vt:lpstr>
      <vt:lpstr>Viewing Commit History-GitHub Desktop </vt:lpstr>
      <vt:lpstr>Pull Requests and Merging Branches</vt:lpstr>
      <vt:lpstr>Pull Request- Browser View</vt:lpstr>
      <vt:lpstr>Pull Request-Browser View cont’d.</vt:lpstr>
      <vt:lpstr>Pull Request-GitHub Desktop View</vt:lpstr>
      <vt:lpstr>Merging Your Pull Request</vt:lpstr>
      <vt:lpstr>Git in a Unix Terminal</vt:lpstr>
      <vt:lpstr>Using Git in Terminal – Initial Setup</vt:lpstr>
      <vt:lpstr>Using Git in Terminal – Initialize Repository </vt:lpstr>
      <vt:lpstr>Using Git in Terminal – Making Local Changes</vt:lpstr>
      <vt:lpstr>Part 4: Disaster Recovery</vt:lpstr>
      <vt:lpstr>Preparing for Disaster</vt:lpstr>
      <vt:lpstr>PowerPoint Presentation</vt:lpstr>
      <vt:lpstr>Treating Disaster</vt:lpstr>
      <vt:lpstr>PowerPoint Presentation</vt:lpstr>
      <vt:lpstr>Part 5: Unity and Github</vt:lpstr>
      <vt:lpstr>Getting a Unity project connected to GitHub</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GitHub</dc:title>
  <cp:lastModifiedBy>Velasco, Antonio (vela5401@vandals.uidaho.edu)</cp:lastModifiedBy>
  <cp:revision>17</cp:revision>
  <dcterms:modified xsi:type="dcterms:W3CDTF">2021-02-05T20:40:35Z</dcterms:modified>
</cp:coreProperties>
</file>