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A0953-04A9-93ED-09E0-D3117898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EF7BB8-96F0-40BE-9539-D448A89A4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9E9171-AB8F-0899-4A2D-5014D3E5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49DED0-379D-A2BD-6DFD-C5A43E6E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EDE55D-FDA2-C612-5AA0-93C52C1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27CBC1-2974-BA17-EF25-A5F7B22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8DD94A8-0BD7-A259-5FF6-2BBD094D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16BD98-E352-A2F0-DC66-9100EF0B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FD2974-1314-CDED-36AD-24F74183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147B8E-0FD7-FFC6-99AE-A073D12D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38D288D-B238-B87B-8081-1B6EACCC4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6298C58-6A45-C350-5F52-3304E7A33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91809F-9B7C-337F-5100-74C6F592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5884F-099E-1143-7ED6-74816C30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ED51DA-A9C2-7399-B525-E1ED37C9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8C626B-0A96-22A7-0ECF-6E195935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F6CB52-5D4A-69BB-E6D7-2044BE69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6F1CD2-A6F1-0A47-4B46-BEFDF91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A57F53-B362-6B71-5435-213F86E1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B62442-A03C-8154-D14A-A1CC7C66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0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660AC3-3CF4-BEEE-678D-18BDF297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AADB9F-1298-9451-3A58-35A84E1D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008D5D-634B-CB6F-FEE3-E8C7438A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3EC844-495F-CE82-1ABF-859887CF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9E1373-AD47-419F-85AF-2FEC246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65D5E-750F-F758-FEF4-89916664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72EFE7-4415-414C-6F4C-D24245A3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BD2EEDE-D7AC-29B1-5319-AE83CC6A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BAA1823-E6D9-28DA-CAAD-1292A428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547A896-FE21-AB9F-A339-752345A0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B53335-D111-90A9-42A0-709308E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B7470-EEE0-AA8F-34E2-4E65616C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E4D2E8-E2F3-9E00-5B43-EC0121730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87C4CC-A628-0878-F3E1-C3100CAB9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517E239-2737-F9B3-2426-0805FBCE4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01052A8-AB6E-ABA4-9315-7EE3A705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090B11B-94BC-F299-FC28-FFA774C3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D4B1EC-1CC2-031B-CC70-652B6D1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9D99AA0-243B-DE05-C6E4-811FF22C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BCD2-E31E-8018-D931-C2A6C027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E1A5583-F882-D809-B171-8CF8AE14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E79A198-993A-8529-109C-10A82466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8EB350C-78AC-01B7-7B20-3BD0A494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3B61EC3-13C9-A7D6-DD01-4128EBCD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0E6865F-544D-D160-C7CA-891D492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C60347E-9BE8-33D1-F1AC-6D756D5C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C748C7-FDCF-2505-9C52-88F17289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3E8E6A-1E02-DFB0-F44F-C97628E1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F9EC4B-1067-21A6-5829-F511E1F6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A0F2DE8-A4A4-CD2E-799E-5D6AC81C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A933718-5155-603F-F581-117BE0F5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08BADD-93CF-7182-022A-5B01BEFF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854E05-E1BA-572A-EF70-8CB80980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3553B4B-1088-74E3-C715-7E25EFE4B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07707E7-22A4-FA12-7EEE-F121AB23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C2DB16-BEB7-9CE4-74A5-713190DC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28A326-9451-4247-5289-A734147A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18BFE5-BA6A-E8ED-B17E-0EDFCD4D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F499904-9B93-39EA-7BF3-4062BCDF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FADAA71-C629-EC60-CA9A-7DB1F2D8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A4EEA4-C541-C014-1DCD-FE0D5EECE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F473-3229-429F-AFFE-975A87018BB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BA79C5-45A5-F25C-725D-9F13CBE0B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C64DFB-7DF1-1966-A544-819C588B2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2680-1167-44D6-871C-0E150FEF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vaclav.ondracka@tescan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69CCA-3E7C-4D8A-9A07-CC799F47D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Guide</a:t>
            </a:r>
            <a:r>
              <a:rPr lang="cs-CZ" dirty="0"/>
              <a:t> to FIB spot </a:t>
            </a:r>
            <a:r>
              <a:rPr lang="cs-CZ" dirty="0" err="1"/>
              <a:t>diameter</a:t>
            </a:r>
            <a:r>
              <a:rPr lang="cs-CZ" dirty="0"/>
              <a:t> </a:t>
            </a:r>
            <a:r>
              <a:rPr lang="cs-CZ" dirty="0" err="1"/>
              <a:t>measurement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52EDF3A-BCB4-513D-CB93-3C42F7DB1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 </a:t>
            </a:r>
            <a:r>
              <a:rPr lang="cs-CZ" dirty="0" err="1"/>
              <a:t>order</a:t>
            </a:r>
            <a:r>
              <a:rPr lang="cs-CZ" dirty="0"/>
              <a:t>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/ </a:t>
            </a: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.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carefully</a:t>
            </a:r>
            <a:r>
              <a:rPr lang="cs-CZ" dirty="0"/>
              <a:t> (2 min) and </a:t>
            </a:r>
            <a:r>
              <a:rPr lang="cs-CZ" dirty="0" err="1"/>
              <a:t>afterwards</a:t>
            </a:r>
            <a:r>
              <a:rPr lang="cs-CZ" dirty="0"/>
              <a:t> </a:t>
            </a:r>
            <a:r>
              <a:rPr lang="cs-CZ" dirty="0" err="1"/>
              <a:t>proceed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measurement</a:t>
            </a:r>
            <a:r>
              <a:rPr lang="cs-CZ" dirty="0"/>
              <a:t> (9 </a:t>
            </a:r>
            <a:r>
              <a:rPr lang="cs-CZ" dirty="0" err="1"/>
              <a:t>samples</a:t>
            </a:r>
            <a:r>
              <a:rPr lang="cs-CZ" dirty="0"/>
              <a:t>),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gained</a:t>
            </a:r>
            <a:r>
              <a:rPr lang="cs-CZ" dirty="0"/>
              <a:t> in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guide</a:t>
            </a:r>
            <a:r>
              <a:rPr lang="cs-CZ" dirty="0"/>
              <a:t>. Do not </a:t>
            </a:r>
            <a:r>
              <a:rPr lang="cs-CZ" dirty="0" err="1"/>
              <a:t>spend</a:t>
            </a:r>
            <a:r>
              <a:rPr lang="cs-CZ" dirty="0"/>
              <a:t> more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several</a:t>
            </a:r>
            <a:r>
              <a:rPr lang="cs-CZ" dirty="0"/>
              <a:t> </a:t>
            </a:r>
            <a:r>
              <a:rPr lang="cs-CZ" dirty="0" err="1"/>
              <a:t>seconds</a:t>
            </a:r>
            <a:r>
              <a:rPr lang="cs-CZ" dirty="0"/>
              <a:t> on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measurement</a:t>
            </a:r>
            <a:r>
              <a:rPr lang="cs-CZ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3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5D6E1-BAE9-95D5-4593-BD4E7CA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FIB spot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F090D8-CEDE-EE4B-15FC-3505EBC2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535706" cy="4667251"/>
          </a:xfrm>
        </p:spPr>
        <p:txBody>
          <a:bodyPr>
            <a:normAutofit/>
          </a:bodyPr>
          <a:lstStyle/>
          <a:p>
            <a:r>
              <a:rPr lang="cs-CZ" dirty="0" err="1"/>
              <a:t>Typical</a:t>
            </a:r>
            <a:r>
              <a:rPr lang="cs-CZ" dirty="0"/>
              <a:t> FIB spot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composed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3 </a:t>
            </a:r>
            <a:r>
              <a:rPr lang="cs-CZ" dirty="0" err="1"/>
              <a:t>parts</a:t>
            </a:r>
            <a:r>
              <a:rPr lang="cs-CZ" dirty="0"/>
              <a:t> – halo, </a:t>
            </a:r>
            <a:r>
              <a:rPr lang="cs-CZ" dirty="0" err="1"/>
              <a:t>tail</a:t>
            </a:r>
            <a:r>
              <a:rPr lang="cs-CZ" dirty="0"/>
              <a:t>, hole. </a:t>
            </a:r>
            <a:r>
              <a:rPr lang="cs-CZ" dirty="0" err="1"/>
              <a:t>We</a:t>
            </a:r>
            <a:r>
              <a:rPr lang="cs-CZ" dirty="0"/>
              <a:t> are </a:t>
            </a:r>
            <a:r>
              <a:rPr lang="cs-CZ" dirty="0" err="1"/>
              <a:t>interested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hole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/>
              <a:t>.</a:t>
            </a:r>
          </a:p>
          <a:p>
            <a:r>
              <a:rPr lang="cs-CZ"/>
              <a:t>As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exact</a:t>
            </a:r>
            <a:r>
              <a:rPr lang="cs-CZ" dirty="0"/>
              <a:t> hole </a:t>
            </a:r>
            <a:r>
              <a:rPr lang="cs-CZ" dirty="0" err="1"/>
              <a:t>diameter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hard to </a:t>
            </a:r>
            <a:r>
              <a:rPr lang="cs-CZ" dirty="0" err="1"/>
              <a:t>define</a:t>
            </a:r>
            <a:r>
              <a:rPr lang="cs-CZ" dirty="0"/>
              <a:t> and </a:t>
            </a:r>
            <a:r>
              <a:rPr lang="cs-CZ" dirty="0" err="1"/>
              <a:t>measure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D13C215-0EB6-A5D2-2E57-7A8503E9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07" y="3847863"/>
            <a:ext cx="5410374" cy="2739040"/>
          </a:xfrm>
          <a:prstGeom prst="rect">
            <a:avLst/>
          </a:prstGeom>
        </p:spPr>
      </p:pic>
      <p:pic>
        <p:nvPicPr>
          <p:cNvPr id="7" name="Obrázek 6" descr="Obsah obrázku bílá&#10;&#10;Popis byl vytvořen automaticky">
            <a:extLst>
              <a:ext uri="{FF2B5EF4-FFF2-40B4-BE49-F238E27FC236}">
                <a16:creationId xmlns:a16="http://schemas.microsoft.com/office/drawing/2014/main" id="{05F16DA2-4656-63FF-28AA-0B74FEA84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5" t="20889" r="30556" b="46111"/>
          <a:stretch/>
        </p:blipFill>
        <p:spPr>
          <a:xfrm>
            <a:off x="7095602" y="232045"/>
            <a:ext cx="3602877" cy="3510463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13316CC2-7FE1-E07E-9219-67418ACD1D3D}"/>
              </a:ext>
            </a:extLst>
          </p:cNvPr>
          <p:cNvCxnSpPr>
            <a:cxnSpLocks/>
          </p:cNvCxnSpPr>
          <p:nvPr/>
        </p:nvCxnSpPr>
        <p:spPr>
          <a:xfrm>
            <a:off x="8400187" y="1558618"/>
            <a:ext cx="1023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3E6EA76A-4EE7-7680-163B-DCDD78F18E3E}"/>
              </a:ext>
            </a:extLst>
          </p:cNvPr>
          <p:cNvCxnSpPr>
            <a:cxnSpLocks/>
          </p:cNvCxnSpPr>
          <p:nvPr/>
        </p:nvCxnSpPr>
        <p:spPr>
          <a:xfrm>
            <a:off x="8604532" y="1945727"/>
            <a:ext cx="556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D89DF28-498C-80A9-7BB7-3F1400C6C552}"/>
              </a:ext>
            </a:extLst>
          </p:cNvPr>
          <p:cNvCxnSpPr>
            <a:cxnSpLocks/>
          </p:cNvCxnSpPr>
          <p:nvPr/>
        </p:nvCxnSpPr>
        <p:spPr>
          <a:xfrm>
            <a:off x="8714069" y="2026690"/>
            <a:ext cx="3537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0381198-DD2E-DED5-EA4E-D4BD03DD2410}"/>
              </a:ext>
            </a:extLst>
          </p:cNvPr>
          <p:cNvSpPr txBox="1"/>
          <p:nvPr/>
        </p:nvSpPr>
        <p:spPr>
          <a:xfrm>
            <a:off x="8604532" y="1136609"/>
            <a:ext cx="70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halo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0F28580-D89F-49E6-C3AF-AD3282AFBF46}"/>
              </a:ext>
            </a:extLst>
          </p:cNvPr>
          <p:cNvSpPr txBox="1"/>
          <p:nvPr/>
        </p:nvSpPr>
        <p:spPr>
          <a:xfrm>
            <a:off x="8860328" y="2050919"/>
            <a:ext cx="70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hole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7A561A7-0375-D57C-56F4-28E394F5BFD4}"/>
              </a:ext>
            </a:extLst>
          </p:cNvPr>
          <p:cNvSpPr txBox="1"/>
          <p:nvPr/>
        </p:nvSpPr>
        <p:spPr>
          <a:xfrm>
            <a:off x="8210095" y="1558618"/>
            <a:ext cx="70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>
                <a:solidFill>
                  <a:srgbClr val="0070C0"/>
                </a:solidFill>
              </a:rPr>
              <a:t>tail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2" name="Obrázek 7">
            <a:extLst>
              <a:ext uri="{FF2B5EF4-FFF2-40B4-BE49-F238E27FC236}">
                <a16:creationId xmlns:a16="http://schemas.microsoft.com/office/drawing/2014/main" id="{F18C43FC-9CD2-D6A8-7AEF-E9B317959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t="21082" r="11810" b="22296"/>
          <a:stretch>
            <a:fillRect/>
          </a:stretch>
        </p:blipFill>
        <p:spPr bwMode="auto">
          <a:xfrm>
            <a:off x="3957400" y="4845500"/>
            <a:ext cx="2416507" cy="178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8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F19A8C-E77A-4548-317A-E6F7D18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attempt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E467E9-97AE-0201-053B-19030A6A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629900" cy="2092325"/>
          </a:xfrm>
        </p:spPr>
        <p:txBody>
          <a:bodyPr>
            <a:normAutofit lnSpcReduction="10000"/>
          </a:bodyPr>
          <a:lstStyle/>
          <a:p>
            <a:r>
              <a:rPr lang="cs-CZ" dirty="0"/>
              <a:t>Hole </a:t>
            </a:r>
            <a:r>
              <a:rPr lang="cs-CZ" dirty="0" err="1"/>
              <a:t>starts</a:t>
            </a:r>
            <a:r>
              <a:rPr lang="cs-CZ" dirty="0"/>
              <a:t>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tail</a:t>
            </a:r>
            <a:r>
              <a:rPr lang="cs-CZ" dirty="0"/>
              <a:t> </a:t>
            </a:r>
            <a:r>
              <a:rPr lang="cs-CZ" dirty="0" err="1"/>
              <a:t>ends</a:t>
            </a:r>
            <a:r>
              <a:rPr lang="cs-CZ" dirty="0"/>
              <a:t> in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inflection</a:t>
            </a:r>
            <a:r>
              <a:rPr lang="cs-CZ" dirty="0"/>
              <a:t> point – </a:t>
            </a:r>
            <a:r>
              <a:rPr lang="cs-CZ" dirty="0" err="1"/>
              <a:t>e.g</a:t>
            </a:r>
            <a:r>
              <a:rPr lang="cs-CZ" dirty="0"/>
              <a:t>. in </a:t>
            </a:r>
            <a:r>
              <a:rPr lang="cs-CZ" dirty="0" err="1"/>
              <a:t>the</a:t>
            </a:r>
            <a:r>
              <a:rPr lang="cs-CZ" dirty="0"/>
              <a:t> point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slope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hole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dirty="0" err="1"/>
              <a:t>rapidly</a:t>
            </a:r>
            <a:r>
              <a:rPr lang="cs-CZ" dirty="0"/>
              <a:t>, </a:t>
            </a:r>
            <a:r>
              <a:rPr lang="cs-CZ" dirty="0" err="1"/>
              <a:t>visible</a:t>
            </a:r>
            <a:r>
              <a:rPr lang="cs-CZ" dirty="0"/>
              <a:t> in SEM image by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in B&amp;C, </a:t>
            </a:r>
            <a:r>
              <a:rPr lang="cs-CZ" dirty="0" err="1"/>
              <a:t>e.g</a:t>
            </a:r>
            <a:r>
              <a:rPr lang="cs-CZ" dirty="0"/>
              <a:t>. „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edge</a:t>
            </a:r>
            <a:r>
              <a:rPr lang="cs-CZ" dirty="0"/>
              <a:t>“.</a:t>
            </a:r>
          </a:p>
          <a:p>
            <a:r>
              <a:rPr lang="cs-CZ" dirty="0"/>
              <a:t>It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space</a:t>
            </a:r>
            <a:r>
              <a:rPr lang="cs-CZ" dirty="0"/>
              <a:t> in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sample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being</a:t>
            </a:r>
            <a:r>
              <a:rPr lang="cs-CZ" dirty="0"/>
              <a:t> </a:t>
            </a:r>
            <a:r>
              <a:rPr lang="cs-CZ" dirty="0" err="1"/>
              <a:t>milled</a:t>
            </a:r>
            <a:r>
              <a:rPr lang="cs-CZ" dirty="0"/>
              <a:t> „</a:t>
            </a:r>
            <a:r>
              <a:rPr lang="cs-CZ" dirty="0" err="1"/>
              <a:t>substantially</a:t>
            </a:r>
            <a:r>
              <a:rPr lang="cs-CZ" dirty="0"/>
              <a:t>“.</a:t>
            </a:r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E9280D3-CAD4-D789-3E82-2D1DA6DF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3809630"/>
            <a:ext cx="7848872" cy="29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2EC30E-0785-7555-AA29-8050067B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05FDF7-C10C-47D1-491A-088A3901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68897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„</a:t>
            </a:r>
            <a:r>
              <a:rPr lang="cs-CZ" dirty="0" err="1"/>
              <a:t>Correct</a:t>
            </a:r>
            <a:r>
              <a:rPr lang="cs-CZ" dirty="0"/>
              <a:t>“ </a:t>
            </a:r>
            <a:r>
              <a:rPr lang="cs-CZ" dirty="0" err="1"/>
              <a:t>measurement</a:t>
            </a:r>
            <a:r>
              <a:rPr lang="cs-CZ" dirty="0"/>
              <a:t> – D1</a:t>
            </a:r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F6EA2EA-3B40-F317-5DC6-28C6D1B7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1" t="11700" r="25938" b="30463"/>
          <a:stretch>
            <a:fillRect/>
          </a:stretch>
        </p:blipFill>
        <p:spPr bwMode="auto">
          <a:xfrm>
            <a:off x="1269504" y="2724150"/>
            <a:ext cx="2705596" cy="31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506EEAB8-B96A-8302-E23C-9B35DA031702}"/>
              </a:ext>
            </a:extLst>
          </p:cNvPr>
          <p:cNvSpPr txBox="1">
            <a:spLocks/>
          </p:cNvSpPr>
          <p:nvPr/>
        </p:nvSpPr>
        <p:spPr>
          <a:xfrm>
            <a:off x="5632450" y="1825624"/>
            <a:ext cx="5721350" cy="68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„</a:t>
            </a:r>
            <a:r>
              <a:rPr lang="cs-CZ" dirty="0" err="1"/>
              <a:t>Incorrect</a:t>
            </a:r>
            <a:r>
              <a:rPr lang="cs-CZ" dirty="0"/>
              <a:t>“ </a:t>
            </a:r>
            <a:r>
              <a:rPr lang="cs-CZ" dirty="0" err="1"/>
              <a:t>measurement</a:t>
            </a:r>
            <a:r>
              <a:rPr lang="cs-CZ" dirty="0"/>
              <a:t> – </a:t>
            </a:r>
            <a:r>
              <a:rPr lang="cs-CZ" dirty="0" err="1"/>
              <a:t>left</a:t>
            </a:r>
            <a:r>
              <a:rPr lang="cs-CZ" dirty="0"/>
              <a:t> </a:t>
            </a:r>
            <a:r>
              <a:rPr lang="cs-CZ" dirty="0" err="1"/>
              <a:t>edge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D1 </a:t>
            </a:r>
            <a:r>
              <a:rPr lang="cs-CZ" dirty="0" err="1"/>
              <a:t>is</a:t>
            </a:r>
            <a:r>
              <a:rPr lang="cs-CZ" dirty="0"/>
              <a:t> a </a:t>
            </a:r>
            <a:r>
              <a:rPr lang="cs-CZ" dirty="0" err="1"/>
              <a:t>little</a:t>
            </a:r>
            <a:r>
              <a:rPr lang="cs-CZ" dirty="0"/>
              <a:t> </a:t>
            </a:r>
            <a:r>
              <a:rPr lang="cs-CZ" dirty="0" err="1"/>
              <a:t>too</a:t>
            </a:r>
            <a:r>
              <a:rPr lang="cs-CZ" dirty="0"/>
              <a:t> much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right</a:t>
            </a:r>
            <a:r>
              <a:rPr lang="cs-CZ" dirty="0"/>
              <a:t>. </a:t>
            </a:r>
            <a:endParaRPr lang="en-US" dirty="0"/>
          </a:p>
        </p:txBody>
      </p:sp>
      <p:pic>
        <p:nvPicPr>
          <p:cNvPr id="6" name="Obrázek 7">
            <a:extLst>
              <a:ext uri="{FF2B5EF4-FFF2-40B4-BE49-F238E27FC236}">
                <a16:creationId xmlns:a16="http://schemas.microsoft.com/office/drawing/2014/main" id="{C6E117BF-8F1C-11C1-3B41-A0CCB4FE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t="21082" r="11810" b="22296"/>
          <a:stretch>
            <a:fillRect/>
          </a:stretch>
        </p:blipFill>
        <p:spPr bwMode="auto">
          <a:xfrm>
            <a:off x="7131648" y="2724150"/>
            <a:ext cx="4016333" cy="29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DE547F6-4D7F-D9FC-7426-0875FE2D7647}"/>
              </a:ext>
            </a:extLst>
          </p:cNvPr>
          <p:cNvCxnSpPr/>
          <p:nvPr/>
        </p:nvCxnSpPr>
        <p:spPr>
          <a:xfrm flipH="1">
            <a:off x="8305800" y="39878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2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11E46E-2A39-BA5F-83B0-38597359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Measurement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62BD1C-4065-B188-E4A1-746D99A0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184" cy="435133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Import </a:t>
            </a:r>
            <a:r>
              <a:rPr lang="cs-CZ" dirty="0" err="1"/>
              <a:t>images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S:\vaclav.ondracka\FIB spot </a:t>
            </a:r>
            <a:r>
              <a:rPr lang="cs-CZ" dirty="0" err="1"/>
              <a:t>samples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Essence</a:t>
            </a:r>
            <a:r>
              <a:rPr lang="cs-CZ" dirty="0"/>
              <a:t>. </a:t>
            </a:r>
          </a:p>
          <a:p>
            <a:r>
              <a:rPr lang="cs-CZ" dirty="0"/>
              <a:t>Use </a:t>
            </a:r>
            <a:r>
              <a:rPr lang="cs-CZ" dirty="0" err="1"/>
              <a:t>mouse</a:t>
            </a:r>
            <a:r>
              <a:rPr lang="cs-CZ" dirty="0"/>
              <a:t> </a:t>
            </a:r>
            <a:r>
              <a:rPr lang="cs-CZ" dirty="0" err="1"/>
              <a:t>wheel</a:t>
            </a:r>
            <a:r>
              <a:rPr lang="cs-CZ" dirty="0"/>
              <a:t> to zoom in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needed</a:t>
            </a:r>
            <a:r>
              <a:rPr lang="cs-CZ" dirty="0"/>
              <a:t>.</a:t>
            </a:r>
          </a:p>
          <a:p>
            <a:r>
              <a:rPr lang="cs-CZ" dirty="0"/>
              <a:t>To </a:t>
            </a:r>
            <a:r>
              <a:rPr lang="cs-CZ" dirty="0" err="1"/>
              <a:t>measure</a:t>
            </a:r>
            <a:r>
              <a:rPr lang="cs-CZ" dirty="0"/>
              <a:t> hole </a:t>
            </a:r>
            <a:r>
              <a:rPr lang="cs-CZ" dirty="0" err="1"/>
              <a:t>size</a:t>
            </a:r>
            <a:r>
              <a:rPr lang="cs-CZ" dirty="0"/>
              <a:t>, use </a:t>
            </a:r>
            <a:r>
              <a:rPr lang="cs-CZ" dirty="0" err="1"/>
              <a:t>the</a:t>
            </a:r>
            <a:r>
              <a:rPr lang="cs-CZ" dirty="0"/>
              <a:t> „</a:t>
            </a:r>
            <a:r>
              <a:rPr lang="cs-CZ" dirty="0" err="1"/>
              <a:t>measure</a:t>
            </a:r>
            <a:r>
              <a:rPr lang="cs-CZ" dirty="0"/>
              <a:t> distance“ </a:t>
            </a:r>
            <a:r>
              <a:rPr lang="cs-CZ" dirty="0" err="1"/>
              <a:t>tool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Essence</a:t>
            </a:r>
            <a:r>
              <a:rPr lang="cs-CZ" dirty="0"/>
              <a:t> -&gt;  </a:t>
            </a:r>
            <a:r>
              <a:rPr lang="cs-CZ" dirty="0" err="1"/>
              <a:t>Measurements</a:t>
            </a:r>
            <a:r>
              <a:rPr lang="cs-CZ" dirty="0"/>
              <a:t>. Hold Ctrl </a:t>
            </a:r>
            <a:r>
              <a:rPr lang="cs-CZ" dirty="0" err="1"/>
              <a:t>while</a:t>
            </a:r>
            <a:r>
              <a:rPr lang="cs-CZ" dirty="0"/>
              <a:t> </a:t>
            </a:r>
            <a:r>
              <a:rPr lang="cs-CZ" dirty="0" err="1"/>
              <a:t>defining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vertical</a:t>
            </a:r>
            <a:r>
              <a:rPr lang="cs-CZ" dirty="0"/>
              <a:t> line to </a:t>
            </a:r>
            <a:r>
              <a:rPr lang="cs-CZ" dirty="0" err="1"/>
              <a:t>force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in </a:t>
            </a:r>
            <a:r>
              <a:rPr lang="cs-CZ" dirty="0" err="1"/>
              <a:t>exactly</a:t>
            </a:r>
            <a:r>
              <a:rPr lang="cs-CZ" dirty="0"/>
              <a:t> </a:t>
            </a:r>
            <a:r>
              <a:rPr lang="cs-CZ" dirty="0" err="1"/>
              <a:t>vertical</a:t>
            </a:r>
            <a:r>
              <a:rPr lang="cs-CZ" dirty="0"/>
              <a:t> </a:t>
            </a:r>
            <a:r>
              <a:rPr lang="cs-CZ" dirty="0" err="1"/>
              <a:t>direction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Write</a:t>
            </a:r>
            <a:r>
              <a:rPr lang="cs-CZ" dirty="0"/>
              <a:t> </a:t>
            </a:r>
            <a:r>
              <a:rPr lang="cs-CZ" dirty="0" err="1"/>
              <a:t>measurements</a:t>
            </a:r>
            <a:r>
              <a:rPr lang="cs-CZ" dirty="0"/>
              <a:t> in </a:t>
            </a:r>
            <a:r>
              <a:rPr lang="cs-CZ" dirty="0" err="1"/>
              <a:t>an</a:t>
            </a:r>
            <a:r>
              <a:rPr lang="cs-CZ" dirty="0"/>
              <a:t> email to </a:t>
            </a:r>
            <a:r>
              <a:rPr lang="cs-CZ" dirty="0">
                <a:hlinkClick r:id="rId2"/>
              </a:rPr>
              <a:t>vaclav.ondracka@tescan.com</a:t>
            </a:r>
            <a:r>
              <a:rPr lang="cs-CZ" dirty="0"/>
              <a:t> in </a:t>
            </a:r>
            <a:r>
              <a:rPr lang="cs-CZ" dirty="0" err="1"/>
              <a:t>pixels</a:t>
            </a:r>
            <a:r>
              <a:rPr lang="cs-CZ" dirty="0"/>
              <a:t>. </a:t>
            </a:r>
            <a:r>
              <a:rPr lang="cs-CZ" dirty="0" err="1"/>
              <a:t>Scale</a:t>
            </a:r>
            <a:r>
              <a:rPr lang="cs-CZ" dirty="0"/>
              <a:t> &amp; FIB </a:t>
            </a:r>
            <a:r>
              <a:rPr lang="cs-CZ" dirty="0" err="1"/>
              <a:t>preset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removed</a:t>
            </a:r>
            <a:r>
              <a:rPr lang="cs-CZ" dirty="0"/>
              <a:t> on </a:t>
            </a:r>
            <a:r>
              <a:rPr lang="cs-CZ" dirty="0" err="1"/>
              <a:t>purpose</a:t>
            </a:r>
            <a:r>
              <a:rPr lang="cs-CZ" dirty="0"/>
              <a:t>.</a:t>
            </a:r>
          </a:p>
          <a:p>
            <a:r>
              <a:rPr lang="cs-CZ" dirty="0" err="1"/>
              <a:t>Example</a:t>
            </a:r>
            <a:r>
              <a:rPr lang="cs-CZ" dirty="0"/>
              <a:t>:	Sample1 : 15.4</a:t>
            </a:r>
            <a:endParaRPr lang="en-US" dirty="0"/>
          </a:p>
          <a:p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5BF552-0532-44A8-AB6A-FA412900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64" y="3690257"/>
            <a:ext cx="157184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2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281</Words>
  <Application>Microsoft Office PowerPoint</Application>
  <PresentationFormat>Širokoúhlá obrazovka</PresentationFormat>
  <Paragraphs>23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Guide to FIB spot diameter measurement</vt:lpstr>
      <vt:lpstr>FIB spot</vt:lpstr>
      <vt:lpstr>Current attempt at definition</vt:lpstr>
      <vt:lpstr>Example</vt:lpstr>
      <vt:lpstr>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FIB spot diameter measurement</dc:title>
  <dc:creator>Václav Ondračka</dc:creator>
  <cp:lastModifiedBy>Václav Ondračka</cp:lastModifiedBy>
  <cp:revision>4</cp:revision>
  <dcterms:created xsi:type="dcterms:W3CDTF">2023-02-08T13:16:44Z</dcterms:created>
  <dcterms:modified xsi:type="dcterms:W3CDTF">2023-02-28T14:19:03Z</dcterms:modified>
</cp:coreProperties>
</file>