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81" r:id="rId7"/>
    <p:sldId id="261" r:id="rId8"/>
    <p:sldId id="262" r:id="rId9"/>
    <p:sldId id="263" r:id="rId10"/>
    <p:sldId id="282"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10" r:id="rId34"/>
    <p:sldId id="311" r:id="rId35"/>
    <p:sldId id="306" r:id="rId36"/>
    <p:sldId id="307" r:id="rId37"/>
    <p:sldId id="308" r:id="rId38"/>
    <p:sldId id="30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272" r:id="rId56"/>
    <p:sldId id="273" r:id="rId57"/>
    <p:sldId id="274" r:id="rId58"/>
    <p:sldId id="275" r:id="rId59"/>
    <p:sldId id="276" r:id="rId60"/>
    <p:sldId id="277" r:id="rId61"/>
    <p:sldId id="278" r:id="rId62"/>
    <p:sldId id="279" r:id="rId63"/>
    <p:sldId id="280" r:id="rId64"/>
    <p:sldId id="283" r:id="rId65"/>
    <p:sldId id="264" r:id="rId66"/>
    <p:sldId id="265" r:id="rId67"/>
    <p:sldId id="266" r:id="rId68"/>
    <p:sldId id="267" r:id="rId69"/>
    <p:sldId id="268" r:id="rId70"/>
    <p:sldId id="269" r:id="rId71"/>
    <p:sldId id="270" r:id="rId72"/>
    <p:sldId id="27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787C0-498B-4E68-A9A9-2A5F8FB5B2CB}"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7465-4B4D-4DA3-9AE9-1F715DC4BD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03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787C0-498B-4E68-A9A9-2A5F8FB5B2CB}"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81403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787C0-498B-4E68-A9A9-2A5F8FB5B2CB}"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419256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anose="05000000000000000000"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2787C0-498B-4E68-A9A9-2A5F8FB5B2CB}"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418514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787C0-498B-4E68-A9A9-2A5F8FB5B2CB}"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7465-4B4D-4DA3-9AE9-1F715DC4BD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81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787C0-498B-4E68-A9A9-2A5F8FB5B2CB}"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257523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787C0-498B-4E68-A9A9-2A5F8FB5B2CB}"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84908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2787C0-498B-4E68-A9A9-2A5F8FB5B2CB}"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76940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2787C0-498B-4E68-A9A9-2A5F8FB5B2CB}" type="datetimeFigureOut">
              <a:rPr lang="en-US" smtClean="0"/>
              <a:t>2/21/2021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12672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787C0-498B-4E68-A9A9-2A5F8FB5B2CB}" type="datetimeFigureOut">
              <a:rPr lang="en-US" smtClean="0"/>
              <a:t>2/21/2021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097465-4B4D-4DA3-9AE9-1F715DC4BD31}" type="slidenum">
              <a:rPr lang="en-US" smtClean="0"/>
              <a:t>‹#›</a:t>
            </a:fld>
            <a:endParaRPr lang="en-US"/>
          </a:p>
        </p:txBody>
      </p:sp>
    </p:spTree>
    <p:extLst>
      <p:ext uri="{BB962C8B-B14F-4D97-AF65-F5344CB8AC3E}">
        <p14:creationId xmlns:p14="http://schemas.microsoft.com/office/powerpoint/2010/main" val="107602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787C0-498B-4E68-A9A9-2A5F8FB5B2CB}"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97465-4B4D-4DA3-9AE9-1F715DC4BD31}" type="slidenum">
              <a:rPr lang="en-US" smtClean="0"/>
              <a:t>‹#›</a:t>
            </a:fld>
            <a:endParaRPr lang="en-US"/>
          </a:p>
        </p:txBody>
      </p:sp>
    </p:spTree>
    <p:extLst>
      <p:ext uri="{BB962C8B-B14F-4D97-AF65-F5344CB8AC3E}">
        <p14:creationId xmlns:p14="http://schemas.microsoft.com/office/powerpoint/2010/main" val="26538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2787C0-498B-4E68-A9A9-2A5F8FB5B2CB}" type="datetimeFigureOut">
              <a:rPr lang="en-US" smtClean="0"/>
              <a:t>2/21/2021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097465-4B4D-4DA3-9AE9-1F715DC4BD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484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unchpad.net/ubuntu/+cdmirrors" TargetMode="External"/><Relationship Id="rId2" Type="http://schemas.openxmlformats.org/officeDocument/2006/relationships/hyperlink" Target="https://ubuntu.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nvas.ftn.uns.ac.r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cplusplus.com/reference/" TargetMode="External"/><Relationship Id="rId2" Type="http://schemas.openxmlformats.org/officeDocument/2006/relationships/hyperlink" Target="https://en.cppreference.com/w/"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cs.uns.ac.rs/sr/filebrowser/download/3984950"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D869-1F47-4083-AFC6-C82ACD38D6D8}"/>
              </a:ext>
            </a:extLst>
          </p:cNvPr>
          <p:cNvSpPr>
            <a:spLocks noGrp="1"/>
          </p:cNvSpPr>
          <p:nvPr>
            <p:ph type="ctrTitle"/>
          </p:nvPr>
        </p:nvSpPr>
        <p:spPr/>
        <p:txBody>
          <a:bodyPr/>
          <a:lstStyle/>
          <a:p>
            <a:r>
              <a:rPr lang="sr-Latn-RS" dirty="0"/>
              <a:t>Operativni Sistemi</a:t>
            </a:r>
            <a:endParaRPr lang="en-US" dirty="0"/>
          </a:p>
        </p:txBody>
      </p:sp>
      <p:sp>
        <p:nvSpPr>
          <p:cNvPr id="3" name="Subtitle 2">
            <a:extLst>
              <a:ext uri="{FF2B5EF4-FFF2-40B4-BE49-F238E27FC236}">
                <a16:creationId xmlns:a16="http://schemas.microsoft.com/office/drawing/2014/main" id="{75663177-E937-4505-93DA-ECAF9F186391}"/>
              </a:ext>
            </a:extLst>
          </p:cNvPr>
          <p:cNvSpPr>
            <a:spLocks noGrp="1"/>
          </p:cNvSpPr>
          <p:nvPr>
            <p:ph type="subTitle" idx="1"/>
          </p:nvPr>
        </p:nvSpPr>
        <p:spPr/>
        <p:txBody>
          <a:bodyPr/>
          <a:lstStyle/>
          <a:p>
            <a:r>
              <a:rPr lang="sr-Latn-RS" dirty="0"/>
              <a:t>Vežbe 01 – Uvod i STL</a:t>
            </a:r>
            <a:endParaRPr lang="en-US" dirty="0"/>
          </a:p>
        </p:txBody>
      </p:sp>
    </p:spTree>
    <p:extLst>
      <p:ext uri="{BB962C8B-B14F-4D97-AF65-F5344CB8AC3E}">
        <p14:creationId xmlns:p14="http://schemas.microsoft.com/office/powerpoint/2010/main" val="357071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2506-C73F-4B9F-BA64-A734382F2B16}"/>
              </a:ext>
            </a:extLst>
          </p:cNvPr>
          <p:cNvSpPr>
            <a:spLocks noGrp="1"/>
          </p:cNvSpPr>
          <p:nvPr>
            <p:ph type="title"/>
          </p:nvPr>
        </p:nvSpPr>
        <p:spPr/>
        <p:txBody>
          <a:bodyPr/>
          <a:lstStyle/>
          <a:p>
            <a:r>
              <a:rPr lang="sr-Latn-RS" dirty="0"/>
              <a:t>Neki moderniji </a:t>
            </a:r>
            <a:r>
              <a:rPr lang="sr-Latn-RS" dirty="0" err="1"/>
              <a:t>Linux</a:t>
            </a:r>
            <a:endParaRPr lang="en-US" dirty="0"/>
          </a:p>
        </p:txBody>
      </p:sp>
      <p:sp>
        <p:nvSpPr>
          <p:cNvPr id="3" name="Content Placeholder 2">
            <a:extLst>
              <a:ext uri="{FF2B5EF4-FFF2-40B4-BE49-F238E27FC236}">
                <a16:creationId xmlns:a16="http://schemas.microsoft.com/office/drawing/2014/main" id="{3B610403-F8FC-44E6-901E-1134794EFAD1}"/>
              </a:ext>
            </a:extLst>
          </p:cNvPr>
          <p:cNvSpPr>
            <a:spLocks noGrp="1"/>
          </p:cNvSpPr>
          <p:nvPr>
            <p:ph idx="1"/>
          </p:nvPr>
        </p:nvSpPr>
        <p:spPr/>
        <p:txBody>
          <a:bodyPr/>
          <a:lstStyle/>
          <a:p>
            <a:pPr>
              <a:buFont typeface="Wingdings" panose="05000000000000000000" pitchFamily="2" charset="2"/>
              <a:buChar char="§"/>
            </a:pPr>
            <a:r>
              <a:rPr lang="sr-Latn-RS" dirty="0"/>
              <a:t>Ako imate omiljenu distribuciju: slobodno. Možete ispratiti sve u ovom kursu ako koristite ništa više nego editor i GCC kompajler. </a:t>
            </a:r>
          </a:p>
          <a:p>
            <a:pPr>
              <a:buFont typeface="Wingdings" panose="05000000000000000000" pitchFamily="2" charset="2"/>
              <a:buChar char="§"/>
            </a:pPr>
            <a:r>
              <a:rPr lang="sr-Latn-RS" dirty="0"/>
              <a:t>Ako nemate: </a:t>
            </a:r>
            <a:r>
              <a:rPr lang="sr-Latn-RS" dirty="0" err="1"/>
              <a:t>Ubuntu</a:t>
            </a:r>
            <a:r>
              <a:rPr lang="sr-Latn-RS" dirty="0"/>
              <a:t> Desktop najsvežija verzija: </a:t>
            </a:r>
            <a:r>
              <a:rPr lang="sr-Latn-RS" dirty="0">
                <a:hlinkClick r:id="rId2"/>
              </a:rPr>
              <a:t>https://ubuntu.com/#download</a:t>
            </a:r>
            <a:r>
              <a:rPr lang="sr-Latn-RS" dirty="0"/>
              <a:t> je gotovo sigurno ono što želite. Ako imate problem sa RS </a:t>
            </a:r>
            <a:r>
              <a:rPr lang="sr-Latn-RS" dirty="0" err="1"/>
              <a:t>mirror</a:t>
            </a:r>
            <a:r>
              <a:rPr lang="sr-Latn-RS" dirty="0"/>
              <a:t>-om (ja imam) </a:t>
            </a:r>
            <a:r>
              <a:rPr lang="sr-Latn-RS" dirty="0">
                <a:hlinkClick r:id="rId3"/>
              </a:rPr>
              <a:t>https://launchpad.net/ubuntu/+cdmirrors</a:t>
            </a:r>
            <a:r>
              <a:rPr lang="sr-Latn-RS" dirty="0"/>
              <a:t> je link koji može pomoći. </a:t>
            </a:r>
            <a:r>
              <a:rPr lang="sr-Latn-RS" dirty="0" err="1"/>
              <a:t>Alterantiva</a:t>
            </a:r>
            <a:r>
              <a:rPr lang="sr-Latn-RS" dirty="0"/>
              <a:t> je </a:t>
            </a:r>
            <a:r>
              <a:rPr lang="sr-Latn-RS" dirty="0" err="1"/>
              <a:t>download</a:t>
            </a:r>
            <a:r>
              <a:rPr lang="sr-Latn-RS" dirty="0"/>
              <a:t> preko </a:t>
            </a:r>
            <a:r>
              <a:rPr lang="sr-Latn-RS" dirty="0" err="1"/>
              <a:t>BitTorrent</a:t>
            </a:r>
            <a:r>
              <a:rPr lang="sr-Latn-RS" dirty="0"/>
              <a:t> klijenta koji je obično najbrži. </a:t>
            </a:r>
          </a:p>
          <a:p>
            <a:pPr>
              <a:buFont typeface="Wingdings" panose="05000000000000000000" pitchFamily="2" charset="2"/>
              <a:buChar char="§"/>
            </a:pPr>
            <a:r>
              <a:rPr lang="sr-Latn-RS" dirty="0"/>
              <a:t>Kada preuzmete ISO napravite virtuelnu mašinu i instalirate taj ISO kao na bilo koji računar.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8641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063-1A54-43C4-B3D2-9D02C1C741B3}"/>
              </a:ext>
            </a:extLst>
          </p:cNvPr>
          <p:cNvSpPr>
            <a:spLocks noGrp="1"/>
          </p:cNvSpPr>
          <p:nvPr>
            <p:ph type="title"/>
          </p:nvPr>
        </p:nvSpPr>
        <p:spPr/>
        <p:txBody>
          <a:bodyPr/>
          <a:lstStyle/>
          <a:p>
            <a:r>
              <a:rPr lang="sr-Latn-RS" dirty="0"/>
              <a:t>Preduslovi za instalaciju</a:t>
            </a:r>
            <a:endParaRPr lang="en-US" dirty="0"/>
          </a:p>
        </p:txBody>
      </p:sp>
      <p:sp>
        <p:nvSpPr>
          <p:cNvPr id="3" name="Content Placeholder 2">
            <a:extLst>
              <a:ext uri="{FF2B5EF4-FFF2-40B4-BE49-F238E27FC236}">
                <a16:creationId xmlns:a16="http://schemas.microsoft.com/office/drawing/2014/main" id="{CCB60EA0-38AE-4866-AD20-267099E85EE3}"/>
              </a:ext>
            </a:extLst>
          </p:cNvPr>
          <p:cNvSpPr>
            <a:spLocks noGrp="1"/>
          </p:cNvSpPr>
          <p:nvPr>
            <p:ph idx="1"/>
          </p:nvPr>
        </p:nvSpPr>
        <p:spPr/>
        <p:txBody>
          <a:bodyPr/>
          <a:lstStyle/>
          <a:p>
            <a:r>
              <a:rPr lang="sr-Latn-RS" dirty="0"/>
              <a:t>Trebaće vam instaliran </a:t>
            </a:r>
            <a:r>
              <a:rPr lang="sr-Latn-RS" dirty="0" err="1"/>
              <a:t>VirtualBox</a:t>
            </a:r>
            <a:r>
              <a:rPr lang="sr-Latn-RS" dirty="0"/>
              <a:t>. Skida se i instalira kao bilo koja druga aplikacija. </a:t>
            </a:r>
          </a:p>
          <a:p>
            <a:r>
              <a:rPr lang="sr-Latn-RS" dirty="0"/>
              <a:t>Zatim morate preuzeti ISO sliku. Mi ovde koristimo svež </a:t>
            </a:r>
            <a:r>
              <a:rPr lang="sr-Latn-RS" dirty="0" err="1"/>
              <a:t>Ubuntu</a:t>
            </a:r>
            <a:r>
              <a:rPr lang="sr-Latn-RS" dirty="0"/>
              <a:t> 20.10. Fajl koji sam ja preuzeo se zove: ubuntu-20.10-desktop-amd64.iso i ima SHA256 sumu od 3ef833828009fb69d5c584f3701d6946f89fa304757b7947e792f9491caa270e. </a:t>
            </a:r>
          </a:p>
          <a:p>
            <a:r>
              <a:rPr lang="sr-Latn-RS" dirty="0"/>
              <a:t>Zbog toga što </a:t>
            </a:r>
            <a:r>
              <a:rPr lang="sr-Latn-RS" dirty="0" err="1"/>
              <a:t>mirror</a:t>
            </a:r>
            <a:r>
              <a:rPr lang="sr-Latn-RS" dirty="0"/>
              <a:t> u Srbiji ima problem sa sertifikatima trenutno, možda budete imali problem sa preuzimanjem. To se da rešiti tako što odete na link sa </a:t>
            </a:r>
            <a:r>
              <a:rPr lang="sr-Latn-RS" dirty="0" err="1"/>
              <a:t>mirror</a:t>
            </a:r>
            <a:r>
              <a:rPr lang="sr-Latn-RS" dirty="0"/>
              <a:t>-ima i odaberete neki iz neke obližnje zemlje. Ako imate to podešeno, najbrže se skida preko </a:t>
            </a:r>
            <a:r>
              <a:rPr lang="sr-Latn-RS" dirty="0" err="1"/>
              <a:t>BitTorrent</a:t>
            </a:r>
            <a:r>
              <a:rPr lang="sr-Latn-RS" dirty="0"/>
              <a:t> protokola. </a:t>
            </a:r>
          </a:p>
          <a:p>
            <a:r>
              <a:rPr lang="sr-Latn-RS" dirty="0"/>
              <a:t>Kada imate oba fajla, imate sve što vam treba da počnete instalaciju. </a:t>
            </a:r>
            <a:endParaRPr lang="en-US" dirty="0"/>
          </a:p>
        </p:txBody>
      </p:sp>
    </p:spTree>
    <p:extLst>
      <p:ext uri="{BB962C8B-B14F-4D97-AF65-F5344CB8AC3E}">
        <p14:creationId xmlns:p14="http://schemas.microsoft.com/office/powerpoint/2010/main" val="309785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DCB-1010-4696-BB5F-DB6DE9953D68}"/>
              </a:ext>
            </a:extLst>
          </p:cNvPr>
          <p:cNvSpPr>
            <a:spLocks noGrp="1"/>
          </p:cNvSpPr>
          <p:nvPr>
            <p:ph type="title"/>
          </p:nvPr>
        </p:nvSpPr>
        <p:spPr/>
        <p:txBody>
          <a:bodyPr/>
          <a:lstStyle/>
          <a:p>
            <a:r>
              <a:rPr lang="sr-Latn-RS" dirty="0"/>
              <a:t>Korak #1 Virtuelna mašina</a:t>
            </a:r>
            <a:endParaRPr lang="en-US" dirty="0"/>
          </a:p>
        </p:txBody>
      </p:sp>
      <p:pic>
        <p:nvPicPr>
          <p:cNvPr id="5" name="Content Placeholder 4">
            <a:extLst>
              <a:ext uri="{FF2B5EF4-FFF2-40B4-BE49-F238E27FC236}">
                <a16:creationId xmlns:a16="http://schemas.microsoft.com/office/drawing/2014/main" id="{66DD6D55-242B-411D-9F66-3F5C9E3C650F}"/>
              </a:ext>
            </a:extLst>
          </p:cNvPr>
          <p:cNvPicPr>
            <a:picLocks noGrp="1" noChangeAspect="1"/>
          </p:cNvPicPr>
          <p:nvPr>
            <p:ph idx="1"/>
          </p:nvPr>
        </p:nvPicPr>
        <p:blipFill>
          <a:blip r:embed="rId2"/>
          <a:stretch>
            <a:fillRect/>
          </a:stretch>
        </p:blipFill>
        <p:spPr>
          <a:xfrm>
            <a:off x="1634908" y="1911577"/>
            <a:ext cx="8031606" cy="4357262"/>
          </a:xfrm>
        </p:spPr>
      </p:pic>
    </p:spTree>
    <p:extLst>
      <p:ext uri="{BB962C8B-B14F-4D97-AF65-F5344CB8AC3E}">
        <p14:creationId xmlns:p14="http://schemas.microsoft.com/office/powerpoint/2010/main" val="195452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120D-8DB0-4EB7-A689-C1B6C8314B79}"/>
              </a:ext>
            </a:extLst>
          </p:cNvPr>
          <p:cNvSpPr>
            <a:spLocks noGrp="1"/>
          </p:cNvSpPr>
          <p:nvPr>
            <p:ph type="title"/>
          </p:nvPr>
        </p:nvSpPr>
        <p:spPr/>
        <p:txBody>
          <a:bodyPr/>
          <a:lstStyle/>
          <a:p>
            <a:r>
              <a:rPr lang="sr-Latn-RS" dirty="0"/>
              <a:t>Korak #1 Virtuelna mašina</a:t>
            </a:r>
            <a:endParaRPr lang="en-US" dirty="0"/>
          </a:p>
        </p:txBody>
      </p:sp>
      <p:pic>
        <p:nvPicPr>
          <p:cNvPr id="9" name="Content Placeholder 8">
            <a:extLst>
              <a:ext uri="{FF2B5EF4-FFF2-40B4-BE49-F238E27FC236}">
                <a16:creationId xmlns:a16="http://schemas.microsoft.com/office/drawing/2014/main" id="{D8A84697-CE25-438C-9730-36A9DA4CDA8C}"/>
              </a:ext>
            </a:extLst>
          </p:cNvPr>
          <p:cNvPicPr>
            <a:picLocks noGrp="1" noChangeAspect="1"/>
          </p:cNvPicPr>
          <p:nvPr>
            <p:ph idx="1"/>
          </p:nvPr>
        </p:nvPicPr>
        <p:blipFill>
          <a:blip r:embed="rId2"/>
          <a:stretch>
            <a:fillRect/>
          </a:stretch>
        </p:blipFill>
        <p:spPr>
          <a:xfrm>
            <a:off x="3850358" y="1846263"/>
            <a:ext cx="4551609" cy="4022725"/>
          </a:xfrm>
        </p:spPr>
      </p:pic>
    </p:spTree>
    <p:extLst>
      <p:ext uri="{BB962C8B-B14F-4D97-AF65-F5344CB8AC3E}">
        <p14:creationId xmlns:p14="http://schemas.microsoft.com/office/powerpoint/2010/main" val="364656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D39-3E05-40F3-8399-1D679A1373A0}"/>
              </a:ext>
            </a:extLst>
          </p:cNvPr>
          <p:cNvSpPr>
            <a:spLocks noGrp="1"/>
          </p:cNvSpPr>
          <p:nvPr>
            <p:ph type="title"/>
          </p:nvPr>
        </p:nvSpPr>
        <p:spPr/>
        <p:txBody>
          <a:bodyPr/>
          <a:lstStyle/>
          <a:p>
            <a:r>
              <a:rPr lang="sr-Latn-RS" dirty="0"/>
              <a:t>Korak #1 Virtuelna mašina</a:t>
            </a:r>
            <a:endParaRPr lang="en-US" dirty="0"/>
          </a:p>
        </p:txBody>
      </p:sp>
      <p:sp>
        <p:nvSpPr>
          <p:cNvPr id="3" name="Content Placeholder 2">
            <a:extLst>
              <a:ext uri="{FF2B5EF4-FFF2-40B4-BE49-F238E27FC236}">
                <a16:creationId xmlns:a16="http://schemas.microsoft.com/office/drawing/2014/main" id="{BD2BE2F0-E989-486F-BFF0-81CD1EDAEADA}"/>
              </a:ext>
            </a:extLst>
          </p:cNvPr>
          <p:cNvSpPr>
            <a:spLocks noGrp="1"/>
          </p:cNvSpPr>
          <p:nvPr>
            <p:ph idx="1"/>
          </p:nvPr>
        </p:nvSpPr>
        <p:spPr/>
        <p:txBody>
          <a:bodyPr/>
          <a:lstStyle/>
          <a:p>
            <a:r>
              <a:rPr lang="sr-Latn-RS" dirty="0"/>
              <a:t>Ime je proizvoljno</a:t>
            </a:r>
          </a:p>
          <a:p>
            <a:r>
              <a:rPr lang="sr-Latn-RS" dirty="0"/>
              <a:t>Lokacija je takođe proizvoljna ali vodite računa da će OS pisati dosta po lokaciji mašine tj. njenom virtuelnom disku tako da morate doneti odluku da li da ga smestite na SSD ako ga naročito čuvate. </a:t>
            </a:r>
          </a:p>
          <a:p>
            <a:r>
              <a:rPr lang="sr-Latn-RS" dirty="0"/>
              <a:t>Količina memorije zavisi od vaše mašine i načina na koji koristite vašu </a:t>
            </a:r>
            <a:r>
              <a:rPr lang="sr-Latn-RS" dirty="0" err="1"/>
              <a:t>vrituelnu</a:t>
            </a:r>
            <a:r>
              <a:rPr lang="sr-Latn-RS" dirty="0"/>
              <a:t> mašinu. Generalno govoreći stavite što više. 8GB (koliko je ovde stavljeno) je generalno dosta, ali više je uvek bolje. </a:t>
            </a:r>
            <a:endParaRPr lang="en-US" dirty="0"/>
          </a:p>
        </p:txBody>
      </p:sp>
    </p:spTree>
    <p:extLst>
      <p:ext uri="{BB962C8B-B14F-4D97-AF65-F5344CB8AC3E}">
        <p14:creationId xmlns:p14="http://schemas.microsoft.com/office/powerpoint/2010/main" val="208779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F3-E607-403D-8E58-BADC4123C0A8}"/>
              </a:ext>
            </a:extLst>
          </p:cNvPr>
          <p:cNvSpPr>
            <a:spLocks noGrp="1"/>
          </p:cNvSpPr>
          <p:nvPr>
            <p:ph type="title"/>
          </p:nvPr>
        </p:nvSpPr>
        <p:spPr/>
        <p:txBody>
          <a:bodyPr/>
          <a:lstStyle/>
          <a:p>
            <a:r>
              <a:rPr lang="sr-Latn-RS" dirty="0"/>
              <a:t>Korak #2 Disk</a:t>
            </a:r>
            <a:endParaRPr lang="en-US" dirty="0"/>
          </a:p>
        </p:txBody>
      </p:sp>
      <p:pic>
        <p:nvPicPr>
          <p:cNvPr id="5" name="Content Placeholder 4">
            <a:extLst>
              <a:ext uri="{FF2B5EF4-FFF2-40B4-BE49-F238E27FC236}">
                <a16:creationId xmlns:a16="http://schemas.microsoft.com/office/drawing/2014/main" id="{732A7110-5BA9-4290-9BFE-38A072FA9519}"/>
              </a:ext>
            </a:extLst>
          </p:cNvPr>
          <p:cNvPicPr>
            <a:picLocks noGrp="1" noChangeAspect="1"/>
          </p:cNvPicPr>
          <p:nvPr>
            <p:ph idx="1"/>
          </p:nvPr>
        </p:nvPicPr>
        <p:blipFill>
          <a:blip r:embed="rId2"/>
          <a:stretch>
            <a:fillRect/>
          </a:stretch>
        </p:blipFill>
        <p:spPr>
          <a:xfrm>
            <a:off x="3917944" y="1846263"/>
            <a:ext cx="4416438" cy="4022725"/>
          </a:xfrm>
        </p:spPr>
      </p:pic>
    </p:spTree>
    <p:extLst>
      <p:ext uri="{BB962C8B-B14F-4D97-AF65-F5344CB8AC3E}">
        <p14:creationId xmlns:p14="http://schemas.microsoft.com/office/powerpoint/2010/main" val="40222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F27C-AEB5-481A-BD3A-F469E6209D09}"/>
              </a:ext>
            </a:extLst>
          </p:cNvPr>
          <p:cNvSpPr>
            <a:spLocks noGrp="1"/>
          </p:cNvSpPr>
          <p:nvPr>
            <p:ph type="title"/>
          </p:nvPr>
        </p:nvSpPr>
        <p:spPr/>
        <p:txBody>
          <a:bodyPr/>
          <a:lstStyle/>
          <a:p>
            <a:r>
              <a:rPr lang="sr-Latn-RS" dirty="0"/>
              <a:t>Korak #2 Disk</a:t>
            </a:r>
            <a:endParaRPr lang="en-US" dirty="0"/>
          </a:p>
        </p:txBody>
      </p:sp>
      <p:sp>
        <p:nvSpPr>
          <p:cNvPr id="3" name="Content Placeholder 2">
            <a:extLst>
              <a:ext uri="{FF2B5EF4-FFF2-40B4-BE49-F238E27FC236}">
                <a16:creationId xmlns:a16="http://schemas.microsoft.com/office/drawing/2014/main" id="{29A15BD8-3D5A-4F23-B1B0-ECDD29549361}"/>
              </a:ext>
            </a:extLst>
          </p:cNvPr>
          <p:cNvSpPr>
            <a:spLocks noGrp="1"/>
          </p:cNvSpPr>
          <p:nvPr>
            <p:ph idx="1"/>
          </p:nvPr>
        </p:nvSpPr>
        <p:spPr/>
        <p:txBody>
          <a:bodyPr/>
          <a:lstStyle/>
          <a:p>
            <a:r>
              <a:rPr lang="sr-Latn-RS" dirty="0"/>
              <a:t>Vaš virtuelni računar mora imati hard disk </a:t>
            </a:r>
          </a:p>
          <a:p>
            <a:r>
              <a:rPr lang="sr-Latn-RS" dirty="0"/>
              <a:t>Taj virtuelni disk će biti fajl na vašem računaru negde. </a:t>
            </a:r>
          </a:p>
          <a:p>
            <a:r>
              <a:rPr lang="sr-Latn-RS" dirty="0"/>
              <a:t>Alocirano je 40GB što je generalno dovoljno za laganu upotrebu. Apsolutni minimum je oko 25GB. </a:t>
            </a:r>
          </a:p>
          <a:p>
            <a:r>
              <a:rPr lang="sr-Latn-RS" dirty="0"/>
              <a:t>Ovde je odabrano fiksno </a:t>
            </a:r>
            <a:r>
              <a:rPr lang="sr-Latn-RS" dirty="0" err="1"/>
              <a:t>alociranje</a:t>
            </a:r>
            <a:r>
              <a:rPr lang="sr-Latn-RS" dirty="0"/>
              <a:t>: to znači da taj disk odmah zauzme punih 40GB, ali kao bonus, radi brže. (Ako vas zanima više negde oko nedelje 10 nastave će biti objašnjeno zašto </a:t>
            </a:r>
            <a:r>
              <a:rPr lang="sr-Latn-RS" dirty="0">
                <a:sym typeface="Wingdings" panose="05000000000000000000" pitchFamily="2" charset="2"/>
              </a:rPr>
              <a:t> )</a:t>
            </a:r>
          </a:p>
          <a:p>
            <a:r>
              <a:rPr lang="sr-Latn-RS" dirty="0">
                <a:sym typeface="Wingdings" panose="05000000000000000000" pitchFamily="2" charset="2"/>
              </a:rPr>
              <a:t>Format nije bitan i može ostati na podrazumevanom osim ako ne planirate da disk koristite i u druge svrhe. Ako to planirate onda sigurno znate i šta vam je potrebno.  </a:t>
            </a:r>
          </a:p>
          <a:p>
            <a:r>
              <a:rPr lang="sr-Latn-RS" dirty="0">
                <a:sym typeface="Wingdings" panose="05000000000000000000" pitchFamily="2" charset="2"/>
              </a:rPr>
              <a:t>Vodite računa da ova operacija zna da potraje. </a:t>
            </a:r>
            <a:endParaRPr lang="en-US" dirty="0"/>
          </a:p>
        </p:txBody>
      </p:sp>
    </p:spTree>
    <p:extLst>
      <p:ext uri="{BB962C8B-B14F-4D97-AF65-F5344CB8AC3E}">
        <p14:creationId xmlns:p14="http://schemas.microsoft.com/office/powerpoint/2010/main" val="244454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E34C-1796-41BC-BA6D-423151976D77}"/>
              </a:ext>
            </a:extLst>
          </p:cNvPr>
          <p:cNvSpPr>
            <a:spLocks noGrp="1"/>
          </p:cNvSpPr>
          <p:nvPr>
            <p:ph type="title"/>
          </p:nvPr>
        </p:nvSpPr>
        <p:spPr/>
        <p:txBody>
          <a:bodyPr/>
          <a:lstStyle/>
          <a:p>
            <a:r>
              <a:rPr lang="sr-Latn-RS" dirty="0"/>
              <a:t>Korak #3: Podešavanje</a:t>
            </a:r>
            <a:endParaRPr lang="en-US" dirty="0"/>
          </a:p>
        </p:txBody>
      </p:sp>
      <p:pic>
        <p:nvPicPr>
          <p:cNvPr id="5" name="Content Placeholder 4">
            <a:extLst>
              <a:ext uri="{FF2B5EF4-FFF2-40B4-BE49-F238E27FC236}">
                <a16:creationId xmlns:a16="http://schemas.microsoft.com/office/drawing/2014/main" id="{E954009F-7DD8-4DF5-A2F0-3317EA5F368B}"/>
              </a:ext>
            </a:extLst>
          </p:cNvPr>
          <p:cNvPicPr>
            <a:picLocks noGrp="1" noChangeAspect="1"/>
          </p:cNvPicPr>
          <p:nvPr>
            <p:ph idx="1"/>
          </p:nvPr>
        </p:nvPicPr>
        <p:blipFill>
          <a:blip r:embed="rId2"/>
          <a:stretch>
            <a:fillRect/>
          </a:stretch>
        </p:blipFill>
        <p:spPr>
          <a:xfrm>
            <a:off x="3645222" y="1846263"/>
            <a:ext cx="4961882" cy="4022725"/>
          </a:xfrm>
        </p:spPr>
      </p:pic>
    </p:spTree>
    <p:extLst>
      <p:ext uri="{BB962C8B-B14F-4D97-AF65-F5344CB8AC3E}">
        <p14:creationId xmlns:p14="http://schemas.microsoft.com/office/powerpoint/2010/main" val="168514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A3AA-643D-47F4-A932-709C2204BF38}"/>
              </a:ext>
            </a:extLst>
          </p:cNvPr>
          <p:cNvSpPr>
            <a:spLocks noGrp="1"/>
          </p:cNvSpPr>
          <p:nvPr>
            <p:ph type="title"/>
          </p:nvPr>
        </p:nvSpPr>
        <p:spPr/>
        <p:txBody>
          <a:bodyPr/>
          <a:lstStyle/>
          <a:p>
            <a:r>
              <a:rPr lang="sr-Latn-RS" dirty="0"/>
              <a:t>Korak #3 Podešavanje</a:t>
            </a:r>
            <a:endParaRPr lang="en-US" dirty="0"/>
          </a:p>
        </p:txBody>
      </p:sp>
      <p:pic>
        <p:nvPicPr>
          <p:cNvPr id="5" name="Content Placeholder 4">
            <a:extLst>
              <a:ext uri="{FF2B5EF4-FFF2-40B4-BE49-F238E27FC236}">
                <a16:creationId xmlns:a16="http://schemas.microsoft.com/office/drawing/2014/main" id="{349C6BF3-388B-4E4A-8684-593FA0A3031D}"/>
              </a:ext>
            </a:extLst>
          </p:cNvPr>
          <p:cNvPicPr>
            <a:picLocks noGrp="1" noChangeAspect="1"/>
          </p:cNvPicPr>
          <p:nvPr>
            <p:ph idx="1"/>
          </p:nvPr>
        </p:nvPicPr>
        <p:blipFill>
          <a:blip r:embed="rId2"/>
          <a:stretch>
            <a:fillRect/>
          </a:stretch>
        </p:blipFill>
        <p:spPr>
          <a:xfrm>
            <a:off x="3696708" y="1846263"/>
            <a:ext cx="4858909" cy="4022725"/>
          </a:xfrm>
        </p:spPr>
      </p:pic>
    </p:spTree>
    <p:extLst>
      <p:ext uri="{BB962C8B-B14F-4D97-AF65-F5344CB8AC3E}">
        <p14:creationId xmlns:p14="http://schemas.microsoft.com/office/powerpoint/2010/main" val="141785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8BA1-C1F6-4C5B-92CA-38ACD6DA8C4A}"/>
              </a:ext>
            </a:extLst>
          </p:cNvPr>
          <p:cNvSpPr>
            <a:spLocks noGrp="1"/>
          </p:cNvSpPr>
          <p:nvPr>
            <p:ph type="title"/>
          </p:nvPr>
        </p:nvSpPr>
        <p:spPr/>
        <p:txBody>
          <a:bodyPr/>
          <a:lstStyle/>
          <a:p>
            <a:r>
              <a:rPr lang="sr-Latn-RS" dirty="0"/>
              <a:t>Korak #3 Podešavanje</a:t>
            </a:r>
            <a:endParaRPr lang="en-US" dirty="0"/>
          </a:p>
        </p:txBody>
      </p:sp>
      <p:pic>
        <p:nvPicPr>
          <p:cNvPr id="5" name="Content Placeholder 4">
            <a:extLst>
              <a:ext uri="{FF2B5EF4-FFF2-40B4-BE49-F238E27FC236}">
                <a16:creationId xmlns:a16="http://schemas.microsoft.com/office/drawing/2014/main" id="{B923F119-3081-4637-8DEF-AB299EF4DA84}"/>
              </a:ext>
            </a:extLst>
          </p:cNvPr>
          <p:cNvPicPr>
            <a:picLocks noGrp="1" noChangeAspect="1"/>
          </p:cNvPicPr>
          <p:nvPr>
            <p:ph idx="1"/>
          </p:nvPr>
        </p:nvPicPr>
        <p:blipFill>
          <a:blip r:embed="rId2"/>
          <a:stretch>
            <a:fillRect/>
          </a:stretch>
        </p:blipFill>
        <p:spPr>
          <a:xfrm>
            <a:off x="3664890" y="1846263"/>
            <a:ext cx="4922545" cy="4022725"/>
          </a:xfrm>
        </p:spPr>
      </p:pic>
    </p:spTree>
    <p:extLst>
      <p:ext uri="{BB962C8B-B14F-4D97-AF65-F5344CB8AC3E}">
        <p14:creationId xmlns:p14="http://schemas.microsoft.com/office/powerpoint/2010/main" val="14896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A94-11D1-439D-B728-EF875FFDEA46}"/>
              </a:ext>
            </a:extLst>
          </p:cNvPr>
          <p:cNvSpPr>
            <a:spLocks noGrp="1"/>
          </p:cNvSpPr>
          <p:nvPr>
            <p:ph type="title"/>
          </p:nvPr>
        </p:nvSpPr>
        <p:spPr/>
        <p:txBody>
          <a:bodyPr/>
          <a:lstStyle/>
          <a:p>
            <a:r>
              <a:rPr lang="sr-Latn-RS" dirty="0"/>
              <a:t>Uvod u predmet</a:t>
            </a:r>
            <a:endParaRPr lang="en-US" dirty="0"/>
          </a:p>
        </p:txBody>
      </p:sp>
      <p:sp>
        <p:nvSpPr>
          <p:cNvPr id="3" name="Text Placeholder 2">
            <a:extLst>
              <a:ext uri="{FF2B5EF4-FFF2-40B4-BE49-F238E27FC236}">
                <a16:creationId xmlns:a16="http://schemas.microsoft.com/office/drawing/2014/main" id="{C5CC7F2A-D7C9-4D68-A6B4-448FB7A771E3}"/>
              </a:ext>
            </a:extLst>
          </p:cNvPr>
          <p:cNvSpPr>
            <a:spLocks noGrp="1"/>
          </p:cNvSpPr>
          <p:nvPr>
            <p:ph type="body" idx="1"/>
          </p:nvPr>
        </p:nvSpPr>
        <p:spPr/>
        <p:txBody>
          <a:bodyPr/>
          <a:lstStyle/>
          <a:p>
            <a:r>
              <a:rPr lang="en-US" dirty="0" err="1"/>
              <a:t>Tehnologija</a:t>
            </a:r>
            <a:r>
              <a:rPr lang="en-US" dirty="0"/>
              <a:t> I </a:t>
            </a:r>
            <a:r>
              <a:rPr lang="en-US" dirty="0" err="1"/>
              <a:t>polaganje</a:t>
            </a:r>
            <a:endParaRPr lang="en-US" dirty="0"/>
          </a:p>
        </p:txBody>
      </p:sp>
    </p:spTree>
    <p:extLst>
      <p:ext uri="{BB962C8B-B14F-4D97-AF65-F5344CB8AC3E}">
        <p14:creationId xmlns:p14="http://schemas.microsoft.com/office/powerpoint/2010/main" val="334832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6017-2EA4-4DD9-BD0C-A505281327B3}"/>
              </a:ext>
            </a:extLst>
          </p:cNvPr>
          <p:cNvSpPr>
            <a:spLocks noGrp="1"/>
          </p:cNvSpPr>
          <p:nvPr>
            <p:ph type="title"/>
          </p:nvPr>
        </p:nvSpPr>
        <p:spPr/>
        <p:txBody>
          <a:bodyPr/>
          <a:lstStyle/>
          <a:p>
            <a:r>
              <a:rPr lang="sr-Latn-RS" dirty="0"/>
              <a:t>Korak #3 Podešavanje</a:t>
            </a:r>
            <a:endParaRPr lang="en-US" dirty="0"/>
          </a:p>
        </p:txBody>
      </p:sp>
      <p:sp>
        <p:nvSpPr>
          <p:cNvPr id="3" name="Content Placeholder 2">
            <a:extLst>
              <a:ext uri="{FF2B5EF4-FFF2-40B4-BE49-F238E27FC236}">
                <a16:creationId xmlns:a16="http://schemas.microsoft.com/office/drawing/2014/main" id="{A939934A-18FE-4185-81F6-80E91166CB9B}"/>
              </a:ext>
            </a:extLst>
          </p:cNvPr>
          <p:cNvSpPr>
            <a:spLocks noGrp="1"/>
          </p:cNvSpPr>
          <p:nvPr>
            <p:ph idx="1"/>
          </p:nvPr>
        </p:nvSpPr>
        <p:spPr/>
        <p:txBody>
          <a:bodyPr/>
          <a:lstStyle/>
          <a:p>
            <a:r>
              <a:rPr lang="sr-Latn-RS" dirty="0"/>
              <a:t>Ovde smo uključili da naš VM ima pristup više jezgara procesora (zdravo ako hoćemo da programiramo sa nitima na njemu!) </a:t>
            </a:r>
          </a:p>
          <a:p>
            <a:r>
              <a:rPr lang="sr-Latn-RS" dirty="0"/>
              <a:t>Takođe smo poboljšali grafiku tako da prikaz GUI-ja na računaru radi brže i bolje. </a:t>
            </a:r>
          </a:p>
          <a:p>
            <a:r>
              <a:rPr lang="sr-Latn-RS" dirty="0"/>
              <a:t>Moguće je koristiti inače VM tako što samo izvršavate kod na </a:t>
            </a:r>
            <a:r>
              <a:rPr lang="sr-Latn-RS" dirty="0" err="1"/>
              <a:t>Linux</a:t>
            </a:r>
            <a:r>
              <a:rPr lang="sr-Latn-RS" dirty="0"/>
              <a:t>-u a koristite ga sa udaljenog računara preko SSH-a i koristite </a:t>
            </a:r>
            <a:r>
              <a:rPr lang="sr-Latn-RS" dirty="0" err="1"/>
              <a:t>Visual</a:t>
            </a:r>
            <a:r>
              <a:rPr lang="sr-Latn-RS" dirty="0"/>
              <a:t> Studio </a:t>
            </a:r>
            <a:r>
              <a:rPr lang="sr-Latn-RS" dirty="0" err="1"/>
              <a:t>Code</a:t>
            </a:r>
            <a:r>
              <a:rPr lang="sr-Latn-RS" dirty="0"/>
              <a:t> editor u udaljenom režimu da </a:t>
            </a:r>
            <a:r>
              <a:rPr lang="sr-Latn-RS" dirty="0" err="1"/>
              <a:t>editujete</a:t>
            </a:r>
            <a:r>
              <a:rPr lang="sr-Latn-RS" dirty="0"/>
              <a:t> fajlove na njemu. Onda mu ne treba nikakav ekran i displej. Podešavanje zahteva malo finese ali radi jako dobro. </a:t>
            </a:r>
            <a:endParaRPr lang="en-US" dirty="0"/>
          </a:p>
        </p:txBody>
      </p:sp>
    </p:spTree>
    <p:extLst>
      <p:ext uri="{BB962C8B-B14F-4D97-AF65-F5344CB8AC3E}">
        <p14:creationId xmlns:p14="http://schemas.microsoft.com/office/powerpoint/2010/main" val="145598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93DA-218D-4FCC-981F-1CA76078CA46}"/>
              </a:ext>
            </a:extLst>
          </p:cNvPr>
          <p:cNvSpPr>
            <a:spLocks noGrp="1"/>
          </p:cNvSpPr>
          <p:nvPr>
            <p:ph type="title"/>
          </p:nvPr>
        </p:nvSpPr>
        <p:spPr/>
        <p:txBody>
          <a:bodyPr/>
          <a:lstStyle/>
          <a:p>
            <a:r>
              <a:rPr lang="sr-Latn-RS" dirty="0"/>
              <a:t>Korak #4 Pokretanje instalacije</a:t>
            </a:r>
            <a:endParaRPr lang="en-US" dirty="0"/>
          </a:p>
        </p:txBody>
      </p:sp>
      <p:pic>
        <p:nvPicPr>
          <p:cNvPr id="9" name="Content Placeholder 8">
            <a:extLst>
              <a:ext uri="{FF2B5EF4-FFF2-40B4-BE49-F238E27FC236}">
                <a16:creationId xmlns:a16="http://schemas.microsoft.com/office/drawing/2014/main" id="{90CDBE18-14C4-45A5-82DC-C213E221316B}"/>
              </a:ext>
            </a:extLst>
          </p:cNvPr>
          <p:cNvPicPr>
            <a:picLocks noGrp="1" noChangeAspect="1"/>
          </p:cNvPicPr>
          <p:nvPr>
            <p:ph idx="1"/>
          </p:nvPr>
        </p:nvPicPr>
        <p:blipFill>
          <a:blip r:embed="rId2"/>
          <a:stretch>
            <a:fillRect/>
          </a:stretch>
        </p:blipFill>
        <p:spPr>
          <a:xfrm>
            <a:off x="3655276" y="1846263"/>
            <a:ext cx="4941774" cy="4022725"/>
          </a:xfrm>
        </p:spPr>
      </p:pic>
    </p:spTree>
    <p:extLst>
      <p:ext uri="{BB962C8B-B14F-4D97-AF65-F5344CB8AC3E}">
        <p14:creationId xmlns:p14="http://schemas.microsoft.com/office/powerpoint/2010/main" val="6896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873-747D-46FC-83E3-CCF710D95C11}"/>
              </a:ext>
            </a:extLst>
          </p:cNvPr>
          <p:cNvSpPr>
            <a:spLocks noGrp="1"/>
          </p:cNvSpPr>
          <p:nvPr>
            <p:ph type="title"/>
          </p:nvPr>
        </p:nvSpPr>
        <p:spPr/>
        <p:txBody>
          <a:bodyPr/>
          <a:lstStyle/>
          <a:p>
            <a:r>
              <a:rPr lang="sr-Latn-RS" dirty="0"/>
              <a:t>Korak #4 Pokretanje instalacije</a:t>
            </a:r>
            <a:endParaRPr lang="en-US" dirty="0"/>
          </a:p>
        </p:txBody>
      </p:sp>
      <p:pic>
        <p:nvPicPr>
          <p:cNvPr id="5" name="Content Placeholder 4">
            <a:extLst>
              <a:ext uri="{FF2B5EF4-FFF2-40B4-BE49-F238E27FC236}">
                <a16:creationId xmlns:a16="http://schemas.microsoft.com/office/drawing/2014/main" id="{E738144A-BE25-403E-8915-1F81F1CB8C7E}"/>
              </a:ext>
            </a:extLst>
          </p:cNvPr>
          <p:cNvPicPr>
            <a:picLocks noGrp="1" noChangeAspect="1"/>
          </p:cNvPicPr>
          <p:nvPr>
            <p:ph idx="1"/>
          </p:nvPr>
        </p:nvPicPr>
        <p:blipFill>
          <a:blip r:embed="rId2"/>
          <a:stretch>
            <a:fillRect/>
          </a:stretch>
        </p:blipFill>
        <p:spPr>
          <a:xfrm>
            <a:off x="3473450" y="2652713"/>
            <a:ext cx="5305425" cy="2409825"/>
          </a:xfrm>
        </p:spPr>
      </p:pic>
    </p:spTree>
    <p:extLst>
      <p:ext uri="{BB962C8B-B14F-4D97-AF65-F5344CB8AC3E}">
        <p14:creationId xmlns:p14="http://schemas.microsoft.com/office/powerpoint/2010/main" val="166531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CF12-2A3C-477B-BCEB-3A4F3921FA25}"/>
              </a:ext>
            </a:extLst>
          </p:cNvPr>
          <p:cNvSpPr>
            <a:spLocks noGrp="1"/>
          </p:cNvSpPr>
          <p:nvPr>
            <p:ph type="title"/>
          </p:nvPr>
        </p:nvSpPr>
        <p:spPr/>
        <p:txBody>
          <a:bodyPr/>
          <a:lstStyle/>
          <a:p>
            <a:r>
              <a:rPr lang="sr-Latn-RS" dirty="0"/>
              <a:t>Korak #4 Pokretanje instalacije</a:t>
            </a:r>
            <a:endParaRPr lang="en-US" dirty="0"/>
          </a:p>
        </p:txBody>
      </p:sp>
      <p:pic>
        <p:nvPicPr>
          <p:cNvPr id="5" name="Content Placeholder 4">
            <a:extLst>
              <a:ext uri="{FF2B5EF4-FFF2-40B4-BE49-F238E27FC236}">
                <a16:creationId xmlns:a16="http://schemas.microsoft.com/office/drawing/2014/main" id="{AD869F5A-91DB-41DA-94D6-36836CEF9CCC}"/>
              </a:ext>
            </a:extLst>
          </p:cNvPr>
          <p:cNvPicPr>
            <a:picLocks noGrp="1" noChangeAspect="1"/>
          </p:cNvPicPr>
          <p:nvPr>
            <p:ph idx="1"/>
          </p:nvPr>
        </p:nvPicPr>
        <p:blipFill>
          <a:blip r:embed="rId2"/>
          <a:stretch>
            <a:fillRect/>
          </a:stretch>
        </p:blipFill>
        <p:spPr>
          <a:xfrm>
            <a:off x="3767487" y="1846263"/>
            <a:ext cx="4717351" cy="4022725"/>
          </a:xfrm>
        </p:spPr>
      </p:pic>
    </p:spTree>
    <p:extLst>
      <p:ext uri="{BB962C8B-B14F-4D97-AF65-F5344CB8AC3E}">
        <p14:creationId xmlns:p14="http://schemas.microsoft.com/office/powerpoint/2010/main" val="34223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4C47-17EC-4C35-9716-EC4D4146CAA9}"/>
              </a:ext>
            </a:extLst>
          </p:cNvPr>
          <p:cNvSpPr>
            <a:spLocks noGrp="1"/>
          </p:cNvSpPr>
          <p:nvPr>
            <p:ph type="title"/>
          </p:nvPr>
        </p:nvSpPr>
        <p:spPr/>
        <p:txBody>
          <a:bodyPr/>
          <a:lstStyle/>
          <a:p>
            <a:r>
              <a:rPr lang="sr-Latn-RS" dirty="0"/>
              <a:t>Korak #4 Pokretanje instalacije</a:t>
            </a:r>
            <a:endParaRPr lang="en-US" dirty="0"/>
          </a:p>
        </p:txBody>
      </p:sp>
      <p:pic>
        <p:nvPicPr>
          <p:cNvPr id="5" name="Content Placeholder 4">
            <a:extLst>
              <a:ext uri="{FF2B5EF4-FFF2-40B4-BE49-F238E27FC236}">
                <a16:creationId xmlns:a16="http://schemas.microsoft.com/office/drawing/2014/main" id="{C8884AE5-2F21-4479-BD9D-494803B30502}"/>
              </a:ext>
            </a:extLst>
          </p:cNvPr>
          <p:cNvPicPr>
            <a:picLocks noGrp="1" noChangeAspect="1"/>
          </p:cNvPicPr>
          <p:nvPr>
            <p:ph idx="1"/>
          </p:nvPr>
        </p:nvPicPr>
        <p:blipFill>
          <a:blip r:embed="rId2"/>
          <a:stretch>
            <a:fillRect/>
          </a:stretch>
        </p:blipFill>
        <p:spPr>
          <a:xfrm>
            <a:off x="2906926" y="1846263"/>
            <a:ext cx="6438474" cy="4022725"/>
          </a:xfrm>
        </p:spPr>
      </p:pic>
    </p:spTree>
    <p:extLst>
      <p:ext uri="{BB962C8B-B14F-4D97-AF65-F5344CB8AC3E}">
        <p14:creationId xmlns:p14="http://schemas.microsoft.com/office/powerpoint/2010/main" val="388409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A53-B67F-45BD-A95E-CD17B136622D}"/>
              </a:ext>
            </a:extLst>
          </p:cNvPr>
          <p:cNvSpPr>
            <a:spLocks noGrp="1"/>
          </p:cNvSpPr>
          <p:nvPr>
            <p:ph type="title"/>
          </p:nvPr>
        </p:nvSpPr>
        <p:spPr/>
        <p:txBody>
          <a:bodyPr/>
          <a:lstStyle/>
          <a:p>
            <a:r>
              <a:rPr lang="sr-Latn-RS" dirty="0"/>
              <a:t>Korak #4 Pokretanje instalacije</a:t>
            </a:r>
            <a:endParaRPr lang="en-US" dirty="0"/>
          </a:p>
        </p:txBody>
      </p:sp>
      <p:pic>
        <p:nvPicPr>
          <p:cNvPr id="5" name="Content Placeholder 4">
            <a:extLst>
              <a:ext uri="{FF2B5EF4-FFF2-40B4-BE49-F238E27FC236}">
                <a16:creationId xmlns:a16="http://schemas.microsoft.com/office/drawing/2014/main" id="{668E7C8A-CF24-46B2-8F47-8F033F85805A}"/>
              </a:ext>
            </a:extLst>
          </p:cNvPr>
          <p:cNvPicPr>
            <a:picLocks noGrp="1" noChangeAspect="1"/>
          </p:cNvPicPr>
          <p:nvPr>
            <p:ph idx="1"/>
          </p:nvPr>
        </p:nvPicPr>
        <p:blipFill>
          <a:blip r:embed="rId2"/>
          <a:stretch>
            <a:fillRect/>
          </a:stretch>
        </p:blipFill>
        <p:spPr>
          <a:xfrm>
            <a:off x="3773522" y="1846263"/>
            <a:ext cx="4705281" cy="4022725"/>
          </a:xfrm>
        </p:spPr>
      </p:pic>
    </p:spTree>
    <p:extLst>
      <p:ext uri="{BB962C8B-B14F-4D97-AF65-F5344CB8AC3E}">
        <p14:creationId xmlns:p14="http://schemas.microsoft.com/office/powerpoint/2010/main" val="225335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F764-8A74-4C35-B8D9-051D8C3F6AD5}"/>
              </a:ext>
            </a:extLst>
          </p:cNvPr>
          <p:cNvSpPr>
            <a:spLocks noGrp="1"/>
          </p:cNvSpPr>
          <p:nvPr>
            <p:ph type="title"/>
          </p:nvPr>
        </p:nvSpPr>
        <p:spPr/>
        <p:txBody>
          <a:bodyPr/>
          <a:lstStyle/>
          <a:p>
            <a:r>
              <a:rPr lang="sr-Latn-RS" dirty="0"/>
              <a:t>Korak #4 Pokretanje instalacije</a:t>
            </a:r>
            <a:endParaRPr lang="en-US" dirty="0"/>
          </a:p>
        </p:txBody>
      </p:sp>
      <p:sp>
        <p:nvSpPr>
          <p:cNvPr id="3" name="Content Placeholder 2">
            <a:extLst>
              <a:ext uri="{FF2B5EF4-FFF2-40B4-BE49-F238E27FC236}">
                <a16:creationId xmlns:a16="http://schemas.microsoft.com/office/drawing/2014/main" id="{D1AEC08C-189D-4EBD-A9A4-9F795520E1EA}"/>
              </a:ext>
            </a:extLst>
          </p:cNvPr>
          <p:cNvSpPr>
            <a:spLocks noGrp="1"/>
          </p:cNvSpPr>
          <p:nvPr>
            <p:ph idx="1"/>
          </p:nvPr>
        </p:nvSpPr>
        <p:spPr>
          <a:xfrm>
            <a:off x="1097280" y="1845734"/>
            <a:ext cx="10058400" cy="1163796"/>
          </a:xfrm>
        </p:spPr>
        <p:txBody>
          <a:bodyPr/>
          <a:lstStyle/>
          <a:p>
            <a:r>
              <a:rPr lang="sr-Latn-RS" dirty="0" err="1"/>
              <a:t>Boot</a:t>
            </a:r>
            <a:r>
              <a:rPr lang="sr-Latn-RS" dirty="0"/>
              <a:t> potraje ali kada se završi nalazite se u </a:t>
            </a:r>
            <a:r>
              <a:rPr lang="sr-Latn-RS" dirty="0" err="1"/>
              <a:t>LiveCD</a:t>
            </a:r>
            <a:r>
              <a:rPr lang="sr-Latn-RS" dirty="0"/>
              <a:t> okruženju u kome koristite </a:t>
            </a:r>
            <a:r>
              <a:rPr lang="sr-Latn-RS" dirty="0" err="1"/>
              <a:t>Ubuntu</a:t>
            </a:r>
            <a:r>
              <a:rPr lang="sr-Latn-RS" dirty="0"/>
              <a:t> ’instaliran’ na CD-u koji ste ubacili u vaš virtuelni računar. </a:t>
            </a:r>
          </a:p>
          <a:p>
            <a:r>
              <a:rPr lang="sr-Latn-RS" dirty="0"/>
              <a:t>Imate izbor da ga probate, ali ono što nama treba je instalacija</a:t>
            </a:r>
            <a:endParaRPr lang="en-US" dirty="0"/>
          </a:p>
        </p:txBody>
      </p:sp>
      <p:pic>
        <p:nvPicPr>
          <p:cNvPr id="5" name="Picture 4">
            <a:extLst>
              <a:ext uri="{FF2B5EF4-FFF2-40B4-BE49-F238E27FC236}">
                <a16:creationId xmlns:a16="http://schemas.microsoft.com/office/drawing/2014/main" id="{956A9E4E-D9FF-486F-938E-F3786EC8CC3E}"/>
              </a:ext>
            </a:extLst>
          </p:cNvPr>
          <p:cNvPicPr>
            <a:picLocks noChangeAspect="1"/>
          </p:cNvPicPr>
          <p:nvPr/>
        </p:nvPicPr>
        <p:blipFill>
          <a:blip r:embed="rId2"/>
          <a:stretch>
            <a:fillRect/>
          </a:stretch>
        </p:blipFill>
        <p:spPr>
          <a:xfrm>
            <a:off x="4423853" y="3009530"/>
            <a:ext cx="3754842" cy="2827174"/>
          </a:xfrm>
          <a:prstGeom prst="rect">
            <a:avLst/>
          </a:prstGeom>
        </p:spPr>
      </p:pic>
    </p:spTree>
    <p:extLst>
      <p:ext uri="{BB962C8B-B14F-4D97-AF65-F5344CB8AC3E}">
        <p14:creationId xmlns:p14="http://schemas.microsoft.com/office/powerpoint/2010/main" val="235202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C6B9-22E0-4D7B-A00A-22F49BAC7C14}"/>
              </a:ext>
            </a:extLst>
          </p:cNvPr>
          <p:cNvSpPr>
            <a:spLocks noGrp="1"/>
          </p:cNvSpPr>
          <p:nvPr>
            <p:ph type="title"/>
          </p:nvPr>
        </p:nvSpPr>
        <p:spPr/>
        <p:txBody>
          <a:bodyPr/>
          <a:lstStyle/>
          <a:p>
            <a:r>
              <a:rPr lang="sr-Latn-RS" dirty="0"/>
              <a:t>Korak #5 Podešavanje instalacije</a:t>
            </a:r>
            <a:endParaRPr lang="en-US" dirty="0"/>
          </a:p>
        </p:txBody>
      </p:sp>
      <p:pic>
        <p:nvPicPr>
          <p:cNvPr id="5" name="Content Placeholder 4">
            <a:extLst>
              <a:ext uri="{FF2B5EF4-FFF2-40B4-BE49-F238E27FC236}">
                <a16:creationId xmlns:a16="http://schemas.microsoft.com/office/drawing/2014/main" id="{10AB4A79-18D8-4A7E-98FD-4EC38B86AD3D}"/>
              </a:ext>
            </a:extLst>
          </p:cNvPr>
          <p:cNvPicPr>
            <a:picLocks noGrp="1" noChangeAspect="1"/>
          </p:cNvPicPr>
          <p:nvPr>
            <p:ph idx="1"/>
          </p:nvPr>
        </p:nvPicPr>
        <p:blipFill>
          <a:blip r:embed="rId2"/>
          <a:stretch>
            <a:fillRect/>
          </a:stretch>
        </p:blipFill>
        <p:spPr>
          <a:xfrm>
            <a:off x="1097280" y="1836933"/>
            <a:ext cx="5308406" cy="4022725"/>
          </a:xfrm>
        </p:spPr>
      </p:pic>
      <p:sp>
        <p:nvSpPr>
          <p:cNvPr id="6" name="TextBox 5">
            <a:extLst>
              <a:ext uri="{FF2B5EF4-FFF2-40B4-BE49-F238E27FC236}">
                <a16:creationId xmlns:a16="http://schemas.microsoft.com/office/drawing/2014/main" id="{9C57D851-3C17-4F02-BA1B-118137623073}"/>
              </a:ext>
            </a:extLst>
          </p:cNvPr>
          <p:cNvSpPr txBox="1"/>
          <p:nvPr/>
        </p:nvSpPr>
        <p:spPr>
          <a:xfrm>
            <a:off x="6718041" y="1959429"/>
            <a:ext cx="4376679" cy="3416320"/>
          </a:xfrm>
          <a:prstGeom prst="rect">
            <a:avLst/>
          </a:prstGeom>
          <a:noFill/>
        </p:spPr>
        <p:txBody>
          <a:bodyPr wrap="square" rtlCol="0">
            <a:spAutoFit/>
          </a:bodyPr>
          <a:lstStyle/>
          <a:p>
            <a:r>
              <a:rPr lang="sr-Latn-RS" dirty="0"/>
              <a:t>Možete da koristite kakvu god hoćete tastaturu, naravno. </a:t>
            </a:r>
          </a:p>
          <a:p>
            <a:endParaRPr lang="sr-Latn-RS" dirty="0"/>
          </a:p>
          <a:p>
            <a:r>
              <a:rPr lang="sr-Latn-RS" dirty="0"/>
              <a:t>US </a:t>
            </a:r>
            <a:r>
              <a:rPr lang="sr-Latn-RS" dirty="0" err="1"/>
              <a:t>English</a:t>
            </a:r>
            <a:r>
              <a:rPr lang="sr-Latn-RS" dirty="0"/>
              <a:t> je zgodna zato što u ovom sistemu uglavnom programirate, a SR tastatura vam ne da da lako otkucate jako puno dodatnih karaktera. </a:t>
            </a:r>
          </a:p>
          <a:p>
            <a:endParaRPr lang="sr-Latn-RS" dirty="0"/>
          </a:p>
          <a:p>
            <a:r>
              <a:rPr lang="sr-Latn-RS" dirty="0"/>
              <a:t>Naravno, latinicu, ćirilicu, i sve drugo što možete poželeti možete dodatni naknadno u sistem uz odabir </a:t>
            </a:r>
            <a:r>
              <a:rPr lang="sr-Latn-RS" dirty="0" err="1"/>
              <a:t>layout</a:t>
            </a:r>
            <a:r>
              <a:rPr lang="sr-Latn-RS" dirty="0"/>
              <a:t>-a kao i u Windows okruženju. </a:t>
            </a:r>
            <a:endParaRPr lang="en-US" dirty="0"/>
          </a:p>
        </p:txBody>
      </p:sp>
    </p:spTree>
    <p:extLst>
      <p:ext uri="{BB962C8B-B14F-4D97-AF65-F5344CB8AC3E}">
        <p14:creationId xmlns:p14="http://schemas.microsoft.com/office/powerpoint/2010/main" val="250042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8F5F-ACBA-4350-85C1-C80ADB2014FE}"/>
              </a:ext>
            </a:extLst>
          </p:cNvPr>
          <p:cNvSpPr>
            <a:spLocks noGrp="1"/>
          </p:cNvSpPr>
          <p:nvPr>
            <p:ph type="title"/>
          </p:nvPr>
        </p:nvSpPr>
        <p:spPr/>
        <p:txBody>
          <a:bodyPr/>
          <a:lstStyle/>
          <a:p>
            <a:r>
              <a:rPr lang="sr-Latn-RS" dirty="0"/>
              <a:t>Korak #5 Podešavanje instalacije</a:t>
            </a:r>
            <a:endParaRPr lang="en-US" dirty="0"/>
          </a:p>
        </p:txBody>
      </p:sp>
      <p:pic>
        <p:nvPicPr>
          <p:cNvPr id="5" name="Content Placeholder 4">
            <a:extLst>
              <a:ext uri="{FF2B5EF4-FFF2-40B4-BE49-F238E27FC236}">
                <a16:creationId xmlns:a16="http://schemas.microsoft.com/office/drawing/2014/main" id="{0F7D7625-5DC6-4012-A35A-F7EE2A31C07C}"/>
              </a:ext>
            </a:extLst>
          </p:cNvPr>
          <p:cNvPicPr>
            <a:picLocks noGrp="1" noChangeAspect="1"/>
          </p:cNvPicPr>
          <p:nvPr>
            <p:ph idx="1"/>
          </p:nvPr>
        </p:nvPicPr>
        <p:blipFill>
          <a:blip r:embed="rId2"/>
          <a:stretch>
            <a:fillRect/>
          </a:stretch>
        </p:blipFill>
        <p:spPr>
          <a:xfrm>
            <a:off x="1097280" y="1818271"/>
            <a:ext cx="5456109" cy="4022725"/>
          </a:xfrm>
        </p:spPr>
      </p:pic>
      <p:sp>
        <p:nvSpPr>
          <p:cNvPr id="6" name="TextBox 5">
            <a:extLst>
              <a:ext uri="{FF2B5EF4-FFF2-40B4-BE49-F238E27FC236}">
                <a16:creationId xmlns:a16="http://schemas.microsoft.com/office/drawing/2014/main" id="{23E60903-4F43-4837-9084-139033A3E69A}"/>
              </a:ext>
            </a:extLst>
          </p:cNvPr>
          <p:cNvSpPr txBox="1"/>
          <p:nvPr/>
        </p:nvSpPr>
        <p:spPr>
          <a:xfrm>
            <a:off x="6774024" y="1922106"/>
            <a:ext cx="4805266" cy="2585323"/>
          </a:xfrm>
          <a:prstGeom prst="rect">
            <a:avLst/>
          </a:prstGeom>
          <a:noFill/>
        </p:spPr>
        <p:txBody>
          <a:bodyPr wrap="square" rtlCol="0">
            <a:spAutoFit/>
          </a:bodyPr>
          <a:lstStyle/>
          <a:p>
            <a:r>
              <a:rPr lang="sr-Latn-RS" dirty="0"/>
              <a:t>Ovo je gotovo sigurno ono što želite. Ako odaberete minimalnu instalaciju nećete imati gomilu viška softvera, ali prostora ima i može da bude korisno. </a:t>
            </a:r>
          </a:p>
          <a:p>
            <a:endParaRPr lang="sr-Latn-RS" dirty="0"/>
          </a:p>
          <a:p>
            <a:r>
              <a:rPr lang="sr-Latn-RS" dirty="0" err="1"/>
              <a:t>Third-party</a:t>
            </a:r>
            <a:r>
              <a:rPr lang="sr-Latn-RS" dirty="0"/>
              <a:t> softver se odnosi na drajvere i slične ne </a:t>
            </a:r>
            <a:r>
              <a:rPr lang="sr-Latn-RS" dirty="0" err="1"/>
              <a:t>Free</a:t>
            </a:r>
            <a:r>
              <a:rPr lang="sr-Latn-RS" dirty="0"/>
              <a:t> </a:t>
            </a:r>
            <a:r>
              <a:rPr lang="sr-Latn-RS" dirty="0" err="1"/>
              <a:t>and</a:t>
            </a:r>
            <a:r>
              <a:rPr lang="sr-Latn-RS" dirty="0"/>
              <a:t> Open </a:t>
            </a:r>
            <a:r>
              <a:rPr lang="sr-Latn-RS" dirty="0" err="1"/>
              <a:t>Source</a:t>
            </a:r>
            <a:r>
              <a:rPr lang="sr-Latn-RS" dirty="0"/>
              <a:t> elemente. Za čistunce </a:t>
            </a:r>
            <a:r>
              <a:rPr lang="sr-Latn-RS" dirty="0" err="1"/>
              <a:t>Linux</a:t>
            </a:r>
            <a:r>
              <a:rPr lang="sr-Latn-RS" dirty="0"/>
              <a:t> ideologije možete isključiti ovu opciju, ali može pomoći tu i tamo. </a:t>
            </a:r>
            <a:endParaRPr lang="en-US" dirty="0"/>
          </a:p>
        </p:txBody>
      </p:sp>
    </p:spTree>
    <p:extLst>
      <p:ext uri="{BB962C8B-B14F-4D97-AF65-F5344CB8AC3E}">
        <p14:creationId xmlns:p14="http://schemas.microsoft.com/office/powerpoint/2010/main" val="4076481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C6FD-6E27-47C8-8012-B67F1579D7D3}"/>
              </a:ext>
            </a:extLst>
          </p:cNvPr>
          <p:cNvSpPr>
            <a:spLocks noGrp="1"/>
          </p:cNvSpPr>
          <p:nvPr>
            <p:ph type="title"/>
          </p:nvPr>
        </p:nvSpPr>
        <p:spPr/>
        <p:txBody>
          <a:bodyPr/>
          <a:lstStyle/>
          <a:p>
            <a:r>
              <a:rPr lang="sr-Latn-RS" dirty="0"/>
              <a:t>Korak #5 Podešavanje instalacije</a:t>
            </a:r>
            <a:endParaRPr lang="en-US" dirty="0"/>
          </a:p>
        </p:txBody>
      </p:sp>
      <p:pic>
        <p:nvPicPr>
          <p:cNvPr id="5" name="Content Placeholder 4">
            <a:extLst>
              <a:ext uri="{FF2B5EF4-FFF2-40B4-BE49-F238E27FC236}">
                <a16:creationId xmlns:a16="http://schemas.microsoft.com/office/drawing/2014/main" id="{493563A1-2085-4454-BC12-841B18DF34C5}"/>
              </a:ext>
            </a:extLst>
          </p:cNvPr>
          <p:cNvPicPr>
            <a:picLocks noGrp="1" noChangeAspect="1"/>
          </p:cNvPicPr>
          <p:nvPr>
            <p:ph idx="1"/>
          </p:nvPr>
        </p:nvPicPr>
        <p:blipFill>
          <a:blip r:embed="rId2"/>
          <a:stretch>
            <a:fillRect/>
          </a:stretch>
        </p:blipFill>
        <p:spPr>
          <a:xfrm>
            <a:off x="1097280" y="1827602"/>
            <a:ext cx="5135931" cy="4022725"/>
          </a:xfrm>
        </p:spPr>
      </p:pic>
      <p:sp>
        <p:nvSpPr>
          <p:cNvPr id="6" name="TextBox 5">
            <a:extLst>
              <a:ext uri="{FF2B5EF4-FFF2-40B4-BE49-F238E27FC236}">
                <a16:creationId xmlns:a16="http://schemas.microsoft.com/office/drawing/2014/main" id="{3CFFA15E-5045-4C52-B24D-1742A36A3D8A}"/>
              </a:ext>
            </a:extLst>
          </p:cNvPr>
          <p:cNvSpPr txBox="1"/>
          <p:nvPr/>
        </p:nvSpPr>
        <p:spPr>
          <a:xfrm>
            <a:off x="6329779" y="1827602"/>
            <a:ext cx="5135931" cy="1200329"/>
          </a:xfrm>
          <a:prstGeom prst="rect">
            <a:avLst/>
          </a:prstGeom>
          <a:noFill/>
        </p:spPr>
        <p:txBody>
          <a:bodyPr wrap="square" rtlCol="0">
            <a:spAutoFit/>
          </a:bodyPr>
          <a:lstStyle/>
          <a:p>
            <a:r>
              <a:rPr lang="sr-Latn-RS" dirty="0"/>
              <a:t>Nema brige: ovo se odnosi na potpuno virtuelni disk koji smo malopre napravili. Pošto vam na njemu ne treba ništa osim </a:t>
            </a:r>
            <a:r>
              <a:rPr lang="sr-Latn-RS" dirty="0" err="1"/>
              <a:t>Linux</a:t>
            </a:r>
            <a:r>
              <a:rPr lang="sr-Latn-RS" dirty="0"/>
              <a:t>-a možete odabrati ovu opciju po automatizmu.</a:t>
            </a:r>
            <a:endParaRPr lang="en-US" dirty="0"/>
          </a:p>
        </p:txBody>
      </p:sp>
      <p:pic>
        <p:nvPicPr>
          <p:cNvPr id="8" name="Picture 7">
            <a:extLst>
              <a:ext uri="{FF2B5EF4-FFF2-40B4-BE49-F238E27FC236}">
                <a16:creationId xmlns:a16="http://schemas.microsoft.com/office/drawing/2014/main" id="{D2D6E4AC-0836-4614-B43D-5DEDA2C4F499}"/>
              </a:ext>
            </a:extLst>
          </p:cNvPr>
          <p:cNvPicPr>
            <a:picLocks noChangeAspect="1"/>
          </p:cNvPicPr>
          <p:nvPr/>
        </p:nvPicPr>
        <p:blipFill>
          <a:blip r:embed="rId3"/>
          <a:stretch>
            <a:fillRect/>
          </a:stretch>
        </p:blipFill>
        <p:spPr>
          <a:xfrm>
            <a:off x="6329779" y="3118173"/>
            <a:ext cx="3897297" cy="1406127"/>
          </a:xfrm>
          <a:prstGeom prst="rect">
            <a:avLst/>
          </a:prstGeom>
        </p:spPr>
      </p:pic>
      <p:sp>
        <p:nvSpPr>
          <p:cNvPr id="10" name="TextBox 9">
            <a:extLst>
              <a:ext uri="{FF2B5EF4-FFF2-40B4-BE49-F238E27FC236}">
                <a16:creationId xmlns:a16="http://schemas.microsoft.com/office/drawing/2014/main" id="{FEC3A5C8-D67D-4B96-8D8A-FEA32E9BC46B}"/>
              </a:ext>
            </a:extLst>
          </p:cNvPr>
          <p:cNvSpPr txBox="1"/>
          <p:nvPr/>
        </p:nvSpPr>
        <p:spPr>
          <a:xfrm>
            <a:off x="6329778" y="4614542"/>
            <a:ext cx="4918229" cy="369332"/>
          </a:xfrm>
          <a:prstGeom prst="rect">
            <a:avLst/>
          </a:prstGeom>
          <a:noFill/>
        </p:spPr>
        <p:txBody>
          <a:bodyPr wrap="square" rtlCol="0">
            <a:spAutoFit/>
          </a:bodyPr>
          <a:lstStyle/>
          <a:p>
            <a:r>
              <a:rPr lang="sr-Latn-RS" dirty="0"/>
              <a:t>Ne zaboravite da potvrdite promene sa ’</a:t>
            </a:r>
            <a:r>
              <a:rPr lang="sr-Latn-RS" dirty="0" err="1"/>
              <a:t>Continue</a:t>
            </a:r>
            <a:r>
              <a:rPr lang="sr-Latn-RS" dirty="0"/>
              <a:t>’</a:t>
            </a:r>
            <a:endParaRPr lang="en-US" dirty="0"/>
          </a:p>
        </p:txBody>
      </p:sp>
    </p:spTree>
    <p:extLst>
      <p:ext uri="{BB962C8B-B14F-4D97-AF65-F5344CB8AC3E}">
        <p14:creationId xmlns:p14="http://schemas.microsoft.com/office/powerpoint/2010/main" val="174060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39E4-9D9B-4ABB-B76B-E4E879C5F022}"/>
              </a:ext>
            </a:extLst>
          </p:cNvPr>
          <p:cNvSpPr>
            <a:spLocks noGrp="1"/>
          </p:cNvSpPr>
          <p:nvPr>
            <p:ph type="title"/>
          </p:nvPr>
        </p:nvSpPr>
        <p:spPr/>
        <p:txBody>
          <a:bodyPr/>
          <a:lstStyle/>
          <a:p>
            <a:r>
              <a:rPr lang="sr-Latn-RS" dirty="0"/>
              <a:t>Konsultacije i kontakti</a:t>
            </a:r>
            <a:endParaRPr lang="en-US" dirty="0"/>
          </a:p>
        </p:txBody>
      </p:sp>
      <p:sp>
        <p:nvSpPr>
          <p:cNvPr id="3" name="Content Placeholder 2">
            <a:extLst>
              <a:ext uri="{FF2B5EF4-FFF2-40B4-BE49-F238E27FC236}">
                <a16:creationId xmlns:a16="http://schemas.microsoft.com/office/drawing/2014/main" id="{45D920CC-8318-4C1C-ADE3-5BB6E90C60A8}"/>
              </a:ext>
            </a:extLst>
          </p:cNvPr>
          <p:cNvSpPr>
            <a:spLocks noGrp="1"/>
          </p:cNvSpPr>
          <p:nvPr>
            <p:ph idx="1"/>
          </p:nvPr>
        </p:nvSpPr>
        <p:spPr/>
        <p:txBody>
          <a:bodyPr/>
          <a:lstStyle/>
          <a:p>
            <a:pPr>
              <a:buFont typeface="Wingdings" panose="05000000000000000000" pitchFamily="2" charset="2"/>
              <a:buChar char="§"/>
            </a:pPr>
            <a:r>
              <a:rPr lang="sr-Latn-RS" dirty="0" err="1"/>
              <a:t>Teams</a:t>
            </a:r>
            <a:r>
              <a:rPr lang="sr-Latn-RS" dirty="0"/>
              <a:t> je uvek dobar izbor za komunikaciju. </a:t>
            </a:r>
          </a:p>
          <a:p>
            <a:pPr>
              <a:buFont typeface="Wingdings" panose="05000000000000000000" pitchFamily="2" charset="2"/>
              <a:buChar char="§"/>
            </a:pPr>
            <a:r>
              <a:rPr lang="sr-Latn-RS" dirty="0"/>
              <a:t>Možete koristi javni </a:t>
            </a:r>
            <a:r>
              <a:rPr lang="sr-Latn-RS" dirty="0" err="1"/>
              <a:t>chat</a:t>
            </a:r>
            <a:r>
              <a:rPr lang="sr-Latn-RS" dirty="0"/>
              <a:t> za ceo predmet (i ohrabreni ste da to radite) za sva pitanja o gradivu. </a:t>
            </a:r>
          </a:p>
          <a:p>
            <a:pPr>
              <a:buFont typeface="Wingdings" panose="05000000000000000000" pitchFamily="2" charset="2"/>
              <a:buChar char="§"/>
            </a:pPr>
            <a:r>
              <a:rPr lang="sr-Latn-RS" dirty="0" err="1"/>
              <a:t>Canvas</a:t>
            </a:r>
            <a:r>
              <a:rPr lang="sr-Latn-RS" dirty="0"/>
              <a:t> sajt sadrži sve detalje o predmetu i predstavlja autoritetno mesto za obaveštenja: </a:t>
            </a:r>
          </a:p>
          <a:p>
            <a:pPr>
              <a:buFont typeface="Wingdings" panose="05000000000000000000" pitchFamily="2" charset="2"/>
              <a:buChar char="§"/>
            </a:pPr>
            <a:r>
              <a:rPr lang="en-US" dirty="0">
                <a:hlinkClick r:id="rId2"/>
              </a:rPr>
              <a:t>https://canvas.ftn.uns.ac.rs/</a:t>
            </a:r>
            <a:endParaRPr lang="sr-Latn-RS" dirty="0"/>
          </a:p>
          <a:p>
            <a:endParaRPr lang="en-US" dirty="0"/>
          </a:p>
        </p:txBody>
      </p:sp>
    </p:spTree>
    <p:extLst>
      <p:ext uri="{BB962C8B-B14F-4D97-AF65-F5344CB8AC3E}">
        <p14:creationId xmlns:p14="http://schemas.microsoft.com/office/powerpoint/2010/main" val="1459084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7FBD-C16A-49BD-8D6B-BE955F21D42E}"/>
              </a:ext>
            </a:extLst>
          </p:cNvPr>
          <p:cNvSpPr>
            <a:spLocks noGrp="1"/>
          </p:cNvSpPr>
          <p:nvPr>
            <p:ph type="title"/>
          </p:nvPr>
        </p:nvSpPr>
        <p:spPr/>
        <p:txBody>
          <a:bodyPr/>
          <a:lstStyle/>
          <a:p>
            <a:r>
              <a:rPr lang="sr-Latn-RS" dirty="0"/>
              <a:t>Korak #5a: Vežba u očiglednosti</a:t>
            </a:r>
            <a:endParaRPr lang="en-US" dirty="0"/>
          </a:p>
        </p:txBody>
      </p:sp>
      <p:pic>
        <p:nvPicPr>
          <p:cNvPr id="5" name="Content Placeholder 4">
            <a:extLst>
              <a:ext uri="{FF2B5EF4-FFF2-40B4-BE49-F238E27FC236}">
                <a16:creationId xmlns:a16="http://schemas.microsoft.com/office/drawing/2014/main" id="{268791B6-09E3-4A2E-90DE-3A3ABDE84F41}"/>
              </a:ext>
            </a:extLst>
          </p:cNvPr>
          <p:cNvPicPr>
            <a:picLocks noGrp="1" noChangeAspect="1"/>
          </p:cNvPicPr>
          <p:nvPr>
            <p:ph idx="1"/>
          </p:nvPr>
        </p:nvPicPr>
        <p:blipFill>
          <a:blip r:embed="rId2"/>
          <a:stretch>
            <a:fillRect/>
          </a:stretch>
        </p:blipFill>
        <p:spPr>
          <a:xfrm>
            <a:off x="3440083" y="1846263"/>
            <a:ext cx="5372160" cy="4022725"/>
          </a:xfrm>
        </p:spPr>
      </p:pic>
    </p:spTree>
    <p:extLst>
      <p:ext uri="{BB962C8B-B14F-4D97-AF65-F5344CB8AC3E}">
        <p14:creationId xmlns:p14="http://schemas.microsoft.com/office/powerpoint/2010/main" val="510047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7A5B-840A-47DF-8079-EC40F6FC2038}"/>
              </a:ext>
            </a:extLst>
          </p:cNvPr>
          <p:cNvSpPr>
            <a:spLocks noGrp="1"/>
          </p:cNvSpPr>
          <p:nvPr>
            <p:ph type="title"/>
          </p:nvPr>
        </p:nvSpPr>
        <p:spPr/>
        <p:txBody>
          <a:bodyPr/>
          <a:lstStyle/>
          <a:p>
            <a:r>
              <a:rPr lang="sr-Latn-RS" dirty="0"/>
              <a:t>Korak #5 Podešavanje Instalacije</a:t>
            </a:r>
            <a:endParaRPr lang="en-US" dirty="0"/>
          </a:p>
        </p:txBody>
      </p:sp>
      <p:pic>
        <p:nvPicPr>
          <p:cNvPr id="5" name="Content Placeholder 4">
            <a:extLst>
              <a:ext uri="{FF2B5EF4-FFF2-40B4-BE49-F238E27FC236}">
                <a16:creationId xmlns:a16="http://schemas.microsoft.com/office/drawing/2014/main" id="{F3DD56D4-6BEC-44D2-A507-2A3725418A5B}"/>
              </a:ext>
            </a:extLst>
          </p:cNvPr>
          <p:cNvPicPr>
            <a:picLocks noGrp="1" noChangeAspect="1"/>
          </p:cNvPicPr>
          <p:nvPr>
            <p:ph idx="1"/>
          </p:nvPr>
        </p:nvPicPr>
        <p:blipFill>
          <a:blip r:embed="rId2"/>
          <a:stretch>
            <a:fillRect/>
          </a:stretch>
        </p:blipFill>
        <p:spPr>
          <a:xfrm>
            <a:off x="1097280" y="1827602"/>
            <a:ext cx="5385260" cy="4022725"/>
          </a:xfrm>
        </p:spPr>
      </p:pic>
      <p:sp>
        <p:nvSpPr>
          <p:cNvPr id="6" name="TextBox 5">
            <a:extLst>
              <a:ext uri="{FF2B5EF4-FFF2-40B4-BE49-F238E27FC236}">
                <a16:creationId xmlns:a16="http://schemas.microsoft.com/office/drawing/2014/main" id="{9A10AC0E-3872-4755-B6EB-913B8EA94724}"/>
              </a:ext>
            </a:extLst>
          </p:cNvPr>
          <p:cNvSpPr txBox="1"/>
          <p:nvPr/>
        </p:nvSpPr>
        <p:spPr>
          <a:xfrm>
            <a:off x="6634066" y="1827602"/>
            <a:ext cx="5075852" cy="2031325"/>
          </a:xfrm>
          <a:prstGeom prst="rect">
            <a:avLst/>
          </a:prstGeom>
          <a:noFill/>
        </p:spPr>
        <p:txBody>
          <a:bodyPr wrap="square" rtlCol="0">
            <a:spAutoFit/>
          </a:bodyPr>
          <a:lstStyle/>
          <a:p>
            <a:r>
              <a:rPr lang="sr-Latn-RS" dirty="0"/>
              <a:t>U slučaju povećane paranoje ili deljenog računara, možete tražiti sebi lozinku svaki put kada se </a:t>
            </a:r>
            <a:r>
              <a:rPr lang="sr-Latn-RS" dirty="0" err="1"/>
              <a:t>logujete</a:t>
            </a:r>
            <a:r>
              <a:rPr lang="sr-Latn-RS" dirty="0"/>
              <a:t>, ali generalno nije potrebno. </a:t>
            </a:r>
          </a:p>
          <a:p>
            <a:endParaRPr lang="sr-Latn-RS" dirty="0"/>
          </a:p>
          <a:p>
            <a:r>
              <a:rPr lang="sr-Latn-RS" dirty="0"/>
              <a:t>Nemojte zaboraviti lozinku. </a:t>
            </a:r>
            <a:r>
              <a:rPr lang="sr-Latn-RS" dirty="0">
                <a:sym typeface="Wingdings" panose="05000000000000000000" pitchFamily="2" charset="2"/>
              </a:rPr>
              <a:t></a:t>
            </a:r>
            <a:r>
              <a:rPr lang="sr-Latn-RS" dirty="0"/>
              <a:t> </a:t>
            </a:r>
          </a:p>
          <a:p>
            <a:endParaRPr lang="sr-Latn-RS" dirty="0"/>
          </a:p>
          <a:p>
            <a:endParaRPr lang="en-US" dirty="0"/>
          </a:p>
        </p:txBody>
      </p:sp>
    </p:spTree>
    <p:extLst>
      <p:ext uri="{BB962C8B-B14F-4D97-AF65-F5344CB8AC3E}">
        <p14:creationId xmlns:p14="http://schemas.microsoft.com/office/powerpoint/2010/main" val="2230999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89C4-31D0-495E-98A0-1460C34FE501}"/>
              </a:ext>
            </a:extLst>
          </p:cNvPr>
          <p:cNvSpPr>
            <a:spLocks noGrp="1"/>
          </p:cNvSpPr>
          <p:nvPr>
            <p:ph type="title"/>
          </p:nvPr>
        </p:nvSpPr>
        <p:spPr/>
        <p:txBody>
          <a:bodyPr/>
          <a:lstStyle/>
          <a:p>
            <a:r>
              <a:rPr lang="sr-Latn-RS" dirty="0"/>
              <a:t>Korak #6: Čekanje…</a:t>
            </a:r>
            <a:endParaRPr lang="en-US" dirty="0"/>
          </a:p>
        </p:txBody>
      </p:sp>
      <p:sp>
        <p:nvSpPr>
          <p:cNvPr id="3" name="Content Placeholder 2">
            <a:extLst>
              <a:ext uri="{FF2B5EF4-FFF2-40B4-BE49-F238E27FC236}">
                <a16:creationId xmlns:a16="http://schemas.microsoft.com/office/drawing/2014/main" id="{B87FB170-5C8F-47BA-A639-A68E05CCB342}"/>
              </a:ext>
            </a:extLst>
          </p:cNvPr>
          <p:cNvSpPr>
            <a:spLocks noGrp="1"/>
          </p:cNvSpPr>
          <p:nvPr>
            <p:ph idx="1"/>
          </p:nvPr>
        </p:nvSpPr>
        <p:spPr/>
        <p:txBody>
          <a:bodyPr/>
          <a:lstStyle/>
          <a:p>
            <a:r>
              <a:rPr lang="sr-Latn-RS" dirty="0"/>
              <a:t>Instalacija može da potraje. </a:t>
            </a:r>
          </a:p>
          <a:p>
            <a:r>
              <a:rPr lang="sr-Latn-RS" dirty="0"/>
              <a:t>Sačekajte da se završi. </a:t>
            </a:r>
            <a:endParaRPr lang="en-US" dirty="0"/>
          </a:p>
        </p:txBody>
      </p:sp>
    </p:spTree>
    <p:extLst>
      <p:ext uri="{BB962C8B-B14F-4D97-AF65-F5344CB8AC3E}">
        <p14:creationId xmlns:p14="http://schemas.microsoft.com/office/powerpoint/2010/main" val="2785150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0247-347D-456F-877A-EFE0F9B01C81}"/>
              </a:ext>
            </a:extLst>
          </p:cNvPr>
          <p:cNvSpPr>
            <a:spLocks noGrp="1"/>
          </p:cNvSpPr>
          <p:nvPr>
            <p:ph type="title"/>
          </p:nvPr>
        </p:nvSpPr>
        <p:spPr/>
        <p:txBody>
          <a:bodyPr/>
          <a:lstStyle/>
          <a:p>
            <a:r>
              <a:rPr lang="sr-Latn-RS" dirty="0"/>
              <a:t>Korak #7 Post-instalacija konfiguracija</a:t>
            </a:r>
            <a:endParaRPr lang="en-US" dirty="0"/>
          </a:p>
        </p:txBody>
      </p:sp>
      <p:pic>
        <p:nvPicPr>
          <p:cNvPr id="5" name="Picture 4">
            <a:extLst>
              <a:ext uri="{FF2B5EF4-FFF2-40B4-BE49-F238E27FC236}">
                <a16:creationId xmlns:a16="http://schemas.microsoft.com/office/drawing/2014/main" id="{A42D5F67-FD66-45BC-AD1A-A1A77E5E3185}"/>
              </a:ext>
            </a:extLst>
          </p:cNvPr>
          <p:cNvPicPr>
            <a:picLocks noChangeAspect="1"/>
          </p:cNvPicPr>
          <p:nvPr/>
        </p:nvPicPr>
        <p:blipFill>
          <a:blip r:embed="rId2"/>
          <a:stretch>
            <a:fillRect/>
          </a:stretch>
        </p:blipFill>
        <p:spPr>
          <a:xfrm>
            <a:off x="1097280" y="2203419"/>
            <a:ext cx="4419600" cy="3409950"/>
          </a:xfrm>
          <a:prstGeom prst="rect">
            <a:avLst/>
          </a:prstGeom>
        </p:spPr>
      </p:pic>
      <p:sp>
        <p:nvSpPr>
          <p:cNvPr id="6" name="TextBox 5">
            <a:extLst>
              <a:ext uri="{FF2B5EF4-FFF2-40B4-BE49-F238E27FC236}">
                <a16:creationId xmlns:a16="http://schemas.microsoft.com/office/drawing/2014/main" id="{6477C422-1B84-4DD8-85FB-0E106A68491D}"/>
              </a:ext>
            </a:extLst>
          </p:cNvPr>
          <p:cNvSpPr txBox="1"/>
          <p:nvPr/>
        </p:nvSpPr>
        <p:spPr>
          <a:xfrm>
            <a:off x="6214188" y="2183363"/>
            <a:ext cx="5113175" cy="646331"/>
          </a:xfrm>
          <a:prstGeom prst="rect">
            <a:avLst/>
          </a:prstGeom>
          <a:noFill/>
        </p:spPr>
        <p:txBody>
          <a:bodyPr wrap="square" rtlCol="0">
            <a:spAutoFit/>
          </a:bodyPr>
          <a:lstStyle/>
          <a:p>
            <a:r>
              <a:rPr lang="sr-Latn-RS" dirty="0"/>
              <a:t>Većinu stvari odradimo u terminalu zato što vam je tako lakše da vidite šta radimo. </a:t>
            </a:r>
            <a:endParaRPr lang="en-US" dirty="0"/>
          </a:p>
        </p:txBody>
      </p:sp>
    </p:spTree>
    <p:extLst>
      <p:ext uri="{BB962C8B-B14F-4D97-AF65-F5344CB8AC3E}">
        <p14:creationId xmlns:p14="http://schemas.microsoft.com/office/powerpoint/2010/main" val="3709456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C33-66DE-4E8B-A77B-076CE7A51E3B}"/>
              </a:ext>
            </a:extLst>
          </p:cNvPr>
          <p:cNvSpPr>
            <a:spLocks noGrp="1"/>
          </p:cNvSpPr>
          <p:nvPr>
            <p:ph type="title"/>
          </p:nvPr>
        </p:nvSpPr>
        <p:spPr/>
        <p:txBody>
          <a:bodyPr/>
          <a:lstStyle/>
          <a:p>
            <a:r>
              <a:rPr lang="sr-Latn-RS" dirty="0"/>
              <a:t>Korak #7 Post-instalacija konfiguracija</a:t>
            </a:r>
            <a:endParaRPr lang="en-US" dirty="0"/>
          </a:p>
        </p:txBody>
      </p:sp>
      <p:sp>
        <p:nvSpPr>
          <p:cNvPr id="3" name="Content Placeholder 2">
            <a:extLst>
              <a:ext uri="{FF2B5EF4-FFF2-40B4-BE49-F238E27FC236}">
                <a16:creationId xmlns:a16="http://schemas.microsoft.com/office/drawing/2014/main" id="{2DCFC2BC-F484-4FCA-8BED-017D7759D02B}"/>
              </a:ext>
            </a:extLst>
          </p:cNvPr>
          <p:cNvSpPr>
            <a:spLocks noGrp="1"/>
          </p:cNvSpPr>
          <p:nvPr>
            <p:ph idx="1"/>
          </p:nvPr>
        </p:nvSpPr>
        <p:spPr/>
        <p:txBody>
          <a:bodyPr/>
          <a:lstStyle/>
          <a:p>
            <a:pPr marL="0" indent="0">
              <a:buNone/>
            </a:pPr>
            <a:r>
              <a:rPr lang="sr-Latn-RS" dirty="0" err="1">
                <a:latin typeface="Consolas" panose="020B0609020204030204" pitchFamily="49" charset="0"/>
              </a:rPr>
              <a:t>sudo</a:t>
            </a:r>
            <a:r>
              <a:rPr lang="sr-Latn-RS" dirty="0">
                <a:latin typeface="Consolas" panose="020B0609020204030204" pitchFamily="49" charset="0"/>
              </a:rPr>
              <a:t> su</a:t>
            </a:r>
            <a:br>
              <a:rPr lang="sr-Latn-RS" dirty="0">
                <a:latin typeface="Consolas" panose="020B0609020204030204" pitchFamily="49" charset="0"/>
              </a:rPr>
            </a:br>
            <a:r>
              <a:rPr lang="sr-Latn-RS" dirty="0" err="1">
                <a:latin typeface="Consolas" panose="020B0609020204030204" pitchFamily="49" charset="0"/>
              </a:rPr>
              <a:t>apt</a:t>
            </a:r>
            <a:r>
              <a:rPr lang="sr-Latn-RS" dirty="0">
                <a:latin typeface="Consolas" panose="020B0609020204030204" pitchFamily="49" charset="0"/>
              </a:rPr>
              <a:t> </a:t>
            </a:r>
            <a:r>
              <a:rPr lang="sr-Latn-RS" dirty="0" err="1">
                <a:latin typeface="Consolas" panose="020B0609020204030204" pitchFamily="49" charset="0"/>
              </a:rPr>
              <a:t>update</a:t>
            </a:r>
            <a:br>
              <a:rPr lang="sr-Latn-RS" dirty="0">
                <a:latin typeface="Consolas" panose="020B0609020204030204" pitchFamily="49" charset="0"/>
              </a:rPr>
            </a:br>
            <a:r>
              <a:rPr lang="sr-Latn-RS" dirty="0" err="1">
                <a:latin typeface="Consolas" panose="020B0609020204030204" pitchFamily="49" charset="0"/>
              </a:rPr>
              <a:t>apt</a:t>
            </a:r>
            <a:r>
              <a:rPr lang="sr-Latn-RS" dirty="0">
                <a:latin typeface="Consolas" panose="020B0609020204030204" pitchFamily="49" charset="0"/>
              </a:rPr>
              <a:t> </a:t>
            </a:r>
            <a:r>
              <a:rPr lang="sr-Latn-RS" dirty="0" err="1">
                <a:latin typeface="Consolas" panose="020B0609020204030204" pitchFamily="49" charset="0"/>
              </a:rPr>
              <a:t>upgrade</a:t>
            </a:r>
            <a:br>
              <a:rPr lang="sr-Latn-RS" dirty="0">
                <a:latin typeface="Consolas" panose="020B0609020204030204" pitchFamily="49" charset="0"/>
              </a:rPr>
            </a:br>
            <a:r>
              <a:rPr lang="sr-Latn-RS" dirty="0">
                <a:latin typeface="Consolas" panose="020B0609020204030204" pitchFamily="49" charset="0"/>
              </a:rPr>
              <a:t>*</a:t>
            </a:r>
            <a:r>
              <a:rPr lang="sr-Latn-RS" b="1" dirty="0">
                <a:latin typeface="Consolas" panose="020B0609020204030204" pitchFamily="49" charset="0"/>
              </a:rPr>
              <a:t>Ovde restartovati*</a:t>
            </a:r>
            <a:br>
              <a:rPr lang="sr-Latn-RS" b="1" dirty="0">
                <a:latin typeface="Consolas" panose="020B0609020204030204" pitchFamily="49" charset="0"/>
              </a:rPr>
            </a:br>
            <a:r>
              <a:rPr lang="sr-Latn-RS" dirty="0" err="1">
                <a:latin typeface="Consolas" panose="020B0609020204030204" pitchFamily="49" charset="0"/>
              </a:rPr>
              <a:t>sudo</a:t>
            </a:r>
            <a:r>
              <a:rPr lang="sr-Latn-RS" dirty="0">
                <a:latin typeface="Consolas" panose="020B0609020204030204" pitchFamily="49" charset="0"/>
              </a:rPr>
              <a:t> su</a:t>
            </a:r>
            <a:br>
              <a:rPr lang="sr-Latn-RS" dirty="0">
                <a:latin typeface="Consolas" panose="020B0609020204030204" pitchFamily="49" charset="0"/>
              </a:rPr>
            </a:br>
            <a:r>
              <a:rPr lang="sr-Latn-RS" dirty="0" err="1">
                <a:latin typeface="Consolas" panose="020B0609020204030204" pitchFamily="49" charset="0"/>
              </a:rPr>
              <a:t>apt</a:t>
            </a:r>
            <a:r>
              <a:rPr lang="sr-Latn-RS" dirty="0">
                <a:latin typeface="Consolas" panose="020B0609020204030204" pitchFamily="49" charset="0"/>
              </a:rPr>
              <a:t> </a:t>
            </a:r>
            <a:r>
              <a:rPr lang="sr-Latn-RS" dirty="0" err="1">
                <a:latin typeface="Consolas" panose="020B0609020204030204" pitchFamily="49" charset="0"/>
              </a:rPr>
              <a:t>install</a:t>
            </a:r>
            <a:r>
              <a:rPr lang="sr-Latn-RS" dirty="0">
                <a:latin typeface="Consolas" panose="020B0609020204030204" pitchFamily="49" charset="0"/>
              </a:rPr>
              <a:t> </a:t>
            </a:r>
            <a:r>
              <a:rPr lang="sr-Latn-RS" dirty="0" err="1">
                <a:latin typeface="Consolas" panose="020B0609020204030204" pitchFamily="49" charset="0"/>
              </a:rPr>
              <a:t>build-essential</a:t>
            </a:r>
            <a:r>
              <a:rPr lang="sr-Latn-RS" dirty="0">
                <a:latin typeface="Consolas" panose="020B0609020204030204" pitchFamily="49" charset="0"/>
              </a:rPr>
              <a:t> </a:t>
            </a:r>
          </a:p>
        </p:txBody>
      </p:sp>
    </p:spTree>
    <p:extLst>
      <p:ext uri="{BB962C8B-B14F-4D97-AF65-F5344CB8AC3E}">
        <p14:creationId xmlns:p14="http://schemas.microsoft.com/office/powerpoint/2010/main" val="3615443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170A-2736-4F59-92CB-ABA223F85881}"/>
              </a:ext>
            </a:extLst>
          </p:cNvPr>
          <p:cNvSpPr>
            <a:spLocks noGrp="1"/>
          </p:cNvSpPr>
          <p:nvPr>
            <p:ph type="title"/>
          </p:nvPr>
        </p:nvSpPr>
        <p:spPr/>
        <p:txBody>
          <a:bodyPr/>
          <a:lstStyle/>
          <a:p>
            <a:r>
              <a:rPr lang="sr-Latn-RS" dirty="0"/>
              <a:t>Korak #8: Podešavanje saradnje sa Windows-om</a:t>
            </a:r>
            <a:endParaRPr lang="en-US" dirty="0"/>
          </a:p>
        </p:txBody>
      </p:sp>
      <p:pic>
        <p:nvPicPr>
          <p:cNvPr id="5" name="Content Placeholder 4">
            <a:extLst>
              <a:ext uri="{FF2B5EF4-FFF2-40B4-BE49-F238E27FC236}">
                <a16:creationId xmlns:a16="http://schemas.microsoft.com/office/drawing/2014/main" id="{E4AF807D-DEA9-4BD4-96AA-BBCAAFE962BE}"/>
              </a:ext>
            </a:extLst>
          </p:cNvPr>
          <p:cNvPicPr>
            <a:picLocks noGrp="1" noChangeAspect="1"/>
          </p:cNvPicPr>
          <p:nvPr>
            <p:ph idx="1"/>
          </p:nvPr>
        </p:nvPicPr>
        <p:blipFill>
          <a:blip r:embed="rId2"/>
          <a:stretch>
            <a:fillRect/>
          </a:stretch>
        </p:blipFill>
        <p:spPr>
          <a:xfrm>
            <a:off x="3121025" y="2552700"/>
            <a:ext cx="6010275" cy="2609850"/>
          </a:xfrm>
        </p:spPr>
      </p:pic>
    </p:spTree>
    <p:extLst>
      <p:ext uri="{BB962C8B-B14F-4D97-AF65-F5344CB8AC3E}">
        <p14:creationId xmlns:p14="http://schemas.microsoft.com/office/powerpoint/2010/main" val="2514463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F16D-1D27-4615-99BA-CEAB26863F85}"/>
              </a:ext>
            </a:extLst>
          </p:cNvPr>
          <p:cNvSpPr>
            <a:spLocks noGrp="1"/>
          </p:cNvSpPr>
          <p:nvPr>
            <p:ph type="title"/>
          </p:nvPr>
        </p:nvSpPr>
        <p:spPr/>
        <p:txBody>
          <a:bodyPr/>
          <a:lstStyle/>
          <a:p>
            <a:r>
              <a:rPr lang="sr-Latn-RS" dirty="0"/>
              <a:t>Korak #8: Podešavanje saradnje sa Windows-om</a:t>
            </a:r>
            <a:endParaRPr lang="en-US" dirty="0"/>
          </a:p>
        </p:txBody>
      </p:sp>
      <p:sp>
        <p:nvSpPr>
          <p:cNvPr id="3" name="Content Placeholder 2">
            <a:extLst>
              <a:ext uri="{FF2B5EF4-FFF2-40B4-BE49-F238E27FC236}">
                <a16:creationId xmlns:a16="http://schemas.microsoft.com/office/drawing/2014/main" id="{17DD687B-C17A-4B65-90ED-0CBF511A7EA5}"/>
              </a:ext>
            </a:extLst>
          </p:cNvPr>
          <p:cNvSpPr>
            <a:spLocks noGrp="1"/>
          </p:cNvSpPr>
          <p:nvPr>
            <p:ph idx="1"/>
          </p:nvPr>
        </p:nvSpPr>
        <p:spPr/>
        <p:txBody>
          <a:bodyPr/>
          <a:lstStyle/>
          <a:p>
            <a:r>
              <a:rPr lang="sr-Latn-RS" dirty="0"/>
              <a:t>Ovo je ISO koji na sebi sadrži šta je neophodno da se proširi </a:t>
            </a:r>
            <a:r>
              <a:rPr lang="sr-Latn-RS" dirty="0" err="1"/>
              <a:t>Linux</a:t>
            </a:r>
            <a:r>
              <a:rPr lang="sr-Latn-RS" dirty="0"/>
              <a:t> sa funkcionalnošću da sarađuje u potpunosti sa vašim operativnim sistemom. </a:t>
            </a:r>
          </a:p>
          <a:p>
            <a:r>
              <a:rPr lang="sr-Latn-RS" dirty="0"/>
              <a:t>Skidate ga sa istog mesta kao i </a:t>
            </a:r>
            <a:r>
              <a:rPr lang="sr-Latn-RS" dirty="0" err="1"/>
              <a:t>VirtualBox</a:t>
            </a:r>
            <a:endParaRPr lang="sr-Latn-RS" dirty="0"/>
          </a:p>
          <a:p>
            <a:r>
              <a:rPr lang="sr-Latn-RS" i="1" dirty="0"/>
              <a:t>Uvek </a:t>
            </a:r>
            <a:r>
              <a:rPr lang="sr-Latn-RS" dirty="0"/>
              <a:t>uzmite istu verziju kao i </a:t>
            </a:r>
            <a:r>
              <a:rPr lang="sr-Latn-RS" dirty="0" err="1"/>
              <a:t>VirtualBox</a:t>
            </a:r>
            <a:endParaRPr lang="sr-Latn-RS" dirty="0"/>
          </a:p>
          <a:p>
            <a:r>
              <a:rPr lang="sr-Latn-RS" dirty="0"/>
              <a:t>Možete koristiti i ’Insert </a:t>
            </a:r>
            <a:r>
              <a:rPr lang="sr-Latn-RS" dirty="0" err="1"/>
              <a:t>Guest</a:t>
            </a:r>
            <a:r>
              <a:rPr lang="sr-Latn-RS" dirty="0"/>
              <a:t> </a:t>
            </a:r>
            <a:r>
              <a:rPr lang="sr-Latn-RS" dirty="0" err="1"/>
              <a:t>Additions</a:t>
            </a:r>
            <a:r>
              <a:rPr lang="sr-Latn-RS" dirty="0"/>
              <a:t> CD’ komandu za isti efekat ako nemate pri ruci ISO. </a:t>
            </a:r>
            <a:endParaRPr lang="en-US" dirty="0"/>
          </a:p>
        </p:txBody>
      </p:sp>
    </p:spTree>
    <p:extLst>
      <p:ext uri="{BB962C8B-B14F-4D97-AF65-F5344CB8AC3E}">
        <p14:creationId xmlns:p14="http://schemas.microsoft.com/office/powerpoint/2010/main" val="241388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171-CEE4-41B2-A445-47AB40F046BF}"/>
              </a:ext>
            </a:extLst>
          </p:cNvPr>
          <p:cNvSpPr>
            <a:spLocks noGrp="1"/>
          </p:cNvSpPr>
          <p:nvPr>
            <p:ph type="title"/>
          </p:nvPr>
        </p:nvSpPr>
        <p:spPr/>
        <p:txBody>
          <a:bodyPr/>
          <a:lstStyle/>
          <a:p>
            <a:r>
              <a:rPr lang="sr-Latn-RS" dirty="0"/>
              <a:t>Korak #8: Podešavanje saradnje sa Windows-om</a:t>
            </a:r>
            <a:endParaRPr lang="en-US" dirty="0"/>
          </a:p>
        </p:txBody>
      </p:sp>
      <p:pic>
        <p:nvPicPr>
          <p:cNvPr id="5" name="Content Placeholder 4">
            <a:extLst>
              <a:ext uri="{FF2B5EF4-FFF2-40B4-BE49-F238E27FC236}">
                <a16:creationId xmlns:a16="http://schemas.microsoft.com/office/drawing/2014/main" id="{D02C4413-8D6C-4328-9DEE-CA9F6FE0E1A6}"/>
              </a:ext>
            </a:extLst>
          </p:cNvPr>
          <p:cNvPicPr>
            <a:picLocks noGrp="1" noChangeAspect="1"/>
          </p:cNvPicPr>
          <p:nvPr>
            <p:ph idx="1"/>
          </p:nvPr>
        </p:nvPicPr>
        <p:blipFill>
          <a:blip r:embed="rId2"/>
          <a:stretch>
            <a:fillRect/>
          </a:stretch>
        </p:blipFill>
        <p:spPr>
          <a:xfrm>
            <a:off x="621419" y="1866900"/>
            <a:ext cx="5876925" cy="1562100"/>
          </a:xfrm>
        </p:spPr>
      </p:pic>
      <p:sp>
        <p:nvSpPr>
          <p:cNvPr id="6" name="TextBox 5">
            <a:extLst>
              <a:ext uri="{FF2B5EF4-FFF2-40B4-BE49-F238E27FC236}">
                <a16:creationId xmlns:a16="http://schemas.microsoft.com/office/drawing/2014/main" id="{6D4EAFAE-D824-4AE5-82E2-D8DFB75FAE15}"/>
              </a:ext>
            </a:extLst>
          </p:cNvPr>
          <p:cNvSpPr txBox="1"/>
          <p:nvPr/>
        </p:nvSpPr>
        <p:spPr>
          <a:xfrm>
            <a:off x="621419" y="3741575"/>
            <a:ext cx="6326155" cy="369332"/>
          </a:xfrm>
          <a:prstGeom prst="rect">
            <a:avLst/>
          </a:prstGeom>
          <a:noFill/>
        </p:spPr>
        <p:txBody>
          <a:bodyPr wrap="square" rtlCol="0">
            <a:spAutoFit/>
          </a:bodyPr>
          <a:lstStyle/>
          <a:p>
            <a:r>
              <a:rPr lang="sr-Latn-RS" dirty="0"/>
              <a:t>Ovde se iskoristi </a:t>
            </a:r>
            <a:r>
              <a:rPr lang="sr-Latn-RS" dirty="0" err="1"/>
              <a:t>autorun</a:t>
            </a:r>
            <a:r>
              <a:rPr lang="sr-Latn-RS" dirty="0"/>
              <a:t> i dobije se…</a:t>
            </a:r>
            <a:endParaRPr lang="en-US" dirty="0"/>
          </a:p>
        </p:txBody>
      </p:sp>
      <p:pic>
        <p:nvPicPr>
          <p:cNvPr id="8" name="Picture 7">
            <a:extLst>
              <a:ext uri="{FF2B5EF4-FFF2-40B4-BE49-F238E27FC236}">
                <a16:creationId xmlns:a16="http://schemas.microsoft.com/office/drawing/2014/main" id="{27A29658-C519-4CE3-9E4A-D5A197870D24}"/>
              </a:ext>
            </a:extLst>
          </p:cNvPr>
          <p:cNvPicPr>
            <a:picLocks noChangeAspect="1"/>
          </p:cNvPicPr>
          <p:nvPr/>
        </p:nvPicPr>
        <p:blipFill>
          <a:blip r:embed="rId3"/>
          <a:stretch>
            <a:fillRect/>
          </a:stretch>
        </p:blipFill>
        <p:spPr>
          <a:xfrm>
            <a:off x="7797282" y="1866900"/>
            <a:ext cx="2867608" cy="2733189"/>
          </a:xfrm>
          <a:prstGeom prst="rect">
            <a:avLst/>
          </a:prstGeom>
        </p:spPr>
      </p:pic>
      <p:sp>
        <p:nvSpPr>
          <p:cNvPr id="9" name="TextBox 8">
            <a:extLst>
              <a:ext uri="{FF2B5EF4-FFF2-40B4-BE49-F238E27FC236}">
                <a16:creationId xmlns:a16="http://schemas.microsoft.com/office/drawing/2014/main" id="{7CBBDDE0-87E4-49F3-8D4C-FDC9AB3EBE95}"/>
              </a:ext>
            </a:extLst>
          </p:cNvPr>
          <p:cNvSpPr txBox="1"/>
          <p:nvPr/>
        </p:nvSpPr>
        <p:spPr>
          <a:xfrm>
            <a:off x="6126480" y="5169159"/>
            <a:ext cx="5350173" cy="369332"/>
          </a:xfrm>
          <a:prstGeom prst="rect">
            <a:avLst/>
          </a:prstGeom>
          <a:noFill/>
        </p:spPr>
        <p:txBody>
          <a:bodyPr wrap="square" rtlCol="0">
            <a:spAutoFit/>
          </a:bodyPr>
          <a:lstStyle/>
          <a:p>
            <a:r>
              <a:rPr lang="sr-Latn-RS" dirty="0"/>
              <a:t>Nadam se da niste zaboravili onu lozinku…</a:t>
            </a:r>
            <a:endParaRPr lang="en-US" dirty="0"/>
          </a:p>
        </p:txBody>
      </p:sp>
    </p:spTree>
    <p:extLst>
      <p:ext uri="{BB962C8B-B14F-4D97-AF65-F5344CB8AC3E}">
        <p14:creationId xmlns:p14="http://schemas.microsoft.com/office/powerpoint/2010/main" val="477904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1D54-D703-4DA0-B6BF-266E13AABBB2}"/>
              </a:ext>
            </a:extLst>
          </p:cNvPr>
          <p:cNvSpPr>
            <a:spLocks noGrp="1"/>
          </p:cNvSpPr>
          <p:nvPr>
            <p:ph type="title"/>
          </p:nvPr>
        </p:nvSpPr>
        <p:spPr/>
        <p:txBody>
          <a:bodyPr/>
          <a:lstStyle/>
          <a:p>
            <a:r>
              <a:rPr lang="sr-Latn-RS" dirty="0"/>
              <a:t>Korak #8: Podešavanje saradnje sa Windows-om</a:t>
            </a:r>
            <a:endParaRPr lang="en-US" dirty="0"/>
          </a:p>
        </p:txBody>
      </p:sp>
      <p:pic>
        <p:nvPicPr>
          <p:cNvPr id="5" name="Content Placeholder 4">
            <a:extLst>
              <a:ext uri="{FF2B5EF4-FFF2-40B4-BE49-F238E27FC236}">
                <a16:creationId xmlns:a16="http://schemas.microsoft.com/office/drawing/2014/main" id="{843B09AF-1360-4CC0-81FA-CB35C5E602C6}"/>
              </a:ext>
            </a:extLst>
          </p:cNvPr>
          <p:cNvPicPr>
            <a:picLocks noGrp="1" noChangeAspect="1"/>
          </p:cNvPicPr>
          <p:nvPr>
            <p:ph idx="1"/>
          </p:nvPr>
        </p:nvPicPr>
        <p:blipFill>
          <a:blip r:embed="rId2"/>
          <a:stretch>
            <a:fillRect/>
          </a:stretch>
        </p:blipFill>
        <p:spPr>
          <a:xfrm>
            <a:off x="1072915" y="1988306"/>
            <a:ext cx="5023085" cy="4022725"/>
          </a:xfrm>
        </p:spPr>
      </p:pic>
      <p:sp>
        <p:nvSpPr>
          <p:cNvPr id="6" name="TextBox 5">
            <a:extLst>
              <a:ext uri="{FF2B5EF4-FFF2-40B4-BE49-F238E27FC236}">
                <a16:creationId xmlns:a16="http://schemas.microsoft.com/office/drawing/2014/main" id="{025C6878-0683-44DA-B5E0-A68EDDB241BC}"/>
              </a:ext>
            </a:extLst>
          </p:cNvPr>
          <p:cNvSpPr txBox="1"/>
          <p:nvPr/>
        </p:nvSpPr>
        <p:spPr>
          <a:xfrm>
            <a:off x="6294268" y="1988306"/>
            <a:ext cx="5459767" cy="1477328"/>
          </a:xfrm>
          <a:prstGeom prst="rect">
            <a:avLst/>
          </a:prstGeom>
          <a:noFill/>
        </p:spPr>
        <p:txBody>
          <a:bodyPr wrap="square" rtlCol="0">
            <a:spAutoFit/>
          </a:bodyPr>
          <a:lstStyle/>
          <a:p>
            <a:r>
              <a:rPr lang="en-US" dirty="0" err="1"/>
              <a:t>Kad</a:t>
            </a:r>
            <a:r>
              <a:rPr lang="en-US" dirty="0"/>
              <a:t> </a:t>
            </a:r>
            <a:r>
              <a:rPr lang="sr-Latn-RS" dirty="0"/>
              <a:t>se završi, pritisnite </a:t>
            </a:r>
            <a:r>
              <a:rPr lang="sr-Latn-RS" dirty="0" err="1"/>
              <a:t>enter</a:t>
            </a:r>
            <a:r>
              <a:rPr lang="sr-Latn-RS" dirty="0"/>
              <a:t> i restartujte sistem.</a:t>
            </a:r>
          </a:p>
          <a:p>
            <a:endParaRPr lang="sr-Latn-RS" dirty="0"/>
          </a:p>
          <a:p>
            <a:r>
              <a:rPr lang="sr-Latn-RS" dirty="0"/>
              <a:t>Opcije u </a:t>
            </a:r>
            <a:r>
              <a:rPr lang="sr-Latn-RS" dirty="0" err="1"/>
              <a:t>Devices</a:t>
            </a:r>
            <a:r>
              <a:rPr lang="sr-Latn-RS" dirty="0"/>
              <a:t> o deljenom </a:t>
            </a:r>
            <a:r>
              <a:rPr lang="sr-Latn-RS" dirty="0" err="1"/>
              <a:t>clipboard</a:t>
            </a:r>
            <a:r>
              <a:rPr lang="sr-Latn-RS" dirty="0"/>
              <a:t>-u i drag </a:t>
            </a:r>
            <a:r>
              <a:rPr lang="sr-Latn-RS" dirty="0" err="1"/>
              <a:t>and</a:t>
            </a:r>
            <a:r>
              <a:rPr lang="sr-Latn-RS" dirty="0"/>
              <a:t> drop-u bi trebale da rade, makar donekle. Bagovi su mogući budući da je potpuna integracija teška. </a:t>
            </a:r>
            <a:endParaRPr lang="en-US" dirty="0"/>
          </a:p>
        </p:txBody>
      </p:sp>
    </p:spTree>
    <p:extLst>
      <p:ext uri="{BB962C8B-B14F-4D97-AF65-F5344CB8AC3E}">
        <p14:creationId xmlns:p14="http://schemas.microsoft.com/office/powerpoint/2010/main" val="3032459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0BCD-4FCA-40CD-A1DD-B1F41E8850D8}"/>
              </a:ext>
            </a:extLst>
          </p:cNvPr>
          <p:cNvSpPr>
            <a:spLocks noGrp="1"/>
          </p:cNvSpPr>
          <p:nvPr>
            <p:ph type="title"/>
          </p:nvPr>
        </p:nvSpPr>
        <p:spPr/>
        <p:txBody>
          <a:bodyPr/>
          <a:lstStyle/>
          <a:p>
            <a:r>
              <a:rPr lang="sr-Latn-RS" dirty="0"/>
              <a:t>Korak #9 Finalna podešavanja</a:t>
            </a:r>
            <a:endParaRPr lang="en-US" dirty="0"/>
          </a:p>
        </p:txBody>
      </p:sp>
      <p:sp>
        <p:nvSpPr>
          <p:cNvPr id="3" name="Content Placeholder 2">
            <a:extLst>
              <a:ext uri="{FF2B5EF4-FFF2-40B4-BE49-F238E27FC236}">
                <a16:creationId xmlns:a16="http://schemas.microsoft.com/office/drawing/2014/main" id="{791060C3-38F6-4C2E-AB9C-A30A2BF1A3FB}"/>
              </a:ext>
            </a:extLst>
          </p:cNvPr>
          <p:cNvSpPr>
            <a:spLocks noGrp="1"/>
          </p:cNvSpPr>
          <p:nvPr>
            <p:ph idx="1"/>
          </p:nvPr>
        </p:nvSpPr>
        <p:spPr/>
        <p:txBody>
          <a:bodyPr/>
          <a:lstStyle/>
          <a:p>
            <a:r>
              <a:rPr lang="sr-Latn-RS" dirty="0"/>
              <a:t>Možda ste primetili da je displej jako mali i nezgodan: </a:t>
            </a:r>
            <a:r>
              <a:rPr lang="sr-Latn-RS" dirty="0" err="1"/>
              <a:t>full-screen</a:t>
            </a:r>
            <a:r>
              <a:rPr lang="sr-Latn-RS" dirty="0"/>
              <a:t> opcija rešava taj problem elegantno. </a:t>
            </a:r>
          </a:p>
          <a:p>
            <a:r>
              <a:rPr lang="sr-Latn-RS" dirty="0"/>
              <a:t>Možete takođe primenom </a:t>
            </a:r>
            <a:r>
              <a:rPr lang="sr-Latn-RS" dirty="0" err="1"/>
              <a:t>seamless</a:t>
            </a:r>
            <a:r>
              <a:rPr lang="sr-Latn-RS" dirty="0"/>
              <a:t> moda ili podešavanjem rezolucije da podesite da vam prozor bude odgovarajućih dimenzija. </a:t>
            </a:r>
          </a:p>
          <a:p>
            <a:r>
              <a:rPr lang="sr-Latn-RS" dirty="0"/>
              <a:t>Sve što vam je ostalo za podešavanje jeste da instalirate okruženje za programiranje. </a:t>
            </a:r>
          </a:p>
          <a:p>
            <a:r>
              <a:rPr lang="sr-Latn-RS" dirty="0"/>
              <a:t>Opcije koje preporučujemo su </a:t>
            </a:r>
            <a:r>
              <a:rPr lang="sr-Latn-RS" dirty="0" err="1"/>
              <a:t>Code:Blocks</a:t>
            </a:r>
            <a:r>
              <a:rPr lang="sr-Latn-RS" dirty="0"/>
              <a:t> i </a:t>
            </a:r>
            <a:r>
              <a:rPr lang="sr-Latn-RS" dirty="0" err="1"/>
              <a:t>Visual</a:t>
            </a:r>
            <a:r>
              <a:rPr lang="sr-Latn-RS" dirty="0"/>
              <a:t> Studio </a:t>
            </a:r>
            <a:r>
              <a:rPr lang="sr-Latn-RS" dirty="0" err="1"/>
              <a:t>Code</a:t>
            </a:r>
            <a:r>
              <a:rPr lang="sr-Latn-RS" dirty="0"/>
              <a:t>. VS </a:t>
            </a:r>
            <a:r>
              <a:rPr lang="sr-Latn-RS" dirty="0" err="1"/>
              <a:t>Code</a:t>
            </a:r>
            <a:r>
              <a:rPr lang="sr-Latn-RS" dirty="0"/>
              <a:t> je moćno rešenje koje se može koristiti za manje više bilo koji programski jezik ikada dok je </a:t>
            </a:r>
            <a:r>
              <a:rPr lang="sr-Latn-RS" dirty="0" err="1"/>
              <a:t>Code:Blocks</a:t>
            </a:r>
            <a:r>
              <a:rPr lang="sr-Latn-RS" dirty="0"/>
              <a:t> fokusiraniji i malo lakši za podešavanje. </a:t>
            </a:r>
          </a:p>
          <a:p>
            <a:r>
              <a:rPr lang="sr-Latn-RS" dirty="0"/>
              <a:t>Ako koristite VS </a:t>
            </a:r>
            <a:r>
              <a:rPr lang="sr-Latn-RS" dirty="0" err="1"/>
              <a:t>Code</a:t>
            </a:r>
            <a:r>
              <a:rPr lang="sr-Latn-RS" dirty="0"/>
              <a:t> vodite računa da su mu potrebne ekstenzije da bi doživeo svoj vrhunac. </a:t>
            </a:r>
          </a:p>
          <a:p>
            <a:r>
              <a:rPr lang="sr-Latn-RS" dirty="0"/>
              <a:t>Ako ste malo iskusniji možete koristiti šta god da vam je omiljeni editor i konzolu. </a:t>
            </a:r>
            <a:endParaRPr lang="en-US" dirty="0"/>
          </a:p>
        </p:txBody>
      </p:sp>
    </p:spTree>
    <p:extLst>
      <p:ext uri="{BB962C8B-B14F-4D97-AF65-F5344CB8AC3E}">
        <p14:creationId xmlns:p14="http://schemas.microsoft.com/office/powerpoint/2010/main" val="354731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41BE-3AE1-42A2-8CE5-5F241BBAE3DB}"/>
              </a:ext>
            </a:extLst>
          </p:cNvPr>
          <p:cNvSpPr>
            <a:spLocks noGrp="1"/>
          </p:cNvSpPr>
          <p:nvPr>
            <p:ph type="title"/>
          </p:nvPr>
        </p:nvSpPr>
        <p:spPr/>
        <p:txBody>
          <a:bodyPr/>
          <a:lstStyle/>
          <a:p>
            <a:r>
              <a:rPr lang="sr-Latn-RS" dirty="0"/>
              <a:t>Prisustvo na vežbama</a:t>
            </a:r>
            <a:endParaRPr lang="en-US" dirty="0"/>
          </a:p>
        </p:txBody>
      </p:sp>
      <p:sp>
        <p:nvSpPr>
          <p:cNvPr id="3" name="Content Placeholder 2">
            <a:extLst>
              <a:ext uri="{FF2B5EF4-FFF2-40B4-BE49-F238E27FC236}">
                <a16:creationId xmlns:a16="http://schemas.microsoft.com/office/drawing/2014/main" id="{D020959F-076C-4132-8B1A-A1BE14CD4149}"/>
              </a:ext>
            </a:extLst>
          </p:cNvPr>
          <p:cNvSpPr>
            <a:spLocks noGrp="1"/>
          </p:cNvSpPr>
          <p:nvPr>
            <p:ph idx="1"/>
          </p:nvPr>
        </p:nvSpPr>
        <p:spPr/>
        <p:txBody>
          <a:bodyPr/>
          <a:lstStyle/>
          <a:p>
            <a:pPr>
              <a:buFont typeface="Wingdings" panose="05000000000000000000" pitchFamily="2" charset="2"/>
              <a:buChar char="§"/>
            </a:pPr>
            <a:r>
              <a:rPr lang="sr-Latn-RS" dirty="0"/>
              <a:t>Prisustvo se evidentira automatski. </a:t>
            </a:r>
          </a:p>
          <a:p>
            <a:pPr>
              <a:buFont typeface="Wingdings" panose="05000000000000000000" pitchFamily="2" charset="2"/>
              <a:buChar char="§"/>
            </a:pPr>
            <a:r>
              <a:rPr lang="sr-Latn-RS" dirty="0"/>
              <a:t>Prisustvo je </a:t>
            </a:r>
            <a:r>
              <a:rPr lang="sr-Latn-RS" i="1" dirty="0"/>
              <a:t>obavezno. </a:t>
            </a:r>
            <a:endParaRPr lang="sr-Latn-RS" dirty="0"/>
          </a:p>
          <a:p>
            <a:pPr>
              <a:buFont typeface="Wingdings" panose="05000000000000000000" pitchFamily="2" charset="2"/>
              <a:buChar char="§"/>
            </a:pPr>
            <a:r>
              <a:rPr lang="sr-Latn-RS" dirty="0"/>
              <a:t>Ne samo što morate biti ulogovani, nego morate biti </a:t>
            </a:r>
            <a:r>
              <a:rPr lang="sr-Latn-RS" i="1" dirty="0"/>
              <a:t>prisutni. </a:t>
            </a:r>
          </a:p>
          <a:p>
            <a:pPr>
              <a:buFont typeface="Wingdings" panose="05000000000000000000" pitchFamily="2" charset="2"/>
              <a:buChar char="§"/>
            </a:pPr>
            <a:r>
              <a:rPr lang="sr-Latn-RS" dirty="0"/>
              <a:t>Aktivnost na času se prati i ocenjuje. Do 10 bonus bodova je na raspolaganju. </a:t>
            </a:r>
          </a:p>
          <a:p>
            <a:pPr>
              <a:buFont typeface="Wingdings" panose="05000000000000000000" pitchFamily="2" charset="2"/>
              <a:buChar char="§"/>
            </a:pPr>
            <a:r>
              <a:rPr lang="sr-Latn-RS" dirty="0"/>
              <a:t>Budite spremni da u bilo kom trenutku podelite ekran. </a:t>
            </a:r>
            <a:endParaRPr lang="en-US" dirty="0"/>
          </a:p>
        </p:txBody>
      </p:sp>
    </p:spTree>
    <p:extLst>
      <p:ext uri="{BB962C8B-B14F-4D97-AF65-F5344CB8AC3E}">
        <p14:creationId xmlns:p14="http://schemas.microsoft.com/office/powerpoint/2010/main" val="1591846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BA3A-80CB-4C81-9EA2-543867A6142D}"/>
              </a:ext>
            </a:extLst>
          </p:cNvPr>
          <p:cNvSpPr>
            <a:spLocks noGrp="1"/>
          </p:cNvSpPr>
          <p:nvPr>
            <p:ph type="title"/>
          </p:nvPr>
        </p:nvSpPr>
        <p:spPr/>
        <p:txBody>
          <a:bodyPr/>
          <a:lstStyle/>
          <a:p>
            <a:r>
              <a:rPr lang="sr-Latn-RS" dirty="0"/>
              <a:t>Korak #9 Finalna podešavanja</a:t>
            </a:r>
            <a:endParaRPr lang="en-US" dirty="0"/>
          </a:p>
        </p:txBody>
      </p:sp>
      <p:pic>
        <p:nvPicPr>
          <p:cNvPr id="5" name="Content Placeholder 4">
            <a:extLst>
              <a:ext uri="{FF2B5EF4-FFF2-40B4-BE49-F238E27FC236}">
                <a16:creationId xmlns:a16="http://schemas.microsoft.com/office/drawing/2014/main" id="{0FC1DE4B-48DF-40A7-9A96-D8B313C324C3}"/>
              </a:ext>
            </a:extLst>
          </p:cNvPr>
          <p:cNvPicPr>
            <a:picLocks noGrp="1" noChangeAspect="1"/>
          </p:cNvPicPr>
          <p:nvPr>
            <p:ph idx="1"/>
          </p:nvPr>
        </p:nvPicPr>
        <p:blipFill>
          <a:blip r:embed="rId2"/>
          <a:stretch>
            <a:fillRect/>
          </a:stretch>
        </p:blipFill>
        <p:spPr>
          <a:xfrm>
            <a:off x="689971" y="1855141"/>
            <a:ext cx="2456354" cy="4022725"/>
          </a:xfrm>
        </p:spPr>
      </p:pic>
      <p:pic>
        <p:nvPicPr>
          <p:cNvPr id="9" name="Picture 8">
            <a:extLst>
              <a:ext uri="{FF2B5EF4-FFF2-40B4-BE49-F238E27FC236}">
                <a16:creationId xmlns:a16="http://schemas.microsoft.com/office/drawing/2014/main" id="{9DD5F522-7AD0-4FF5-904A-7D6CB5B929F5}"/>
              </a:ext>
            </a:extLst>
          </p:cNvPr>
          <p:cNvPicPr>
            <a:picLocks noChangeAspect="1"/>
          </p:cNvPicPr>
          <p:nvPr/>
        </p:nvPicPr>
        <p:blipFill>
          <a:blip r:embed="rId3"/>
          <a:stretch>
            <a:fillRect/>
          </a:stretch>
        </p:blipFill>
        <p:spPr>
          <a:xfrm>
            <a:off x="3326121" y="1855141"/>
            <a:ext cx="4490357" cy="1666205"/>
          </a:xfrm>
          <a:prstGeom prst="rect">
            <a:avLst/>
          </a:prstGeom>
        </p:spPr>
      </p:pic>
      <p:sp>
        <p:nvSpPr>
          <p:cNvPr id="10" name="TextBox 9">
            <a:extLst>
              <a:ext uri="{FF2B5EF4-FFF2-40B4-BE49-F238E27FC236}">
                <a16:creationId xmlns:a16="http://schemas.microsoft.com/office/drawing/2014/main" id="{18073D02-DD88-4986-81CF-239E3A019AEA}"/>
              </a:ext>
            </a:extLst>
          </p:cNvPr>
          <p:cNvSpPr txBox="1"/>
          <p:nvPr/>
        </p:nvSpPr>
        <p:spPr>
          <a:xfrm>
            <a:off x="3453413" y="3866503"/>
            <a:ext cx="7004482" cy="646331"/>
          </a:xfrm>
          <a:prstGeom prst="rect">
            <a:avLst/>
          </a:prstGeom>
          <a:noFill/>
        </p:spPr>
        <p:txBody>
          <a:bodyPr wrap="square" rtlCol="0">
            <a:spAutoFit/>
          </a:bodyPr>
          <a:lstStyle/>
          <a:p>
            <a:r>
              <a:rPr lang="sr-Latn-RS" sz="3600" dirty="0" err="1">
                <a:latin typeface="Consolas" panose="020B0609020204030204" pitchFamily="49" charset="0"/>
              </a:rPr>
              <a:t>sudo</a:t>
            </a:r>
            <a:r>
              <a:rPr lang="sr-Latn-RS" sz="3600" dirty="0">
                <a:latin typeface="Consolas" panose="020B0609020204030204" pitchFamily="49" charset="0"/>
              </a:rPr>
              <a:t> </a:t>
            </a:r>
            <a:r>
              <a:rPr lang="sr-Latn-RS" sz="3600" dirty="0" err="1">
                <a:latin typeface="Consolas" panose="020B0609020204030204" pitchFamily="49" charset="0"/>
              </a:rPr>
              <a:t>apt</a:t>
            </a:r>
            <a:r>
              <a:rPr lang="sr-Latn-RS" sz="3600" dirty="0">
                <a:latin typeface="Consolas" panose="020B0609020204030204" pitchFamily="49" charset="0"/>
              </a:rPr>
              <a:t> </a:t>
            </a:r>
            <a:r>
              <a:rPr lang="sr-Latn-RS" sz="3600" dirty="0" err="1">
                <a:latin typeface="Consolas" panose="020B0609020204030204" pitchFamily="49" charset="0"/>
              </a:rPr>
              <a:t>install</a:t>
            </a:r>
            <a:r>
              <a:rPr lang="sr-Latn-RS" sz="3600" dirty="0">
                <a:latin typeface="Consolas" panose="020B0609020204030204" pitchFamily="49" charset="0"/>
              </a:rPr>
              <a:t> </a:t>
            </a:r>
            <a:r>
              <a:rPr lang="sr-Latn-RS" sz="3600" dirty="0" err="1">
                <a:latin typeface="Consolas" panose="020B0609020204030204" pitchFamily="49" charset="0"/>
              </a:rPr>
              <a:t>codeblocks</a:t>
            </a:r>
            <a:endParaRPr lang="en-US" sz="3600" dirty="0">
              <a:latin typeface="Consolas" panose="020B0609020204030204" pitchFamily="49" charset="0"/>
            </a:endParaRPr>
          </a:p>
        </p:txBody>
      </p:sp>
    </p:spTree>
    <p:extLst>
      <p:ext uri="{BB962C8B-B14F-4D97-AF65-F5344CB8AC3E}">
        <p14:creationId xmlns:p14="http://schemas.microsoft.com/office/powerpoint/2010/main" val="3854567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0A39-F18E-48C8-B7C7-8C86E91B4CB7}"/>
              </a:ext>
            </a:extLst>
          </p:cNvPr>
          <p:cNvSpPr>
            <a:spLocks noGrp="1"/>
          </p:cNvSpPr>
          <p:nvPr>
            <p:ph type="title"/>
          </p:nvPr>
        </p:nvSpPr>
        <p:spPr/>
        <p:txBody>
          <a:bodyPr/>
          <a:lstStyle/>
          <a:p>
            <a:r>
              <a:rPr lang="sr-Latn-RS" dirty="0"/>
              <a:t>Korak #10 Testiranje</a:t>
            </a:r>
            <a:endParaRPr lang="en-US" dirty="0"/>
          </a:p>
        </p:txBody>
      </p:sp>
      <p:sp>
        <p:nvSpPr>
          <p:cNvPr id="3" name="Content Placeholder 2">
            <a:extLst>
              <a:ext uri="{FF2B5EF4-FFF2-40B4-BE49-F238E27FC236}">
                <a16:creationId xmlns:a16="http://schemas.microsoft.com/office/drawing/2014/main" id="{7DDD4493-F95E-45D2-8D2D-8A27134375C7}"/>
              </a:ext>
            </a:extLst>
          </p:cNvPr>
          <p:cNvSpPr>
            <a:spLocks noGrp="1"/>
          </p:cNvSpPr>
          <p:nvPr>
            <p:ph idx="1"/>
          </p:nvPr>
        </p:nvSpPr>
        <p:spPr/>
        <p:txBody>
          <a:bodyPr/>
          <a:lstStyle/>
          <a:p>
            <a:r>
              <a:rPr lang="sr-Latn-RS" dirty="0"/>
              <a:t>Sada ono što moramo da uradimo jeste da da testiramo da li sve ovo radi ono što hoćemo, tj. da li će da kompajlira uspešno C++ programe sa nitima. </a:t>
            </a:r>
          </a:p>
          <a:p>
            <a:r>
              <a:rPr lang="sr-Latn-RS" dirty="0"/>
              <a:t>Dok to budemo testirali naučićemo protokol za kompajliranje jednostavnih C++ programa. </a:t>
            </a:r>
          </a:p>
          <a:p>
            <a:r>
              <a:rPr lang="sr-Latn-RS" dirty="0"/>
              <a:t>Ovo vam omogućava da kompajlirate dati </a:t>
            </a:r>
            <a:r>
              <a:rPr lang="sr-Latn-RS" dirty="0" err="1"/>
              <a:t>cpp</a:t>
            </a:r>
            <a:r>
              <a:rPr lang="sr-Latn-RS" dirty="0"/>
              <a:t> kod rukom bez potrebe za projektima, ili bilo kakvim podešavanjima. </a:t>
            </a:r>
          </a:p>
        </p:txBody>
      </p:sp>
    </p:spTree>
    <p:extLst>
      <p:ext uri="{BB962C8B-B14F-4D97-AF65-F5344CB8AC3E}">
        <p14:creationId xmlns:p14="http://schemas.microsoft.com/office/powerpoint/2010/main" val="1492789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09DA-7A44-49AC-8847-08B4678B6FEF}"/>
              </a:ext>
            </a:extLst>
          </p:cNvPr>
          <p:cNvSpPr>
            <a:spLocks noGrp="1"/>
          </p:cNvSpPr>
          <p:nvPr>
            <p:ph type="title"/>
          </p:nvPr>
        </p:nvSpPr>
        <p:spPr/>
        <p:txBody>
          <a:bodyPr/>
          <a:lstStyle/>
          <a:p>
            <a:r>
              <a:rPr lang="sr-Latn-RS" dirty="0"/>
              <a:t>Korak #10 Testiranje </a:t>
            </a:r>
            <a:r>
              <a:rPr lang="sr-Latn-RS" dirty="0">
                <a:solidFill>
                  <a:srgbClr val="000000">
                    <a:lumMod val="75000"/>
                    <a:lumOff val="25000"/>
                  </a:srgbClr>
                </a:solidFill>
                <a:latin typeface="Calibri Light" panose="020F0302020204030204"/>
              </a:rPr>
              <a:t>– Test kod</a:t>
            </a:r>
            <a:endParaRPr lang="en-US" dirty="0"/>
          </a:p>
        </p:txBody>
      </p:sp>
      <p:pic>
        <p:nvPicPr>
          <p:cNvPr id="5" name="Content Placeholder 4">
            <a:extLst>
              <a:ext uri="{FF2B5EF4-FFF2-40B4-BE49-F238E27FC236}">
                <a16:creationId xmlns:a16="http://schemas.microsoft.com/office/drawing/2014/main" id="{5CD81C1D-B74C-4031-86AA-C385E8F63A57}"/>
              </a:ext>
            </a:extLst>
          </p:cNvPr>
          <p:cNvPicPr>
            <a:picLocks noGrp="1" noChangeAspect="1"/>
          </p:cNvPicPr>
          <p:nvPr>
            <p:ph idx="1"/>
          </p:nvPr>
        </p:nvPicPr>
        <p:blipFill>
          <a:blip r:embed="rId2"/>
          <a:stretch>
            <a:fillRect/>
          </a:stretch>
        </p:blipFill>
        <p:spPr>
          <a:xfrm>
            <a:off x="1097279" y="1855594"/>
            <a:ext cx="4221169" cy="4411655"/>
          </a:xfrm>
        </p:spPr>
      </p:pic>
      <p:sp>
        <p:nvSpPr>
          <p:cNvPr id="6" name="TextBox 5">
            <a:extLst>
              <a:ext uri="{FF2B5EF4-FFF2-40B4-BE49-F238E27FC236}">
                <a16:creationId xmlns:a16="http://schemas.microsoft.com/office/drawing/2014/main" id="{12FA38D4-F0CE-48F0-ABCB-EA7474888443}"/>
              </a:ext>
            </a:extLst>
          </p:cNvPr>
          <p:cNvSpPr txBox="1"/>
          <p:nvPr/>
        </p:nvSpPr>
        <p:spPr>
          <a:xfrm>
            <a:off x="5561045" y="1950098"/>
            <a:ext cx="6008914" cy="646331"/>
          </a:xfrm>
          <a:prstGeom prst="rect">
            <a:avLst/>
          </a:prstGeom>
          <a:noFill/>
        </p:spPr>
        <p:txBody>
          <a:bodyPr wrap="square" rtlCol="0">
            <a:spAutoFit/>
          </a:bodyPr>
          <a:lstStyle/>
          <a:p>
            <a:r>
              <a:rPr lang="sr-Latn-RS" dirty="0"/>
              <a:t>Nije bitno šta kod radi sada. Ono što je bitno da koristi neke od funkcija koje su nama neophodne. </a:t>
            </a:r>
            <a:endParaRPr lang="en-US" dirty="0"/>
          </a:p>
        </p:txBody>
      </p:sp>
    </p:spTree>
    <p:extLst>
      <p:ext uri="{BB962C8B-B14F-4D97-AF65-F5344CB8AC3E}">
        <p14:creationId xmlns:p14="http://schemas.microsoft.com/office/powerpoint/2010/main" val="4052030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9F24-77A7-4125-8050-914B48D8E5EB}"/>
              </a:ext>
            </a:extLst>
          </p:cNvPr>
          <p:cNvSpPr>
            <a:spLocks noGrp="1"/>
          </p:cNvSpPr>
          <p:nvPr>
            <p:ph type="title"/>
          </p:nvPr>
        </p:nvSpPr>
        <p:spPr/>
        <p:txBody>
          <a:bodyPr/>
          <a:lstStyle/>
          <a:p>
            <a:r>
              <a:rPr lang="sr-Latn-RS" dirty="0"/>
              <a:t>Korak #10 Testiranje </a:t>
            </a:r>
            <a:r>
              <a:rPr lang="sr-Latn-RS" dirty="0">
                <a:solidFill>
                  <a:srgbClr val="000000">
                    <a:lumMod val="75000"/>
                    <a:lumOff val="25000"/>
                  </a:srgbClr>
                </a:solidFill>
                <a:latin typeface="Calibri Light" panose="020F0302020204030204"/>
              </a:rPr>
              <a:t>– Kompajliranje</a:t>
            </a:r>
            <a:endParaRPr lang="en-US" dirty="0"/>
          </a:p>
        </p:txBody>
      </p:sp>
      <p:sp>
        <p:nvSpPr>
          <p:cNvPr id="3" name="Content Placeholder 2">
            <a:extLst>
              <a:ext uri="{FF2B5EF4-FFF2-40B4-BE49-F238E27FC236}">
                <a16:creationId xmlns:a16="http://schemas.microsoft.com/office/drawing/2014/main" id="{CD922EDB-EB52-4392-A960-BA5E394446E4}"/>
              </a:ext>
            </a:extLst>
          </p:cNvPr>
          <p:cNvSpPr>
            <a:spLocks noGrp="1"/>
          </p:cNvSpPr>
          <p:nvPr>
            <p:ph idx="1"/>
          </p:nvPr>
        </p:nvSpPr>
        <p:spPr/>
        <p:txBody>
          <a:bodyPr>
            <a:normAutofit/>
          </a:bodyPr>
          <a:lstStyle/>
          <a:p>
            <a:pPr marL="0" indent="0">
              <a:buNone/>
            </a:pPr>
            <a:r>
              <a:rPr lang="sr-Latn-RS" sz="3200" dirty="0">
                <a:latin typeface="Consolas" panose="020B0609020204030204" pitchFamily="49" charset="0"/>
              </a:rPr>
              <a:t>g++ --</a:t>
            </a:r>
            <a:r>
              <a:rPr lang="sr-Latn-RS" sz="3200" dirty="0" err="1">
                <a:latin typeface="Consolas" panose="020B0609020204030204" pitchFamily="49" charset="0"/>
              </a:rPr>
              <a:t>std</a:t>
            </a:r>
            <a:r>
              <a:rPr lang="sr-Latn-RS" sz="3200" dirty="0">
                <a:latin typeface="Consolas" panose="020B0609020204030204" pitchFamily="49" charset="0"/>
              </a:rPr>
              <a:t>=c++20 –</a:t>
            </a:r>
            <a:r>
              <a:rPr lang="sr-Latn-RS" sz="3200" dirty="0" err="1">
                <a:latin typeface="Consolas" panose="020B0609020204030204" pitchFamily="49" charset="0"/>
              </a:rPr>
              <a:t>pthread</a:t>
            </a:r>
            <a:r>
              <a:rPr lang="sr-Latn-RS" sz="3200" dirty="0">
                <a:latin typeface="Consolas" panose="020B0609020204030204" pitchFamily="49" charset="0"/>
              </a:rPr>
              <a:t> –o </a:t>
            </a:r>
            <a:r>
              <a:rPr lang="sr-Latn-RS" sz="3200" dirty="0" err="1">
                <a:latin typeface="Consolas" panose="020B0609020204030204" pitchFamily="49" charset="0"/>
              </a:rPr>
              <a:t>main</a:t>
            </a:r>
            <a:r>
              <a:rPr lang="sr-Latn-RS" sz="3200" dirty="0">
                <a:latin typeface="Consolas" panose="020B0609020204030204" pitchFamily="49" charset="0"/>
              </a:rPr>
              <a:t> main.cpp</a:t>
            </a:r>
          </a:p>
          <a:p>
            <a:pPr marL="0" indent="0">
              <a:buNone/>
            </a:pPr>
            <a:r>
              <a:rPr lang="sr-Latn-RS" sz="2400" b="1" dirty="0">
                <a:latin typeface="Consolas" panose="020B0609020204030204" pitchFamily="49" charset="0"/>
              </a:rPr>
              <a:t>g++ </a:t>
            </a:r>
            <a:r>
              <a:rPr lang="sr-Latn-RS" sz="2400" dirty="0">
                <a:latin typeface="Consolas" panose="020B0609020204030204" pitchFamily="49" charset="0"/>
              </a:rPr>
              <a:t>je ime našeg kompajlera</a:t>
            </a:r>
          </a:p>
          <a:p>
            <a:pPr marL="0" indent="0">
              <a:buNone/>
            </a:pPr>
            <a:r>
              <a:rPr lang="sr-Latn-RS" sz="2400" b="1" dirty="0">
                <a:latin typeface="Consolas" panose="020B0609020204030204" pitchFamily="49" charset="0"/>
              </a:rPr>
              <a:t>--</a:t>
            </a:r>
            <a:r>
              <a:rPr lang="sr-Latn-RS" sz="2400" b="1" dirty="0" err="1">
                <a:latin typeface="Consolas" panose="020B0609020204030204" pitchFamily="49" charset="0"/>
              </a:rPr>
              <a:t>std</a:t>
            </a:r>
            <a:r>
              <a:rPr lang="sr-Latn-RS" sz="2400" b="1" dirty="0">
                <a:latin typeface="Consolas" panose="020B0609020204030204" pitchFamily="49" charset="0"/>
              </a:rPr>
              <a:t>=c++20 </a:t>
            </a:r>
            <a:r>
              <a:rPr lang="sr-Latn-RS" sz="2400" dirty="0">
                <a:latin typeface="Consolas" panose="020B0609020204030204" pitchFamily="49" charset="0"/>
              </a:rPr>
              <a:t>je instrukcija da koristimo C++ standard iz 2020. Nije neophodna za ovo, ali testira podršku. </a:t>
            </a:r>
          </a:p>
          <a:p>
            <a:pPr marL="0" indent="0">
              <a:buNone/>
            </a:pPr>
            <a:r>
              <a:rPr lang="sr-Latn-RS" sz="2400" b="1" dirty="0">
                <a:latin typeface="Consolas" panose="020B0609020204030204" pitchFamily="49" charset="0"/>
              </a:rPr>
              <a:t>-</a:t>
            </a:r>
            <a:r>
              <a:rPr lang="sr-Latn-RS" sz="2400" b="1" dirty="0" err="1">
                <a:latin typeface="Consolas" panose="020B0609020204030204" pitchFamily="49" charset="0"/>
              </a:rPr>
              <a:t>pthread</a:t>
            </a:r>
            <a:r>
              <a:rPr lang="sr-Latn-RS" sz="2400" b="1" dirty="0">
                <a:latin typeface="Consolas" panose="020B0609020204030204" pitchFamily="49" charset="0"/>
              </a:rPr>
              <a:t> </a:t>
            </a:r>
            <a:r>
              <a:rPr lang="sr-Latn-RS" sz="2400" dirty="0">
                <a:latin typeface="Consolas" panose="020B0609020204030204" pitchFamily="49" charset="0"/>
              </a:rPr>
              <a:t>kaže da se koristi </a:t>
            </a:r>
            <a:r>
              <a:rPr lang="sr-Latn-RS" sz="2400" dirty="0" err="1">
                <a:latin typeface="Consolas" panose="020B0609020204030204" pitchFamily="49" charset="0"/>
              </a:rPr>
              <a:t>pthread</a:t>
            </a:r>
            <a:r>
              <a:rPr lang="sr-Latn-RS" sz="2400" dirty="0">
                <a:latin typeface="Consolas" panose="020B0609020204030204" pitchFamily="49" charset="0"/>
              </a:rPr>
              <a:t> biblioteka da se ostvari podrška nitima.</a:t>
            </a:r>
          </a:p>
          <a:p>
            <a:pPr marL="0" indent="0">
              <a:buNone/>
            </a:pPr>
            <a:r>
              <a:rPr lang="sr-Latn-RS" sz="2400" b="1" dirty="0">
                <a:latin typeface="Consolas" panose="020B0609020204030204" pitchFamily="49" charset="0"/>
              </a:rPr>
              <a:t>-o</a:t>
            </a:r>
            <a:r>
              <a:rPr lang="sr-Latn-RS" sz="2400" dirty="0">
                <a:latin typeface="Consolas" panose="020B0609020204030204" pitchFamily="49" charset="0"/>
              </a:rPr>
              <a:t> opcija nam kaže kako se zove izlazni fajl </a:t>
            </a:r>
          </a:p>
          <a:p>
            <a:pPr marL="0" indent="0">
              <a:buNone/>
            </a:pPr>
            <a:r>
              <a:rPr lang="sr-Latn-RS" sz="2400" dirty="0">
                <a:latin typeface="Consolas" panose="020B0609020204030204" pitchFamily="49" charset="0"/>
              </a:rPr>
              <a:t>I konačno main.cpp je ono što kompajliramo. </a:t>
            </a:r>
            <a:endParaRPr lang="en-US" sz="2400" dirty="0">
              <a:latin typeface="Consolas" panose="020B0609020204030204" pitchFamily="49" charset="0"/>
            </a:endParaRPr>
          </a:p>
        </p:txBody>
      </p:sp>
    </p:spTree>
    <p:extLst>
      <p:ext uri="{BB962C8B-B14F-4D97-AF65-F5344CB8AC3E}">
        <p14:creationId xmlns:p14="http://schemas.microsoft.com/office/powerpoint/2010/main" val="3469696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0325-F4A9-4204-8E57-52AF0F70C6A2}"/>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3A044708-061D-4036-B4B1-F35CE3FEFB16}"/>
              </a:ext>
            </a:extLst>
          </p:cNvPr>
          <p:cNvPicPr>
            <a:picLocks noGrp="1" noChangeAspect="1"/>
          </p:cNvPicPr>
          <p:nvPr>
            <p:ph idx="1"/>
          </p:nvPr>
        </p:nvPicPr>
        <p:blipFill>
          <a:blip r:embed="rId2"/>
          <a:stretch>
            <a:fillRect/>
          </a:stretch>
        </p:blipFill>
        <p:spPr>
          <a:xfrm>
            <a:off x="2672442" y="1846263"/>
            <a:ext cx="6907442" cy="4022725"/>
          </a:xfrm>
        </p:spPr>
      </p:pic>
    </p:spTree>
    <p:extLst>
      <p:ext uri="{BB962C8B-B14F-4D97-AF65-F5344CB8AC3E}">
        <p14:creationId xmlns:p14="http://schemas.microsoft.com/office/powerpoint/2010/main" val="2888606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91B9-B728-42B9-B705-187B647B092A}"/>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CDC3E775-7909-4FBB-A9F1-53E11EF87F2A}"/>
              </a:ext>
            </a:extLst>
          </p:cNvPr>
          <p:cNvPicPr>
            <a:picLocks noGrp="1" noChangeAspect="1"/>
          </p:cNvPicPr>
          <p:nvPr>
            <p:ph idx="1"/>
          </p:nvPr>
        </p:nvPicPr>
        <p:blipFill>
          <a:blip r:embed="rId2"/>
          <a:stretch>
            <a:fillRect/>
          </a:stretch>
        </p:blipFill>
        <p:spPr>
          <a:xfrm>
            <a:off x="600646" y="1981200"/>
            <a:ext cx="2457450" cy="2895600"/>
          </a:xfrm>
        </p:spPr>
      </p:pic>
      <p:pic>
        <p:nvPicPr>
          <p:cNvPr id="7" name="Picture 6">
            <a:extLst>
              <a:ext uri="{FF2B5EF4-FFF2-40B4-BE49-F238E27FC236}">
                <a16:creationId xmlns:a16="http://schemas.microsoft.com/office/drawing/2014/main" id="{8C254D65-7C0F-4E00-AC10-8BA613C76681}"/>
              </a:ext>
            </a:extLst>
          </p:cNvPr>
          <p:cNvPicPr>
            <a:picLocks noChangeAspect="1"/>
          </p:cNvPicPr>
          <p:nvPr/>
        </p:nvPicPr>
        <p:blipFill>
          <a:blip r:embed="rId3"/>
          <a:stretch>
            <a:fillRect/>
          </a:stretch>
        </p:blipFill>
        <p:spPr>
          <a:xfrm>
            <a:off x="3743872" y="1819470"/>
            <a:ext cx="4394539" cy="4226767"/>
          </a:xfrm>
          <a:prstGeom prst="rect">
            <a:avLst/>
          </a:prstGeom>
        </p:spPr>
      </p:pic>
      <p:sp>
        <p:nvSpPr>
          <p:cNvPr id="8" name="TextBox 7">
            <a:extLst>
              <a:ext uri="{FF2B5EF4-FFF2-40B4-BE49-F238E27FC236}">
                <a16:creationId xmlns:a16="http://schemas.microsoft.com/office/drawing/2014/main" id="{6E71CFD1-0EA2-4E3B-815A-D4828C0CF293}"/>
              </a:ext>
            </a:extLst>
          </p:cNvPr>
          <p:cNvSpPr txBox="1"/>
          <p:nvPr/>
        </p:nvSpPr>
        <p:spPr>
          <a:xfrm>
            <a:off x="8313576" y="1912775"/>
            <a:ext cx="2743200" cy="2862322"/>
          </a:xfrm>
          <a:prstGeom prst="rect">
            <a:avLst/>
          </a:prstGeom>
          <a:noFill/>
        </p:spPr>
        <p:txBody>
          <a:bodyPr wrap="square" rtlCol="0">
            <a:spAutoFit/>
          </a:bodyPr>
          <a:lstStyle/>
          <a:p>
            <a:r>
              <a:rPr lang="sr-Latn-RS" dirty="0"/>
              <a:t>Kopiramo kompajler da bi na jednom mesto podesili sve što nam treba i imali tu posebnu konfiguraciju samo za potrebe ovog predmeta. </a:t>
            </a:r>
          </a:p>
          <a:p>
            <a:endParaRPr lang="sr-Latn-RS" dirty="0"/>
          </a:p>
          <a:p>
            <a:r>
              <a:rPr lang="sr-Latn-RS" dirty="0"/>
              <a:t>Plus, čini stare </a:t>
            </a:r>
            <a:r>
              <a:rPr lang="sr-Latn-RS" dirty="0" err="1"/>
              <a:t>code</a:t>
            </a:r>
            <a:r>
              <a:rPr lang="sr-Latn-RS" dirty="0"/>
              <a:t> </a:t>
            </a:r>
            <a:r>
              <a:rPr lang="sr-Latn-RS" dirty="0" err="1"/>
              <a:t>blocks</a:t>
            </a:r>
            <a:r>
              <a:rPr lang="sr-Latn-RS" dirty="0"/>
              <a:t> projekte kompatibilnim što je bonus. </a:t>
            </a:r>
            <a:endParaRPr lang="en-US" dirty="0"/>
          </a:p>
        </p:txBody>
      </p:sp>
      <p:pic>
        <p:nvPicPr>
          <p:cNvPr id="10" name="Picture 9">
            <a:extLst>
              <a:ext uri="{FF2B5EF4-FFF2-40B4-BE49-F238E27FC236}">
                <a16:creationId xmlns:a16="http://schemas.microsoft.com/office/drawing/2014/main" id="{8B0783A8-4539-4F93-A4F0-0BBFD8C04185}"/>
              </a:ext>
            </a:extLst>
          </p:cNvPr>
          <p:cNvPicPr>
            <a:picLocks noChangeAspect="1"/>
          </p:cNvPicPr>
          <p:nvPr/>
        </p:nvPicPr>
        <p:blipFill>
          <a:blip r:embed="rId4"/>
          <a:stretch>
            <a:fillRect/>
          </a:stretch>
        </p:blipFill>
        <p:spPr>
          <a:xfrm>
            <a:off x="8481100" y="4837301"/>
            <a:ext cx="2408151" cy="1316004"/>
          </a:xfrm>
          <a:prstGeom prst="rect">
            <a:avLst/>
          </a:prstGeom>
        </p:spPr>
      </p:pic>
    </p:spTree>
    <p:extLst>
      <p:ext uri="{BB962C8B-B14F-4D97-AF65-F5344CB8AC3E}">
        <p14:creationId xmlns:p14="http://schemas.microsoft.com/office/powerpoint/2010/main" val="2068531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3A4E-07FD-454E-B42C-D62B7D860714}"/>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945B24A2-CC39-4451-BA15-0C949B2B4862}"/>
              </a:ext>
            </a:extLst>
          </p:cNvPr>
          <p:cNvPicPr>
            <a:picLocks noGrp="1" noChangeAspect="1"/>
          </p:cNvPicPr>
          <p:nvPr>
            <p:ph idx="1"/>
          </p:nvPr>
        </p:nvPicPr>
        <p:blipFill>
          <a:blip r:embed="rId2"/>
          <a:stretch>
            <a:fillRect/>
          </a:stretch>
        </p:blipFill>
        <p:spPr>
          <a:xfrm>
            <a:off x="973701" y="1920908"/>
            <a:ext cx="4128058" cy="4022725"/>
          </a:xfrm>
        </p:spPr>
      </p:pic>
      <p:pic>
        <p:nvPicPr>
          <p:cNvPr id="7" name="Picture 6">
            <a:extLst>
              <a:ext uri="{FF2B5EF4-FFF2-40B4-BE49-F238E27FC236}">
                <a16:creationId xmlns:a16="http://schemas.microsoft.com/office/drawing/2014/main" id="{017FC527-BAF7-48E1-939B-451757853620}"/>
              </a:ext>
            </a:extLst>
          </p:cNvPr>
          <p:cNvPicPr>
            <a:picLocks noChangeAspect="1"/>
          </p:cNvPicPr>
          <p:nvPr/>
        </p:nvPicPr>
        <p:blipFill>
          <a:blip r:embed="rId3"/>
          <a:stretch>
            <a:fillRect/>
          </a:stretch>
        </p:blipFill>
        <p:spPr>
          <a:xfrm>
            <a:off x="6611127" y="1920908"/>
            <a:ext cx="5295900" cy="904875"/>
          </a:xfrm>
          <a:prstGeom prst="rect">
            <a:avLst/>
          </a:prstGeom>
        </p:spPr>
      </p:pic>
      <p:sp>
        <p:nvSpPr>
          <p:cNvPr id="10" name="TextBox 9">
            <a:extLst>
              <a:ext uri="{FF2B5EF4-FFF2-40B4-BE49-F238E27FC236}">
                <a16:creationId xmlns:a16="http://schemas.microsoft.com/office/drawing/2014/main" id="{32C24B57-FD4C-498A-8A14-EA5178364F52}"/>
              </a:ext>
            </a:extLst>
          </p:cNvPr>
          <p:cNvSpPr txBox="1"/>
          <p:nvPr/>
        </p:nvSpPr>
        <p:spPr>
          <a:xfrm>
            <a:off x="6126480" y="2200845"/>
            <a:ext cx="581608" cy="369332"/>
          </a:xfrm>
          <a:prstGeom prst="rect">
            <a:avLst/>
          </a:prstGeom>
          <a:noFill/>
        </p:spPr>
        <p:txBody>
          <a:bodyPr wrap="square" rtlCol="0">
            <a:spAutoFit/>
          </a:bodyPr>
          <a:lstStyle/>
          <a:p>
            <a:r>
              <a:rPr lang="sr-Latn-RS" dirty="0"/>
              <a:t>1.</a:t>
            </a:r>
            <a:endParaRPr lang="en-US" dirty="0"/>
          </a:p>
        </p:txBody>
      </p:sp>
      <p:sp>
        <p:nvSpPr>
          <p:cNvPr id="11" name="TextBox 10">
            <a:extLst>
              <a:ext uri="{FF2B5EF4-FFF2-40B4-BE49-F238E27FC236}">
                <a16:creationId xmlns:a16="http://schemas.microsoft.com/office/drawing/2014/main" id="{A628B735-E04F-45D7-A8F1-027DFD607CC8}"/>
              </a:ext>
            </a:extLst>
          </p:cNvPr>
          <p:cNvSpPr txBox="1"/>
          <p:nvPr/>
        </p:nvSpPr>
        <p:spPr>
          <a:xfrm>
            <a:off x="6075550" y="3476077"/>
            <a:ext cx="581608" cy="369332"/>
          </a:xfrm>
          <a:prstGeom prst="rect">
            <a:avLst/>
          </a:prstGeom>
          <a:noFill/>
        </p:spPr>
        <p:txBody>
          <a:bodyPr wrap="square" rtlCol="0">
            <a:spAutoFit/>
          </a:bodyPr>
          <a:lstStyle/>
          <a:p>
            <a:r>
              <a:rPr lang="sr-Latn-RS" dirty="0"/>
              <a:t>2.</a:t>
            </a:r>
            <a:endParaRPr lang="en-US" dirty="0"/>
          </a:p>
        </p:txBody>
      </p:sp>
      <p:pic>
        <p:nvPicPr>
          <p:cNvPr id="13" name="Picture 12">
            <a:extLst>
              <a:ext uri="{FF2B5EF4-FFF2-40B4-BE49-F238E27FC236}">
                <a16:creationId xmlns:a16="http://schemas.microsoft.com/office/drawing/2014/main" id="{D0808713-D884-4082-B720-0C0AAC961B22}"/>
              </a:ext>
            </a:extLst>
          </p:cNvPr>
          <p:cNvPicPr>
            <a:picLocks noChangeAspect="1"/>
          </p:cNvPicPr>
          <p:nvPr/>
        </p:nvPicPr>
        <p:blipFill>
          <a:blip r:embed="rId4"/>
          <a:stretch>
            <a:fillRect/>
          </a:stretch>
        </p:blipFill>
        <p:spPr>
          <a:xfrm>
            <a:off x="6708088" y="3488221"/>
            <a:ext cx="1983151" cy="923828"/>
          </a:xfrm>
          <a:prstGeom prst="rect">
            <a:avLst/>
          </a:prstGeom>
        </p:spPr>
      </p:pic>
    </p:spTree>
    <p:extLst>
      <p:ext uri="{BB962C8B-B14F-4D97-AF65-F5344CB8AC3E}">
        <p14:creationId xmlns:p14="http://schemas.microsoft.com/office/powerpoint/2010/main" val="191249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1A7C-B12B-4048-870A-8F446AC517C1}"/>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11" name="Picture 10">
            <a:extLst>
              <a:ext uri="{FF2B5EF4-FFF2-40B4-BE49-F238E27FC236}">
                <a16:creationId xmlns:a16="http://schemas.microsoft.com/office/drawing/2014/main" id="{15C11F26-D18A-4AEA-9723-552382ECBB5D}"/>
              </a:ext>
            </a:extLst>
          </p:cNvPr>
          <p:cNvPicPr>
            <a:picLocks noChangeAspect="1"/>
          </p:cNvPicPr>
          <p:nvPr/>
        </p:nvPicPr>
        <p:blipFill>
          <a:blip r:embed="rId2"/>
          <a:stretch>
            <a:fillRect/>
          </a:stretch>
        </p:blipFill>
        <p:spPr>
          <a:xfrm>
            <a:off x="539171" y="1737360"/>
            <a:ext cx="4498896" cy="4352722"/>
          </a:xfrm>
          <a:prstGeom prst="rect">
            <a:avLst/>
          </a:prstGeom>
        </p:spPr>
      </p:pic>
      <p:pic>
        <p:nvPicPr>
          <p:cNvPr id="13" name="Picture 12">
            <a:extLst>
              <a:ext uri="{FF2B5EF4-FFF2-40B4-BE49-F238E27FC236}">
                <a16:creationId xmlns:a16="http://schemas.microsoft.com/office/drawing/2014/main" id="{9A34B78A-5C5B-463D-9E88-05DB3DFB67C5}"/>
              </a:ext>
            </a:extLst>
          </p:cNvPr>
          <p:cNvPicPr>
            <a:picLocks noChangeAspect="1"/>
          </p:cNvPicPr>
          <p:nvPr/>
        </p:nvPicPr>
        <p:blipFill>
          <a:blip r:embed="rId3"/>
          <a:stretch>
            <a:fillRect/>
          </a:stretch>
        </p:blipFill>
        <p:spPr>
          <a:xfrm>
            <a:off x="5645226" y="1869443"/>
            <a:ext cx="2882055" cy="1104576"/>
          </a:xfrm>
          <a:prstGeom prst="rect">
            <a:avLst/>
          </a:prstGeom>
        </p:spPr>
      </p:pic>
    </p:spTree>
    <p:extLst>
      <p:ext uri="{BB962C8B-B14F-4D97-AF65-F5344CB8AC3E}">
        <p14:creationId xmlns:p14="http://schemas.microsoft.com/office/powerpoint/2010/main" val="73504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DD7-7072-47AE-A7F2-BDCE48E934CB}"/>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2FB7151B-1BCA-49B0-A2EF-78D872A3FFE1}"/>
              </a:ext>
            </a:extLst>
          </p:cNvPr>
          <p:cNvPicPr>
            <a:picLocks noGrp="1" noChangeAspect="1"/>
          </p:cNvPicPr>
          <p:nvPr>
            <p:ph idx="1"/>
          </p:nvPr>
        </p:nvPicPr>
        <p:blipFill>
          <a:blip r:embed="rId2"/>
          <a:stretch>
            <a:fillRect/>
          </a:stretch>
        </p:blipFill>
        <p:spPr>
          <a:xfrm>
            <a:off x="2801938" y="2638425"/>
            <a:ext cx="6648450" cy="2438400"/>
          </a:xfrm>
        </p:spPr>
      </p:pic>
    </p:spTree>
    <p:extLst>
      <p:ext uri="{BB962C8B-B14F-4D97-AF65-F5344CB8AC3E}">
        <p14:creationId xmlns:p14="http://schemas.microsoft.com/office/powerpoint/2010/main" val="2257406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4DC4-2E1E-4F16-A807-868D312F8C6A}"/>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83ECD483-963F-42C5-817C-10C2151D9B98}"/>
              </a:ext>
            </a:extLst>
          </p:cNvPr>
          <p:cNvPicPr>
            <a:picLocks noGrp="1" noChangeAspect="1"/>
          </p:cNvPicPr>
          <p:nvPr>
            <p:ph idx="1"/>
          </p:nvPr>
        </p:nvPicPr>
        <p:blipFill>
          <a:blip r:embed="rId2"/>
          <a:stretch>
            <a:fillRect/>
          </a:stretch>
        </p:blipFill>
        <p:spPr>
          <a:xfrm>
            <a:off x="2970468" y="1846263"/>
            <a:ext cx="5902338" cy="4022725"/>
          </a:xfrm>
        </p:spPr>
      </p:pic>
    </p:spTree>
    <p:extLst>
      <p:ext uri="{BB962C8B-B14F-4D97-AF65-F5344CB8AC3E}">
        <p14:creationId xmlns:p14="http://schemas.microsoft.com/office/powerpoint/2010/main" val="191546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EABC-6957-4732-B72C-856A50DA659F}"/>
              </a:ext>
            </a:extLst>
          </p:cNvPr>
          <p:cNvSpPr>
            <a:spLocks noGrp="1"/>
          </p:cNvSpPr>
          <p:nvPr>
            <p:ph type="title"/>
          </p:nvPr>
        </p:nvSpPr>
        <p:spPr/>
        <p:txBody>
          <a:bodyPr/>
          <a:lstStyle/>
          <a:p>
            <a:r>
              <a:rPr lang="sr-Latn-RS" dirty="0"/>
              <a:t>Polaganje</a:t>
            </a:r>
            <a:endParaRPr lang="en-US" dirty="0"/>
          </a:p>
        </p:txBody>
      </p:sp>
      <p:sp>
        <p:nvSpPr>
          <p:cNvPr id="3" name="Content Placeholder 2">
            <a:extLst>
              <a:ext uri="{FF2B5EF4-FFF2-40B4-BE49-F238E27FC236}">
                <a16:creationId xmlns:a16="http://schemas.microsoft.com/office/drawing/2014/main" id="{7F893CCD-2E3B-44AD-BA5C-6424E37DCC4A}"/>
              </a:ext>
            </a:extLst>
          </p:cNvPr>
          <p:cNvSpPr>
            <a:spLocks noGrp="1"/>
          </p:cNvSpPr>
          <p:nvPr>
            <p:ph idx="1"/>
          </p:nvPr>
        </p:nvSpPr>
        <p:spPr/>
        <p:txBody>
          <a:bodyPr/>
          <a:lstStyle/>
          <a:p>
            <a:pPr>
              <a:buFont typeface="Wingdings" panose="05000000000000000000" pitchFamily="2" charset="2"/>
              <a:buChar char="§"/>
            </a:pPr>
            <a:r>
              <a:rPr lang="sr-Latn-RS" dirty="0"/>
              <a:t>Na raspolaganju je 100 bodova. </a:t>
            </a:r>
          </a:p>
          <a:p>
            <a:pPr lvl="1">
              <a:buFont typeface="Wingdings" panose="05000000000000000000" pitchFamily="2" charset="2"/>
              <a:buChar char="§"/>
            </a:pPr>
            <a:r>
              <a:rPr lang="sr-Latn-RS" dirty="0"/>
              <a:t>70 su predispitne obaveze</a:t>
            </a:r>
          </a:p>
          <a:p>
            <a:pPr lvl="1">
              <a:buFont typeface="Wingdings" panose="05000000000000000000" pitchFamily="2" charset="2"/>
              <a:buChar char="§"/>
            </a:pPr>
            <a:r>
              <a:rPr lang="sr-Latn-RS" dirty="0"/>
              <a:t>30 je ispit</a:t>
            </a:r>
          </a:p>
          <a:p>
            <a:pPr>
              <a:buFont typeface="Wingdings" panose="05000000000000000000" pitchFamily="2" charset="2"/>
              <a:buChar char="§"/>
            </a:pPr>
            <a:r>
              <a:rPr lang="sr-Latn-RS" dirty="0"/>
              <a:t>Za prolaznu ocenu mora da važi</a:t>
            </a:r>
          </a:p>
          <a:p>
            <a:pPr lvl="1">
              <a:buFont typeface="Wingdings" panose="05000000000000000000" pitchFamily="2" charset="2"/>
              <a:buChar char="§"/>
            </a:pPr>
            <a:r>
              <a:rPr lang="sr-Latn-RS" dirty="0"/>
              <a:t>36 ili više bodova iz predispitnih obaveza</a:t>
            </a:r>
          </a:p>
          <a:p>
            <a:pPr lvl="1">
              <a:buFont typeface="Wingdings" panose="05000000000000000000" pitchFamily="2" charset="2"/>
              <a:buChar char="§"/>
            </a:pPr>
            <a:r>
              <a:rPr lang="sr-Latn-RS" dirty="0"/>
              <a:t>16 ili više bodova na ispitu. </a:t>
            </a:r>
          </a:p>
          <a:p>
            <a:pPr>
              <a:buFont typeface="Wingdings" panose="05000000000000000000" pitchFamily="2" charset="2"/>
              <a:buChar char="§"/>
            </a:pPr>
            <a:r>
              <a:rPr lang="sr-Latn-RS" dirty="0"/>
              <a:t>Ispit </a:t>
            </a:r>
            <a:r>
              <a:rPr lang="en-US" dirty="0"/>
              <a:t>je </a:t>
            </a:r>
            <a:r>
              <a:rPr lang="sr-Latn-RS" dirty="0"/>
              <a:t>na papiru u ispitnom roku. </a:t>
            </a:r>
          </a:p>
          <a:p>
            <a:pPr>
              <a:buFont typeface="Wingdings" panose="05000000000000000000" pitchFamily="2" charset="2"/>
              <a:buChar char="§"/>
            </a:pPr>
            <a:r>
              <a:rPr lang="sr-Latn-RS" dirty="0"/>
              <a:t>Potpis dobija svako ko dolazi na predavanja i vežbe. </a:t>
            </a:r>
          </a:p>
          <a:p>
            <a:pPr>
              <a:buFont typeface="Wingdings" panose="05000000000000000000" pitchFamily="2" charset="2"/>
              <a:buChar char="§"/>
            </a:pPr>
            <a:r>
              <a:rPr lang="sr-Latn-RS" dirty="0"/>
              <a:t>Bodovi predispitnih obaveza traju 1 godinu do početka idućeg ciklusa vežbi. </a:t>
            </a:r>
            <a:endParaRPr lang="en-US" dirty="0"/>
          </a:p>
        </p:txBody>
      </p:sp>
    </p:spTree>
    <p:extLst>
      <p:ext uri="{BB962C8B-B14F-4D97-AF65-F5344CB8AC3E}">
        <p14:creationId xmlns:p14="http://schemas.microsoft.com/office/powerpoint/2010/main" val="2141183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7AEF-FD48-4B72-9B31-7921823BD0EE}"/>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6C637F96-C5F9-4DED-B251-7F1B634D2941}"/>
              </a:ext>
            </a:extLst>
          </p:cNvPr>
          <p:cNvPicPr>
            <a:picLocks noGrp="1" noChangeAspect="1"/>
          </p:cNvPicPr>
          <p:nvPr>
            <p:ph idx="1"/>
          </p:nvPr>
        </p:nvPicPr>
        <p:blipFill>
          <a:blip r:embed="rId2"/>
          <a:stretch>
            <a:fillRect/>
          </a:stretch>
        </p:blipFill>
        <p:spPr>
          <a:xfrm>
            <a:off x="608302" y="1858040"/>
            <a:ext cx="4770443" cy="4022725"/>
          </a:xfrm>
        </p:spPr>
      </p:pic>
      <p:pic>
        <p:nvPicPr>
          <p:cNvPr id="7" name="Picture 6">
            <a:extLst>
              <a:ext uri="{FF2B5EF4-FFF2-40B4-BE49-F238E27FC236}">
                <a16:creationId xmlns:a16="http://schemas.microsoft.com/office/drawing/2014/main" id="{544C3C2E-BDF1-4353-87C7-2DDAFDBE3708}"/>
              </a:ext>
            </a:extLst>
          </p:cNvPr>
          <p:cNvPicPr>
            <a:picLocks noChangeAspect="1"/>
          </p:cNvPicPr>
          <p:nvPr/>
        </p:nvPicPr>
        <p:blipFill>
          <a:blip r:embed="rId3"/>
          <a:stretch>
            <a:fillRect/>
          </a:stretch>
        </p:blipFill>
        <p:spPr>
          <a:xfrm>
            <a:off x="6551976" y="1858040"/>
            <a:ext cx="4603704" cy="4022725"/>
          </a:xfrm>
          <a:prstGeom prst="rect">
            <a:avLst/>
          </a:prstGeom>
        </p:spPr>
      </p:pic>
    </p:spTree>
    <p:extLst>
      <p:ext uri="{BB962C8B-B14F-4D97-AF65-F5344CB8AC3E}">
        <p14:creationId xmlns:p14="http://schemas.microsoft.com/office/powerpoint/2010/main" val="484970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D4D5-201B-49DC-9670-FE248A6980B7}"/>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BB9920A7-D0C9-4C2D-A942-B7B213228573}"/>
              </a:ext>
            </a:extLst>
          </p:cNvPr>
          <p:cNvPicPr>
            <a:picLocks noGrp="1" noChangeAspect="1"/>
          </p:cNvPicPr>
          <p:nvPr>
            <p:ph idx="1"/>
          </p:nvPr>
        </p:nvPicPr>
        <p:blipFill>
          <a:blip r:embed="rId2"/>
          <a:stretch>
            <a:fillRect/>
          </a:stretch>
        </p:blipFill>
        <p:spPr>
          <a:xfrm>
            <a:off x="3829553" y="1846263"/>
            <a:ext cx="4593220" cy="4022725"/>
          </a:xfrm>
        </p:spPr>
      </p:pic>
    </p:spTree>
    <p:extLst>
      <p:ext uri="{BB962C8B-B14F-4D97-AF65-F5344CB8AC3E}">
        <p14:creationId xmlns:p14="http://schemas.microsoft.com/office/powerpoint/2010/main" val="291947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CE44-2ED5-4C09-A619-DADE5A76229A}"/>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CBCF2B23-A2B6-4922-8C17-3061F005DCF2}"/>
              </a:ext>
            </a:extLst>
          </p:cNvPr>
          <p:cNvPicPr>
            <a:picLocks noGrp="1" noChangeAspect="1"/>
          </p:cNvPicPr>
          <p:nvPr>
            <p:ph idx="1"/>
          </p:nvPr>
        </p:nvPicPr>
        <p:blipFill>
          <a:blip r:embed="rId2"/>
          <a:stretch>
            <a:fillRect/>
          </a:stretch>
        </p:blipFill>
        <p:spPr>
          <a:xfrm>
            <a:off x="2945776" y="1846263"/>
            <a:ext cx="6360773" cy="4022725"/>
          </a:xfrm>
        </p:spPr>
      </p:pic>
    </p:spTree>
    <p:extLst>
      <p:ext uri="{BB962C8B-B14F-4D97-AF65-F5344CB8AC3E}">
        <p14:creationId xmlns:p14="http://schemas.microsoft.com/office/powerpoint/2010/main" val="852559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2CA5-72BB-451F-B681-B7ED7E094D0D}"/>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900E6929-C891-445F-9895-4E3AF51A842B}"/>
              </a:ext>
            </a:extLst>
          </p:cNvPr>
          <p:cNvPicPr>
            <a:picLocks noGrp="1" noChangeAspect="1"/>
          </p:cNvPicPr>
          <p:nvPr>
            <p:ph idx="1"/>
          </p:nvPr>
        </p:nvPicPr>
        <p:blipFill>
          <a:blip r:embed="rId2"/>
          <a:stretch>
            <a:fillRect/>
          </a:stretch>
        </p:blipFill>
        <p:spPr>
          <a:xfrm>
            <a:off x="1858406" y="1828507"/>
            <a:ext cx="8286940" cy="4022725"/>
          </a:xfrm>
        </p:spPr>
      </p:pic>
    </p:spTree>
    <p:extLst>
      <p:ext uri="{BB962C8B-B14F-4D97-AF65-F5344CB8AC3E}">
        <p14:creationId xmlns:p14="http://schemas.microsoft.com/office/powerpoint/2010/main" val="2303697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47C3-F9AB-43AE-BCF9-51D89E59B086}"/>
              </a:ext>
            </a:extLst>
          </p:cNvPr>
          <p:cNvSpPr>
            <a:spLocks noGrp="1"/>
          </p:cNvSpPr>
          <p:nvPr>
            <p:ph type="title"/>
          </p:nvPr>
        </p:nvSpPr>
        <p:spPr/>
        <p:txBody>
          <a:bodyPr/>
          <a:lstStyle/>
          <a:p>
            <a:r>
              <a:rPr lang="sr-Latn-RS" dirty="0" err="1"/>
              <a:t>Code:Blocks</a:t>
            </a:r>
            <a:r>
              <a:rPr lang="sr-Latn-RS" dirty="0"/>
              <a:t> test</a:t>
            </a:r>
            <a:endParaRPr lang="en-US" dirty="0"/>
          </a:p>
        </p:txBody>
      </p:sp>
      <p:pic>
        <p:nvPicPr>
          <p:cNvPr id="5" name="Content Placeholder 4">
            <a:extLst>
              <a:ext uri="{FF2B5EF4-FFF2-40B4-BE49-F238E27FC236}">
                <a16:creationId xmlns:a16="http://schemas.microsoft.com/office/drawing/2014/main" id="{52875292-AAD3-4C36-A945-FE773AC3CD2B}"/>
              </a:ext>
            </a:extLst>
          </p:cNvPr>
          <p:cNvPicPr>
            <a:picLocks noGrp="1" noChangeAspect="1"/>
          </p:cNvPicPr>
          <p:nvPr>
            <p:ph idx="1"/>
          </p:nvPr>
        </p:nvPicPr>
        <p:blipFill>
          <a:blip r:embed="rId2"/>
          <a:stretch>
            <a:fillRect/>
          </a:stretch>
        </p:blipFill>
        <p:spPr>
          <a:xfrm>
            <a:off x="3773488" y="2062163"/>
            <a:ext cx="4705350" cy="3590925"/>
          </a:xfrm>
        </p:spPr>
      </p:pic>
    </p:spTree>
    <p:extLst>
      <p:ext uri="{BB962C8B-B14F-4D97-AF65-F5344CB8AC3E}">
        <p14:creationId xmlns:p14="http://schemas.microsoft.com/office/powerpoint/2010/main" val="1258201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037F-AFC1-48A1-9C3A-B43A959525B0}"/>
              </a:ext>
            </a:extLst>
          </p:cNvPr>
          <p:cNvSpPr>
            <a:spLocks noGrp="1"/>
          </p:cNvSpPr>
          <p:nvPr>
            <p:ph type="title"/>
          </p:nvPr>
        </p:nvSpPr>
        <p:spPr/>
        <p:txBody>
          <a:bodyPr/>
          <a:lstStyle/>
          <a:p>
            <a:r>
              <a:rPr lang="sr-Latn-RS" dirty="0"/>
              <a:t>STL</a:t>
            </a:r>
            <a:endParaRPr lang="en-US" dirty="0"/>
          </a:p>
        </p:txBody>
      </p:sp>
      <p:sp>
        <p:nvSpPr>
          <p:cNvPr id="3" name="Text Placeholder 2">
            <a:extLst>
              <a:ext uri="{FF2B5EF4-FFF2-40B4-BE49-F238E27FC236}">
                <a16:creationId xmlns:a16="http://schemas.microsoft.com/office/drawing/2014/main" id="{A3CC024B-EDAA-46A1-BEB9-25C541EB859C}"/>
              </a:ext>
            </a:extLst>
          </p:cNvPr>
          <p:cNvSpPr>
            <a:spLocks noGrp="1"/>
          </p:cNvSpPr>
          <p:nvPr>
            <p:ph type="body" idx="1"/>
          </p:nvPr>
        </p:nvSpPr>
        <p:spPr/>
        <p:txBody>
          <a:bodyPr/>
          <a:lstStyle/>
          <a:p>
            <a:r>
              <a:rPr lang="sr-Latn-RS" dirty="0"/>
              <a:t>C++ biblioteka za strukture podataka</a:t>
            </a:r>
            <a:endParaRPr lang="en-US" dirty="0"/>
          </a:p>
        </p:txBody>
      </p:sp>
    </p:spTree>
    <p:extLst>
      <p:ext uri="{BB962C8B-B14F-4D97-AF65-F5344CB8AC3E}">
        <p14:creationId xmlns:p14="http://schemas.microsoft.com/office/powerpoint/2010/main" val="1862813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B8F1-B0F9-442D-93F1-7D5FF6D9E719}"/>
              </a:ext>
            </a:extLst>
          </p:cNvPr>
          <p:cNvSpPr>
            <a:spLocks noGrp="1"/>
          </p:cNvSpPr>
          <p:nvPr>
            <p:ph type="title"/>
          </p:nvPr>
        </p:nvSpPr>
        <p:spPr/>
        <p:txBody>
          <a:bodyPr/>
          <a:lstStyle/>
          <a:p>
            <a:r>
              <a:rPr lang="sr-Latn-RS" dirty="0"/>
              <a:t>STL</a:t>
            </a:r>
            <a:endParaRPr lang="en-US" dirty="0"/>
          </a:p>
        </p:txBody>
      </p:sp>
      <p:sp>
        <p:nvSpPr>
          <p:cNvPr id="3" name="Content Placeholder 2">
            <a:extLst>
              <a:ext uri="{FF2B5EF4-FFF2-40B4-BE49-F238E27FC236}">
                <a16:creationId xmlns:a16="http://schemas.microsoft.com/office/drawing/2014/main" id="{8C6D27D6-9FBF-4987-9367-696FA641C359}"/>
              </a:ext>
            </a:extLst>
          </p:cNvPr>
          <p:cNvSpPr>
            <a:spLocks noGrp="1"/>
          </p:cNvSpPr>
          <p:nvPr>
            <p:ph idx="1"/>
          </p:nvPr>
        </p:nvSpPr>
        <p:spPr/>
        <p:txBody>
          <a:bodyPr/>
          <a:lstStyle/>
          <a:p>
            <a:pPr>
              <a:buFont typeface="Wingdings" panose="05000000000000000000" pitchFamily="2" charset="2"/>
              <a:buChar char="§"/>
            </a:pPr>
            <a:r>
              <a:rPr lang="sr-Latn-RS" dirty="0"/>
              <a:t>Deo standardne biblioteke C++ jezika</a:t>
            </a:r>
          </a:p>
          <a:p>
            <a:pPr>
              <a:buFont typeface="Wingdings" panose="05000000000000000000" pitchFamily="2" charset="2"/>
              <a:buChar char="§"/>
            </a:pPr>
            <a:r>
              <a:rPr lang="sr-Latn-RS" dirty="0"/>
              <a:t>STL se sastoji iz nekoliko delova:</a:t>
            </a:r>
          </a:p>
          <a:p>
            <a:pPr lvl="1">
              <a:buFont typeface="Wingdings" panose="05000000000000000000" pitchFamily="2" charset="2"/>
              <a:buChar char="§"/>
            </a:pPr>
            <a:r>
              <a:rPr lang="sr-Latn-RS" dirty="0"/>
              <a:t>Kontejneri – kolekcije elemenata</a:t>
            </a:r>
          </a:p>
          <a:p>
            <a:pPr lvl="1">
              <a:buFont typeface="Wingdings" panose="05000000000000000000" pitchFamily="2" charset="2"/>
              <a:buChar char="§"/>
            </a:pPr>
            <a:r>
              <a:rPr lang="sr-Latn-RS" dirty="0" err="1"/>
              <a:t>Iteratori</a:t>
            </a:r>
            <a:r>
              <a:rPr lang="sr-Latn-RS" dirty="0"/>
              <a:t> – za pristup elementima kontejnera na standardan način. </a:t>
            </a:r>
          </a:p>
          <a:p>
            <a:pPr lvl="1">
              <a:buFont typeface="Wingdings" panose="05000000000000000000" pitchFamily="2" charset="2"/>
              <a:buChar char="§"/>
            </a:pPr>
            <a:r>
              <a:rPr lang="sr-Latn-RS" dirty="0"/>
              <a:t>Algoritmi – standardni metodi manipulacije sadržajem kontejnera. </a:t>
            </a:r>
            <a:endParaRPr lang="en-US" dirty="0"/>
          </a:p>
        </p:txBody>
      </p:sp>
    </p:spTree>
    <p:extLst>
      <p:ext uri="{BB962C8B-B14F-4D97-AF65-F5344CB8AC3E}">
        <p14:creationId xmlns:p14="http://schemas.microsoft.com/office/powerpoint/2010/main" val="3204841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D6F2-7361-4E8C-9DF2-B53A85A7AE44}"/>
              </a:ext>
            </a:extLst>
          </p:cNvPr>
          <p:cNvSpPr>
            <a:spLocks noGrp="1"/>
          </p:cNvSpPr>
          <p:nvPr>
            <p:ph type="title"/>
          </p:nvPr>
        </p:nvSpPr>
        <p:spPr/>
        <p:txBody>
          <a:bodyPr/>
          <a:lstStyle/>
          <a:p>
            <a:r>
              <a:rPr lang="sr-Latn-RS" dirty="0"/>
              <a:t>Dokumentacija</a:t>
            </a:r>
            <a:endParaRPr lang="en-US" dirty="0"/>
          </a:p>
        </p:txBody>
      </p:sp>
      <p:sp>
        <p:nvSpPr>
          <p:cNvPr id="3" name="Content Placeholder 2">
            <a:extLst>
              <a:ext uri="{FF2B5EF4-FFF2-40B4-BE49-F238E27FC236}">
                <a16:creationId xmlns:a16="http://schemas.microsoft.com/office/drawing/2014/main" id="{BF351D70-8121-4EBE-8163-F6945D3902DC}"/>
              </a:ext>
            </a:extLst>
          </p:cNvPr>
          <p:cNvSpPr>
            <a:spLocks noGrp="1"/>
          </p:cNvSpPr>
          <p:nvPr>
            <p:ph idx="1"/>
          </p:nvPr>
        </p:nvSpPr>
        <p:spPr/>
        <p:txBody>
          <a:bodyPr/>
          <a:lstStyle/>
          <a:p>
            <a:pPr>
              <a:buFont typeface="Wingdings" panose="05000000000000000000" pitchFamily="2" charset="2"/>
              <a:buChar char="§"/>
            </a:pPr>
            <a:r>
              <a:rPr lang="sr-Latn-RS" dirty="0"/>
              <a:t>Dobro je da vam je dokumentacija uvek pri ruci</a:t>
            </a:r>
          </a:p>
          <a:p>
            <a:pPr>
              <a:buFont typeface="Wingdings" panose="05000000000000000000" pitchFamily="2" charset="2"/>
              <a:buChar char="§"/>
            </a:pPr>
            <a:r>
              <a:rPr lang="sr-Latn-RS" dirty="0"/>
              <a:t>Za C++ se preporučuje:</a:t>
            </a:r>
          </a:p>
          <a:p>
            <a:pPr lvl="1">
              <a:buFont typeface="Wingdings" panose="05000000000000000000" pitchFamily="2" charset="2"/>
              <a:buChar char="§"/>
            </a:pPr>
            <a:r>
              <a:rPr lang="en-US" dirty="0">
                <a:hlinkClick r:id="rId2"/>
              </a:rPr>
              <a:t>https://en.cppreference.com/w/</a:t>
            </a:r>
            <a:endParaRPr lang="sr-Latn-RS" dirty="0"/>
          </a:p>
          <a:p>
            <a:pPr lvl="1">
              <a:buFont typeface="Wingdings" panose="05000000000000000000" pitchFamily="2" charset="2"/>
              <a:buChar char="§"/>
            </a:pPr>
            <a:r>
              <a:rPr lang="en-US" dirty="0">
                <a:hlinkClick r:id="rId3"/>
              </a:rPr>
              <a:t>https://www.cplusplus.com/reference/</a:t>
            </a:r>
            <a:endParaRPr lang="sr-Latn-RS" dirty="0"/>
          </a:p>
          <a:p>
            <a:pPr lvl="1">
              <a:buFont typeface="Wingdings" panose="05000000000000000000" pitchFamily="2" charset="2"/>
              <a:buChar char="§"/>
            </a:pPr>
            <a:endParaRPr lang="sr-Latn-RS" dirty="0"/>
          </a:p>
        </p:txBody>
      </p:sp>
    </p:spTree>
    <p:extLst>
      <p:ext uri="{BB962C8B-B14F-4D97-AF65-F5344CB8AC3E}">
        <p14:creationId xmlns:p14="http://schemas.microsoft.com/office/powerpoint/2010/main" val="1256764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2FA2-617B-42BC-9723-6D93D93A5C75}"/>
              </a:ext>
            </a:extLst>
          </p:cNvPr>
          <p:cNvSpPr>
            <a:spLocks noGrp="1"/>
          </p:cNvSpPr>
          <p:nvPr>
            <p:ph type="title"/>
          </p:nvPr>
        </p:nvSpPr>
        <p:spPr/>
        <p:txBody>
          <a:bodyPr/>
          <a:lstStyle/>
          <a:p>
            <a:r>
              <a:rPr lang="sr-Latn-RS" dirty="0"/>
              <a:t>Klase kontejnera</a:t>
            </a:r>
            <a:endParaRPr lang="en-US" dirty="0"/>
          </a:p>
        </p:txBody>
      </p:sp>
      <p:sp>
        <p:nvSpPr>
          <p:cNvPr id="3" name="Content Placeholder 2">
            <a:extLst>
              <a:ext uri="{FF2B5EF4-FFF2-40B4-BE49-F238E27FC236}">
                <a16:creationId xmlns:a16="http://schemas.microsoft.com/office/drawing/2014/main" id="{AE59B7EF-989A-4245-81E5-87C28D8B83F4}"/>
              </a:ext>
            </a:extLst>
          </p:cNvPr>
          <p:cNvSpPr>
            <a:spLocks noGrp="1"/>
          </p:cNvSpPr>
          <p:nvPr>
            <p:ph idx="1"/>
          </p:nvPr>
        </p:nvSpPr>
        <p:spPr/>
        <p:txBody>
          <a:bodyPr/>
          <a:lstStyle/>
          <a:p>
            <a:pPr>
              <a:buFont typeface="Wingdings" panose="05000000000000000000" pitchFamily="2" charset="2"/>
              <a:buChar char="§"/>
            </a:pPr>
            <a:r>
              <a:rPr lang="en-US" dirty="0" err="1"/>
              <a:t>Sekvencijalni</a:t>
            </a:r>
            <a:endParaRPr lang="en-US" dirty="0"/>
          </a:p>
          <a:p>
            <a:pPr lvl="1">
              <a:buFont typeface="Wingdings" panose="05000000000000000000" pitchFamily="2" charset="2"/>
              <a:buChar char="§"/>
            </a:pPr>
            <a:r>
              <a:rPr lang="en-US" dirty="0">
                <a:latin typeface="Consolas" panose="020B0609020204030204" pitchFamily="49" charset="0"/>
              </a:rPr>
              <a:t>vector, deque, list</a:t>
            </a:r>
          </a:p>
          <a:p>
            <a:pPr>
              <a:buFont typeface="Wingdings" panose="05000000000000000000" pitchFamily="2" charset="2"/>
              <a:buChar char="§"/>
            </a:pPr>
            <a:r>
              <a:rPr lang="en-US" dirty="0" err="1"/>
              <a:t>Asocijativni</a:t>
            </a:r>
            <a:endParaRPr lang="en-US" dirty="0"/>
          </a:p>
          <a:p>
            <a:pPr lvl="1">
              <a:buFont typeface="Wingdings" panose="05000000000000000000" pitchFamily="2" charset="2"/>
              <a:buChar char="§"/>
            </a:pPr>
            <a:r>
              <a:rPr lang="en-US" dirty="0">
                <a:latin typeface="Consolas" panose="020B0609020204030204" pitchFamily="49" charset="0"/>
              </a:rPr>
              <a:t>set, multiset, map, multimap</a:t>
            </a:r>
          </a:p>
          <a:p>
            <a:pPr>
              <a:buFont typeface="Wingdings" panose="05000000000000000000" pitchFamily="2" charset="2"/>
              <a:buChar char="§"/>
            </a:pPr>
            <a:r>
              <a:rPr lang="en-US" dirty="0" err="1"/>
              <a:t>Adapteri</a:t>
            </a:r>
            <a:endParaRPr lang="en-US" dirty="0"/>
          </a:p>
          <a:p>
            <a:pPr lvl="1">
              <a:buFont typeface="Wingdings" panose="05000000000000000000" pitchFamily="2" charset="2"/>
              <a:buChar char="§"/>
            </a:pPr>
            <a:r>
              <a:rPr lang="en-US" dirty="0">
                <a:latin typeface="Consolas" panose="020B0609020204030204" pitchFamily="49" charset="0"/>
              </a:rPr>
              <a:t>stack</a:t>
            </a:r>
            <a:r>
              <a:rPr lang="en-US" dirty="0"/>
              <a:t> - LIFO</a:t>
            </a:r>
          </a:p>
          <a:p>
            <a:pPr lvl="1">
              <a:buFont typeface="Wingdings" panose="05000000000000000000" pitchFamily="2" charset="2"/>
              <a:buChar char="§"/>
            </a:pPr>
            <a:r>
              <a:rPr lang="en-US" dirty="0">
                <a:latin typeface="Consolas" panose="020B0609020204030204" pitchFamily="49" charset="0"/>
              </a:rPr>
              <a:t>queue</a:t>
            </a:r>
            <a:r>
              <a:rPr lang="en-US" dirty="0"/>
              <a:t> – FIFO</a:t>
            </a:r>
            <a:endParaRPr lang="sr-Latn-RS" dirty="0"/>
          </a:p>
          <a:p>
            <a:pPr lvl="1">
              <a:buFont typeface="Wingdings" panose="05000000000000000000" pitchFamily="2" charset="2"/>
              <a:buChar char="§"/>
            </a:pPr>
            <a:r>
              <a:rPr lang="en-US" dirty="0" err="1">
                <a:latin typeface="Consolas" panose="020B0609020204030204" pitchFamily="49" charset="0"/>
              </a:rPr>
              <a:t>priority_queue</a:t>
            </a:r>
            <a:endParaRPr lang="en-US" dirty="0">
              <a:latin typeface="Consolas" panose="020B0609020204030204" pitchFamily="49" charset="0"/>
            </a:endParaRPr>
          </a:p>
        </p:txBody>
      </p:sp>
    </p:spTree>
    <p:extLst>
      <p:ext uri="{BB962C8B-B14F-4D97-AF65-F5344CB8AC3E}">
        <p14:creationId xmlns:p14="http://schemas.microsoft.com/office/powerpoint/2010/main" val="855728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6FD5-3491-4E17-9BDE-657F6C907F41}"/>
              </a:ext>
            </a:extLst>
          </p:cNvPr>
          <p:cNvSpPr>
            <a:spLocks noGrp="1"/>
          </p:cNvSpPr>
          <p:nvPr>
            <p:ph type="title"/>
          </p:nvPr>
        </p:nvSpPr>
        <p:spPr/>
        <p:txBody>
          <a:bodyPr/>
          <a:lstStyle/>
          <a:p>
            <a:r>
              <a:rPr lang="sr-Latn-RS" dirty="0"/>
              <a:t>Sekvencijalni</a:t>
            </a:r>
            <a:endParaRPr lang="en-US" dirty="0"/>
          </a:p>
        </p:txBody>
      </p:sp>
      <p:sp>
        <p:nvSpPr>
          <p:cNvPr id="3" name="Content Placeholder 2">
            <a:extLst>
              <a:ext uri="{FF2B5EF4-FFF2-40B4-BE49-F238E27FC236}">
                <a16:creationId xmlns:a16="http://schemas.microsoft.com/office/drawing/2014/main" id="{D204CEB4-D85F-47F8-85A2-71038AE33C50}"/>
              </a:ext>
            </a:extLst>
          </p:cNvPr>
          <p:cNvSpPr>
            <a:spLocks noGrp="1"/>
          </p:cNvSpPr>
          <p:nvPr>
            <p:ph idx="1"/>
          </p:nvPr>
        </p:nvSpPr>
        <p:spPr/>
        <p:txBody>
          <a:bodyPr/>
          <a:lstStyle/>
          <a:p>
            <a:pPr marL="0" indent="0">
              <a:buNone/>
            </a:pPr>
            <a:r>
              <a:rPr lang="en-US" sz="1800" b="0" i="0" u="none" strike="noStrike" baseline="0" dirty="0" err="1">
                <a:solidFill>
                  <a:srgbClr val="000000"/>
                </a:solidFill>
              </a:rPr>
              <a:t>Redosled</a:t>
            </a:r>
            <a:r>
              <a:rPr lang="en-US" sz="1800" b="0" i="0" u="none" strike="noStrike" baseline="0" dirty="0">
                <a:solidFill>
                  <a:srgbClr val="000000"/>
                </a:solidFill>
              </a:rPr>
              <a:t> </a:t>
            </a:r>
            <a:r>
              <a:rPr lang="en-US" sz="1800" b="0" i="0" u="none" strike="noStrike" baseline="0" dirty="0" err="1">
                <a:solidFill>
                  <a:srgbClr val="000000"/>
                </a:solidFill>
              </a:rPr>
              <a:t>elemenata</a:t>
            </a:r>
            <a:r>
              <a:rPr lang="en-US" sz="1800" b="0" i="0" u="none" strike="noStrike" baseline="0" dirty="0">
                <a:solidFill>
                  <a:srgbClr val="000000"/>
                </a:solidFill>
              </a:rPr>
              <a:t> pod </a:t>
            </a:r>
            <a:r>
              <a:rPr lang="en-US" sz="1800" b="0" i="0" u="none" strike="noStrike" baseline="0" dirty="0" err="1">
                <a:solidFill>
                  <a:srgbClr val="000000"/>
                </a:solidFill>
              </a:rPr>
              <a:t>kontrolom</a:t>
            </a:r>
            <a:r>
              <a:rPr lang="en-US" sz="1800" b="0" i="0" u="none" strike="noStrike" baseline="0" dirty="0">
                <a:solidFill>
                  <a:srgbClr val="000000"/>
                </a:solidFill>
              </a:rPr>
              <a:t> </a:t>
            </a:r>
            <a:r>
              <a:rPr lang="en-US" sz="1800" b="0" i="0" u="none" strike="noStrike" baseline="0" dirty="0" err="1">
                <a:solidFill>
                  <a:srgbClr val="000000"/>
                </a:solidFill>
              </a:rPr>
              <a:t>korisnika</a:t>
            </a:r>
            <a:endParaRPr lang="sr-Latn-RS" sz="1800" b="0" i="0" u="none" strike="noStrike" baseline="0" dirty="0">
              <a:solidFill>
                <a:srgbClr val="000000"/>
              </a:solidFill>
            </a:endParaRPr>
          </a:p>
          <a:p>
            <a:pPr>
              <a:buFont typeface="Wingdings" panose="05000000000000000000" pitchFamily="2" charset="2"/>
              <a:buChar char="§"/>
            </a:pPr>
            <a:r>
              <a:rPr lang="en-US" dirty="0"/>
              <a:t>vector</a:t>
            </a:r>
          </a:p>
          <a:p>
            <a:pPr lvl="1">
              <a:buFont typeface="Wingdings" panose="05000000000000000000" pitchFamily="2" charset="2"/>
              <a:buChar char="§"/>
            </a:pPr>
            <a:r>
              <a:rPr lang="en-US" dirty="0" err="1"/>
              <a:t>Dinamički</a:t>
            </a:r>
            <a:r>
              <a:rPr lang="en-US" dirty="0"/>
              <a:t> </a:t>
            </a:r>
            <a:r>
              <a:rPr lang="en-US" dirty="0" err="1"/>
              <a:t>niz</a:t>
            </a:r>
            <a:endParaRPr lang="en-US" dirty="0"/>
          </a:p>
          <a:p>
            <a:pPr lvl="1">
              <a:buFont typeface="Wingdings" panose="05000000000000000000" pitchFamily="2" charset="2"/>
              <a:buChar char="§"/>
            </a:pPr>
            <a:r>
              <a:rPr lang="en-US" dirty="0" err="1"/>
              <a:t>Elementi</a:t>
            </a:r>
            <a:r>
              <a:rPr lang="en-US" dirty="0"/>
              <a:t> se </a:t>
            </a:r>
            <a:r>
              <a:rPr lang="en-US" dirty="0" err="1"/>
              <a:t>dodaju</a:t>
            </a:r>
            <a:r>
              <a:rPr lang="en-US" dirty="0"/>
              <a:t> </a:t>
            </a:r>
            <a:r>
              <a:rPr lang="en-US" dirty="0" err="1"/>
              <a:t>na</a:t>
            </a:r>
            <a:r>
              <a:rPr lang="en-US" dirty="0"/>
              <a:t> </a:t>
            </a:r>
            <a:r>
              <a:rPr lang="en-US" dirty="0" err="1"/>
              <a:t>kraj</a:t>
            </a:r>
            <a:endParaRPr lang="en-US" dirty="0"/>
          </a:p>
          <a:p>
            <a:pPr>
              <a:buFont typeface="Wingdings" panose="05000000000000000000" pitchFamily="2" charset="2"/>
              <a:buChar char="§"/>
            </a:pPr>
            <a:r>
              <a:rPr lang="en-US" dirty="0"/>
              <a:t>deque (double-ended queue)</a:t>
            </a:r>
          </a:p>
          <a:p>
            <a:pPr lvl="1">
              <a:buFont typeface="Wingdings" panose="05000000000000000000" pitchFamily="2" charset="2"/>
              <a:buChar char="§"/>
            </a:pPr>
            <a:r>
              <a:rPr lang="en-US" dirty="0" err="1"/>
              <a:t>Dinamički</a:t>
            </a:r>
            <a:r>
              <a:rPr lang="en-US" dirty="0"/>
              <a:t> </a:t>
            </a:r>
            <a:r>
              <a:rPr lang="en-US" dirty="0" err="1"/>
              <a:t>niz</a:t>
            </a:r>
            <a:endParaRPr lang="en-US" dirty="0"/>
          </a:p>
          <a:p>
            <a:pPr lvl="1">
              <a:buFont typeface="Wingdings" panose="05000000000000000000" pitchFamily="2" charset="2"/>
              <a:buChar char="§"/>
            </a:pPr>
            <a:r>
              <a:rPr lang="en-US" dirty="0" err="1"/>
              <a:t>Elementi</a:t>
            </a:r>
            <a:r>
              <a:rPr lang="en-US" dirty="0"/>
              <a:t> se </a:t>
            </a:r>
            <a:r>
              <a:rPr lang="en-US" dirty="0" err="1"/>
              <a:t>dodaju</a:t>
            </a:r>
            <a:r>
              <a:rPr lang="en-US" dirty="0"/>
              <a:t> </a:t>
            </a:r>
            <a:r>
              <a:rPr lang="en-US" dirty="0" err="1"/>
              <a:t>sa</a:t>
            </a:r>
            <a:r>
              <a:rPr lang="en-US" dirty="0"/>
              <a:t> </a:t>
            </a:r>
            <a:r>
              <a:rPr lang="en-US" dirty="0" err="1"/>
              <a:t>obe</a:t>
            </a:r>
            <a:r>
              <a:rPr lang="en-US" dirty="0"/>
              <a:t> </a:t>
            </a:r>
            <a:r>
              <a:rPr lang="en-US" dirty="0" err="1"/>
              <a:t>strane</a:t>
            </a:r>
            <a:r>
              <a:rPr lang="en-US" dirty="0"/>
              <a:t> (</a:t>
            </a:r>
            <a:r>
              <a:rPr lang="en-US" dirty="0" err="1"/>
              <a:t>na</a:t>
            </a:r>
            <a:r>
              <a:rPr lang="en-US" dirty="0"/>
              <a:t> </a:t>
            </a:r>
            <a:r>
              <a:rPr lang="en-US" dirty="0" err="1"/>
              <a:t>početak</a:t>
            </a:r>
            <a:r>
              <a:rPr lang="en-US" dirty="0"/>
              <a:t> </a:t>
            </a:r>
            <a:r>
              <a:rPr lang="en-US" dirty="0" err="1"/>
              <a:t>i</a:t>
            </a:r>
            <a:r>
              <a:rPr lang="en-US" dirty="0"/>
              <a:t> </a:t>
            </a:r>
            <a:r>
              <a:rPr lang="en-US" dirty="0" err="1"/>
              <a:t>na</a:t>
            </a:r>
            <a:r>
              <a:rPr lang="en-US" dirty="0"/>
              <a:t> </a:t>
            </a:r>
            <a:r>
              <a:rPr lang="en-US" dirty="0" err="1"/>
              <a:t>kraj</a:t>
            </a:r>
            <a:r>
              <a:rPr lang="en-US" dirty="0"/>
              <a:t>)</a:t>
            </a:r>
          </a:p>
          <a:p>
            <a:pPr>
              <a:buFont typeface="Wingdings" panose="05000000000000000000" pitchFamily="2" charset="2"/>
              <a:buChar char="§"/>
            </a:pPr>
            <a:r>
              <a:rPr lang="en-US" dirty="0"/>
              <a:t>list</a:t>
            </a:r>
          </a:p>
          <a:p>
            <a:pPr lvl="1">
              <a:buFont typeface="Wingdings" panose="05000000000000000000" pitchFamily="2" charset="2"/>
              <a:buChar char="§"/>
            </a:pPr>
            <a:r>
              <a:rPr lang="en-US" dirty="0" err="1"/>
              <a:t>Dvostrugo</a:t>
            </a:r>
            <a:r>
              <a:rPr lang="en-US" dirty="0"/>
              <a:t> </a:t>
            </a:r>
            <a:r>
              <a:rPr lang="en-US" dirty="0" err="1"/>
              <a:t>spregnuta</a:t>
            </a:r>
            <a:r>
              <a:rPr lang="en-US" dirty="0"/>
              <a:t> </a:t>
            </a:r>
            <a:r>
              <a:rPr lang="en-US" dirty="0" err="1"/>
              <a:t>lista</a:t>
            </a:r>
            <a:endParaRPr lang="en-US" dirty="0"/>
          </a:p>
        </p:txBody>
      </p:sp>
    </p:spTree>
    <p:extLst>
      <p:ext uri="{BB962C8B-B14F-4D97-AF65-F5344CB8AC3E}">
        <p14:creationId xmlns:p14="http://schemas.microsoft.com/office/powerpoint/2010/main" val="154917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E3A3-62E5-41C9-A31B-B3483A58227F}"/>
              </a:ext>
            </a:extLst>
          </p:cNvPr>
          <p:cNvSpPr>
            <a:spLocks noGrp="1"/>
          </p:cNvSpPr>
          <p:nvPr>
            <p:ph type="title"/>
          </p:nvPr>
        </p:nvSpPr>
        <p:spPr/>
        <p:txBody>
          <a:bodyPr/>
          <a:lstStyle/>
          <a:p>
            <a:r>
              <a:rPr lang="sr-Latn-RS" dirty="0"/>
              <a:t>Tehnika izrade testova</a:t>
            </a:r>
            <a:endParaRPr lang="en-US" dirty="0"/>
          </a:p>
        </p:txBody>
      </p:sp>
      <p:sp>
        <p:nvSpPr>
          <p:cNvPr id="3" name="Content Placeholder 2">
            <a:extLst>
              <a:ext uri="{FF2B5EF4-FFF2-40B4-BE49-F238E27FC236}">
                <a16:creationId xmlns:a16="http://schemas.microsoft.com/office/drawing/2014/main" id="{89381664-61A8-41D5-BF5E-3778337BE8A7}"/>
              </a:ext>
            </a:extLst>
          </p:cNvPr>
          <p:cNvSpPr>
            <a:spLocks noGrp="1"/>
          </p:cNvSpPr>
          <p:nvPr>
            <p:ph idx="1"/>
          </p:nvPr>
        </p:nvSpPr>
        <p:spPr/>
        <p:txBody>
          <a:bodyPr/>
          <a:lstStyle/>
          <a:p>
            <a:pPr>
              <a:buFont typeface="Wingdings" panose="05000000000000000000" pitchFamily="2" charset="2"/>
              <a:buChar char="§"/>
            </a:pPr>
            <a:r>
              <a:rPr lang="sr-Latn-RS" dirty="0"/>
              <a:t>Dobićete vrlo ograničeno vreme i zadatak </a:t>
            </a:r>
            <a:r>
              <a:rPr lang="sr-Latn-RS" dirty="0" err="1"/>
              <a:t>online</a:t>
            </a:r>
            <a:r>
              <a:rPr lang="sr-Latn-RS" dirty="0"/>
              <a:t>. </a:t>
            </a:r>
          </a:p>
          <a:p>
            <a:pPr>
              <a:buFont typeface="Wingdings" panose="05000000000000000000" pitchFamily="2" charset="2"/>
              <a:buChar char="§"/>
            </a:pPr>
            <a:r>
              <a:rPr lang="sr-Latn-RS" dirty="0"/>
              <a:t>Uradite i predate </a:t>
            </a:r>
            <a:r>
              <a:rPr lang="sr-Latn-RS" dirty="0" err="1"/>
              <a:t>zadtak</a:t>
            </a:r>
            <a:r>
              <a:rPr lang="sr-Latn-RS" dirty="0"/>
              <a:t> </a:t>
            </a:r>
            <a:r>
              <a:rPr lang="sr-Latn-RS" b="1" dirty="0"/>
              <a:t>bez prepisivanja. </a:t>
            </a:r>
            <a:endParaRPr lang="sr-Latn-RS" dirty="0"/>
          </a:p>
          <a:p>
            <a:pPr>
              <a:buFont typeface="Wingdings" panose="05000000000000000000" pitchFamily="2" charset="2"/>
              <a:buChar char="§"/>
            </a:pPr>
            <a:r>
              <a:rPr lang="sr-Latn-RS" dirty="0"/>
              <a:t>Kada to uradite </a:t>
            </a:r>
            <a:r>
              <a:rPr lang="sr-Latn-RS" i="1" dirty="0"/>
              <a:t>ne dobijate bodove. </a:t>
            </a:r>
            <a:endParaRPr lang="sr-Latn-RS" dirty="0"/>
          </a:p>
          <a:p>
            <a:pPr>
              <a:buFont typeface="Wingdings" panose="05000000000000000000" pitchFamily="2" charset="2"/>
              <a:buChar char="§"/>
            </a:pPr>
            <a:r>
              <a:rPr lang="sr-Latn-RS" dirty="0"/>
              <a:t>Umesto toga, bodove dobijate u terminima </a:t>
            </a:r>
            <a:r>
              <a:rPr lang="sr-Latn-RS" i="1" dirty="0"/>
              <a:t>odgovaranja i odbrane. </a:t>
            </a:r>
            <a:endParaRPr lang="sr-Latn-RS" dirty="0"/>
          </a:p>
          <a:p>
            <a:pPr>
              <a:buFont typeface="Wingdings" panose="05000000000000000000" pitchFamily="2" charset="2"/>
              <a:buChar char="§"/>
            </a:pPr>
            <a:r>
              <a:rPr lang="sr-Latn-RS" dirty="0"/>
              <a:t>Ono što se ocenjuje je šta možete da uradite, objasnite, i odgovorite na odbrani, </a:t>
            </a:r>
            <a:r>
              <a:rPr lang="sr-Latn-RS" i="1" dirty="0"/>
              <a:t>ne </a:t>
            </a:r>
            <a:r>
              <a:rPr lang="sr-Latn-RS" dirty="0"/>
              <a:t>zadatak. </a:t>
            </a:r>
          </a:p>
          <a:p>
            <a:pPr>
              <a:buFont typeface="Wingdings" panose="05000000000000000000" pitchFamily="2" charset="2"/>
              <a:buChar char="§"/>
            </a:pPr>
            <a:r>
              <a:rPr lang="sr-Latn-RS" dirty="0"/>
              <a:t>Čemu onda zadatak? Daje nam nešto o čemu da pričamo: jedino postoji zato što bi inače morali da odgovarate </a:t>
            </a:r>
            <a:r>
              <a:rPr lang="sr-Latn-RS" dirty="0" err="1"/>
              <a:t>cca</a:t>
            </a:r>
            <a:r>
              <a:rPr lang="sr-Latn-RS" dirty="0"/>
              <a:t> 4 sata a za to nema vremena. Ovako doneste uzorak rada i budete ocenjeni na vašoj sposobnosti da kažete kako bi ga modifikovali, kako bi ga podesili, i šta bi sa njim radili. </a:t>
            </a:r>
            <a:endParaRPr lang="en-US" dirty="0"/>
          </a:p>
        </p:txBody>
      </p:sp>
    </p:spTree>
    <p:extLst>
      <p:ext uri="{BB962C8B-B14F-4D97-AF65-F5344CB8AC3E}">
        <p14:creationId xmlns:p14="http://schemas.microsoft.com/office/powerpoint/2010/main" val="2474320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132F-71EF-42BF-B1BC-1BF92DE18627}"/>
              </a:ext>
            </a:extLst>
          </p:cNvPr>
          <p:cNvSpPr>
            <a:spLocks noGrp="1"/>
          </p:cNvSpPr>
          <p:nvPr>
            <p:ph type="title"/>
          </p:nvPr>
        </p:nvSpPr>
        <p:spPr/>
        <p:txBody>
          <a:bodyPr/>
          <a:lstStyle/>
          <a:p>
            <a:r>
              <a:rPr lang="sr-Latn-RS" dirty="0"/>
              <a:t>Asocijativni</a:t>
            </a:r>
            <a:endParaRPr lang="en-US" dirty="0"/>
          </a:p>
        </p:txBody>
      </p:sp>
      <p:sp>
        <p:nvSpPr>
          <p:cNvPr id="3" name="Content Placeholder 2">
            <a:extLst>
              <a:ext uri="{FF2B5EF4-FFF2-40B4-BE49-F238E27FC236}">
                <a16:creationId xmlns:a16="http://schemas.microsoft.com/office/drawing/2014/main" id="{8E43A7B2-A271-4B84-AC0F-87D200812349}"/>
              </a:ext>
            </a:extLst>
          </p:cNvPr>
          <p:cNvSpPr>
            <a:spLocks noGrp="1"/>
          </p:cNvSpPr>
          <p:nvPr>
            <p:ph idx="1"/>
          </p:nvPr>
        </p:nvSpPr>
        <p:spPr/>
        <p:txBody>
          <a:bodyPr/>
          <a:lstStyle/>
          <a:p>
            <a:pPr marL="0" indent="0">
              <a:buNone/>
            </a:pPr>
            <a:r>
              <a:rPr lang="sr-Latn-RS" b="1" dirty="0"/>
              <a:t>Predefinisan redosled</a:t>
            </a:r>
          </a:p>
          <a:p>
            <a:pPr marL="0" indent="0">
              <a:buNone/>
            </a:pPr>
            <a:r>
              <a:rPr lang="sr-Latn-RS" b="1" dirty="0"/>
              <a:t>Kolekcija uređenih elemenata organizovanih u balansirano binarno stablo</a:t>
            </a:r>
          </a:p>
          <a:p>
            <a:pPr>
              <a:buFont typeface="Wingdings" panose="05000000000000000000" pitchFamily="2" charset="2"/>
              <a:buChar char="§"/>
            </a:pPr>
            <a:r>
              <a:rPr lang="sr-Latn-RS" dirty="0"/>
              <a:t>set – skup (duplikati nisu dozvoljeni)</a:t>
            </a:r>
          </a:p>
          <a:p>
            <a:pPr>
              <a:buFont typeface="Wingdings" panose="05000000000000000000" pitchFamily="2" charset="2"/>
              <a:buChar char="§"/>
            </a:pPr>
            <a:r>
              <a:rPr lang="sr-Latn-RS" dirty="0" err="1"/>
              <a:t>multiset</a:t>
            </a:r>
            <a:r>
              <a:rPr lang="sr-Latn-RS" dirty="0"/>
              <a:t> (duplikati su dozvoljeni)</a:t>
            </a:r>
          </a:p>
          <a:p>
            <a:pPr>
              <a:buFont typeface="Wingdings" panose="05000000000000000000" pitchFamily="2" charset="2"/>
              <a:buChar char="§"/>
            </a:pPr>
            <a:r>
              <a:rPr lang="sr-Latn-RS" dirty="0" err="1"/>
              <a:t>map</a:t>
            </a:r>
            <a:r>
              <a:rPr lang="sr-Latn-RS" dirty="0"/>
              <a:t> (jedinstveni ključevi),</a:t>
            </a:r>
          </a:p>
          <a:p>
            <a:pPr>
              <a:buFont typeface="Wingdings" panose="05000000000000000000" pitchFamily="2" charset="2"/>
              <a:buChar char="§"/>
            </a:pPr>
            <a:r>
              <a:rPr lang="sr-Latn-RS" dirty="0" err="1"/>
              <a:t>multimap</a:t>
            </a:r>
            <a:r>
              <a:rPr lang="sr-Latn-RS" dirty="0"/>
              <a:t> (mogu da postoje duplirani ključevi)</a:t>
            </a:r>
          </a:p>
        </p:txBody>
      </p:sp>
    </p:spTree>
    <p:extLst>
      <p:ext uri="{BB962C8B-B14F-4D97-AF65-F5344CB8AC3E}">
        <p14:creationId xmlns:p14="http://schemas.microsoft.com/office/powerpoint/2010/main" val="3349682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F51F-63F9-46FE-988C-C1ECBBCBF0A6}"/>
              </a:ext>
            </a:extLst>
          </p:cNvPr>
          <p:cNvSpPr>
            <a:spLocks noGrp="1"/>
          </p:cNvSpPr>
          <p:nvPr>
            <p:ph type="title"/>
          </p:nvPr>
        </p:nvSpPr>
        <p:spPr/>
        <p:txBody>
          <a:bodyPr/>
          <a:lstStyle/>
          <a:p>
            <a:r>
              <a:rPr lang="sr-Latn-RS" dirty="0"/>
              <a:t>Adapteri</a:t>
            </a:r>
            <a:endParaRPr lang="en-US" dirty="0"/>
          </a:p>
        </p:txBody>
      </p:sp>
      <p:sp>
        <p:nvSpPr>
          <p:cNvPr id="3" name="Content Placeholder 2">
            <a:extLst>
              <a:ext uri="{FF2B5EF4-FFF2-40B4-BE49-F238E27FC236}">
                <a16:creationId xmlns:a16="http://schemas.microsoft.com/office/drawing/2014/main" id="{B1DA950E-497C-4331-B657-AC03090B213C}"/>
              </a:ext>
            </a:extLst>
          </p:cNvPr>
          <p:cNvSpPr>
            <a:spLocks noGrp="1"/>
          </p:cNvSpPr>
          <p:nvPr>
            <p:ph idx="1"/>
          </p:nvPr>
        </p:nvSpPr>
        <p:spPr/>
        <p:txBody>
          <a:bodyPr/>
          <a:lstStyle/>
          <a:p>
            <a:pPr>
              <a:buFont typeface="Wingdings" panose="05000000000000000000" pitchFamily="2" charset="2"/>
              <a:buChar char="§"/>
            </a:pPr>
            <a:r>
              <a:rPr lang="en-US" dirty="0" err="1"/>
              <a:t>Varijacija</a:t>
            </a:r>
            <a:r>
              <a:rPr lang="en-US" dirty="0"/>
              <a:t> </a:t>
            </a:r>
            <a:r>
              <a:rPr lang="en-US" dirty="0" err="1"/>
              <a:t>nekog</a:t>
            </a:r>
            <a:r>
              <a:rPr lang="en-US" dirty="0"/>
              <a:t> od </a:t>
            </a:r>
            <a:r>
              <a:rPr lang="en-US" dirty="0" err="1"/>
              <a:t>prethodno</a:t>
            </a:r>
            <a:r>
              <a:rPr lang="en-US" dirty="0"/>
              <a:t> </a:t>
            </a:r>
            <a:r>
              <a:rPr lang="en-US" dirty="0" err="1"/>
              <a:t>navedenih</a:t>
            </a:r>
            <a:r>
              <a:rPr lang="en-US" dirty="0"/>
              <a:t> </a:t>
            </a:r>
            <a:r>
              <a:rPr lang="en-US" dirty="0" err="1"/>
              <a:t>klasičnih</a:t>
            </a:r>
            <a:r>
              <a:rPr lang="en-US" dirty="0"/>
              <a:t> </a:t>
            </a:r>
            <a:r>
              <a:rPr lang="en-US" dirty="0" err="1"/>
              <a:t>kontejnera</a:t>
            </a:r>
            <a:endParaRPr lang="en-US" dirty="0"/>
          </a:p>
          <a:p>
            <a:pPr>
              <a:buFont typeface="Wingdings" panose="05000000000000000000" pitchFamily="2" charset="2"/>
              <a:buChar char="§"/>
            </a:pPr>
            <a:r>
              <a:rPr lang="en-US" dirty="0" err="1"/>
              <a:t>Svaki</a:t>
            </a:r>
            <a:r>
              <a:rPr lang="en-US" dirty="0"/>
              <a:t> adapter je </a:t>
            </a:r>
            <a:r>
              <a:rPr lang="en-US" dirty="0" err="1"/>
              <a:t>implementiran</a:t>
            </a:r>
            <a:r>
              <a:rPr lang="en-US" dirty="0"/>
              <a:t> </a:t>
            </a:r>
            <a:r>
              <a:rPr lang="en-US" dirty="0" err="1"/>
              <a:t>korišćenjem</a:t>
            </a:r>
            <a:r>
              <a:rPr lang="en-US" dirty="0"/>
              <a:t> </a:t>
            </a:r>
            <a:r>
              <a:rPr lang="en-US" dirty="0" err="1"/>
              <a:t>nekog</a:t>
            </a:r>
            <a:r>
              <a:rPr lang="en-US" dirty="0"/>
              <a:t> od </a:t>
            </a:r>
            <a:r>
              <a:rPr lang="en-US" dirty="0" err="1"/>
              <a:t>klasičnih</a:t>
            </a:r>
            <a:r>
              <a:rPr lang="en-US" dirty="0"/>
              <a:t> </a:t>
            </a:r>
            <a:r>
              <a:rPr lang="en-US" dirty="0" err="1"/>
              <a:t>kontejnera</a:t>
            </a:r>
            <a:endParaRPr lang="en-US" dirty="0"/>
          </a:p>
          <a:p>
            <a:pPr>
              <a:buFont typeface="Wingdings" panose="05000000000000000000" pitchFamily="2" charset="2"/>
              <a:buChar char="§"/>
            </a:pPr>
            <a:r>
              <a:rPr lang="en-US" dirty="0"/>
              <a:t>Ne </a:t>
            </a:r>
            <a:r>
              <a:rPr lang="en-US" dirty="0" err="1"/>
              <a:t>podržavaju</a:t>
            </a:r>
            <a:r>
              <a:rPr lang="en-US" dirty="0"/>
              <a:t> </a:t>
            </a:r>
            <a:r>
              <a:rPr lang="en-US" dirty="0" err="1"/>
              <a:t>iteratore</a:t>
            </a:r>
            <a:r>
              <a:rPr lang="en-US" dirty="0"/>
              <a:t> </a:t>
            </a:r>
            <a:r>
              <a:rPr lang="en-US" dirty="0" err="1"/>
              <a:t>i</a:t>
            </a:r>
            <a:r>
              <a:rPr lang="en-US" dirty="0"/>
              <a:t> </a:t>
            </a:r>
            <a:r>
              <a:rPr lang="en-US" dirty="0" err="1"/>
              <a:t>nad</a:t>
            </a:r>
            <a:r>
              <a:rPr lang="en-US" dirty="0"/>
              <a:t> </a:t>
            </a:r>
            <a:r>
              <a:rPr lang="en-US" dirty="0" err="1"/>
              <a:t>njima</a:t>
            </a:r>
            <a:r>
              <a:rPr lang="en-US" dirty="0"/>
              <a:t> se ne </a:t>
            </a:r>
            <a:r>
              <a:rPr lang="en-US" dirty="0" err="1"/>
              <a:t>mogu</a:t>
            </a:r>
            <a:r>
              <a:rPr lang="en-US" dirty="0"/>
              <a:t> </a:t>
            </a:r>
            <a:r>
              <a:rPr lang="en-US" dirty="0" err="1"/>
              <a:t>primenjivati</a:t>
            </a:r>
            <a:r>
              <a:rPr lang="en-US" dirty="0"/>
              <a:t> STL </a:t>
            </a:r>
            <a:r>
              <a:rPr lang="en-US" dirty="0" err="1"/>
              <a:t>algoritmi</a:t>
            </a:r>
            <a:endParaRPr lang="en-US" dirty="0"/>
          </a:p>
          <a:p>
            <a:pPr>
              <a:buFont typeface="Wingdings" panose="05000000000000000000" pitchFamily="2" charset="2"/>
              <a:buChar char="§"/>
            </a:pPr>
            <a:r>
              <a:rPr lang="en-US" dirty="0"/>
              <a:t>stack – LIFO – </a:t>
            </a:r>
            <a:r>
              <a:rPr lang="en-US" dirty="0" err="1"/>
              <a:t>poslednji</a:t>
            </a:r>
            <a:r>
              <a:rPr lang="en-US" dirty="0"/>
              <a:t> </a:t>
            </a:r>
            <a:r>
              <a:rPr lang="en-US" dirty="0" err="1"/>
              <a:t>ubačeni</a:t>
            </a:r>
            <a:r>
              <a:rPr lang="en-US" dirty="0"/>
              <a:t> element se </a:t>
            </a:r>
            <a:r>
              <a:rPr lang="en-US" dirty="0" err="1"/>
              <a:t>prvi</a:t>
            </a:r>
            <a:r>
              <a:rPr lang="en-US" dirty="0"/>
              <a:t> </a:t>
            </a:r>
            <a:r>
              <a:rPr lang="en-US" dirty="0" err="1"/>
              <a:t>preuzima</a:t>
            </a:r>
            <a:endParaRPr lang="en-US" dirty="0"/>
          </a:p>
          <a:p>
            <a:pPr>
              <a:buFont typeface="Wingdings" panose="05000000000000000000" pitchFamily="2" charset="2"/>
              <a:buChar char="§"/>
            </a:pPr>
            <a:r>
              <a:rPr lang="sr-Latn-RS" dirty="0"/>
              <a:t>q</a:t>
            </a:r>
            <a:r>
              <a:rPr lang="en-US" dirty="0" err="1"/>
              <a:t>ueue</a:t>
            </a:r>
            <a:r>
              <a:rPr lang="en-US" dirty="0"/>
              <a:t> – FIFO – </a:t>
            </a:r>
            <a:r>
              <a:rPr lang="en-US" dirty="0" err="1"/>
              <a:t>prvi</a:t>
            </a:r>
            <a:r>
              <a:rPr lang="en-US" dirty="0"/>
              <a:t> </a:t>
            </a:r>
            <a:r>
              <a:rPr lang="en-US" dirty="0" err="1"/>
              <a:t>ubačeni</a:t>
            </a:r>
            <a:r>
              <a:rPr lang="en-US" dirty="0"/>
              <a:t> element se </a:t>
            </a:r>
            <a:r>
              <a:rPr lang="en-US" dirty="0" err="1"/>
              <a:t>prvi</a:t>
            </a:r>
            <a:r>
              <a:rPr lang="en-US" dirty="0"/>
              <a:t> </a:t>
            </a:r>
            <a:r>
              <a:rPr lang="en-US" dirty="0" err="1"/>
              <a:t>preuzima</a:t>
            </a:r>
            <a:endParaRPr lang="en-US" dirty="0"/>
          </a:p>
          <a:p>
            <a:pPr>
              <a:buFont typeface="Wingdings" panose="05000000000000000000" pitchFamily="2" charset="2"/>
              <a:buChar char="§"/>
            </a:pPr>
            <a:r>
              <a:rPr lang="en-US" dirty="0" err="1"/>
              <a:t>priority_queue</a:t>
            </a:r>
            <a:r>
              <a:rPr lang="en-US" dirty="0"/>
              <a:t> – </a:t>
            </a:r>
            <a:r>
              <a:rPr lang="en-US" dirty="0" err="1"/>
              <a:t>prvi</a:t>
            </a:r>
            <a:r>
              <a:rPr lang="en-US" dirty="0"/>
              <a:t> se </a:t>
            </a:r>
            <a:r>
              <a:rPr lang="en-US" dirty="0" err="1"/>
              <a:t>preuzima</a:t>
            </a:r>
            <a:r>
              <a:rPr lang="en-US" dirty="0"/>
              <a:t> ”</a:t>
            </a:r>
            <a:r>
              <a:rPr lang="en-US" dirty="0" err="1"/>
              <a:t>maksimalni</a:t>
            </a:r>
            <a:r>
              <a:rPr lang="en-US" dirty="0"/>
              <a:t>” element (element </a:t>
            </a:r>
            <a:r>
              <a:rPr lang="en-US" dirty="0" err="1"/>
              <a:t>sa</a:t>
            </a:r>
            <a:r>
              <a:rPr lang="en-US" dirty="0"/>
              <a:t> </a:t>
            </a:r>
            <a:r>
              <a:rPr lang="en-US" dirty="0" err="1"/>
              <a:t>maksimalnom</a:t>
            </a:r>
            <a:r>
              <a:rPr lang="en-US" dirty="0"/>
              <a:t> </a:t>
            </a:r>
            <a:r>
              <a:rPr lang="en-US" dirty="0" err="1"/>
              <a:t>vrednošću</a:t>
            </a:r>
            <a:r>
              <a:rPr lang="en-US" dirty="0"/>
              <a:t>, po </a:t>
            </a:r>
            <a:r>
              <a:rPr lang="en-US" dirty="0" err="1"/>
              <a:t>nekom</a:t>
            </a:r>
            <a:r>
              <a:rPr lang="en-US" dirty="0"/>
              <a:t> </a:t>
            </a:r>
            <a:r>
              <a:rPr lang="en-US" dirty="0" err="1"/>
              <a:t>kriterijumu</a:t>
            </a:r>
            <a:r>
              <a:rPr lang="en-US" dirty="0"/>
              <a:t>)</a:t>
            </a:r>
          </a:p>
        </p:txBody>
      </p:sp>
    </p:spTree>
    <p:extLst>
      <p:ext uri="{BB962C8B-B14F-4D97-AF65-F5344CB8AC3E}">
        <p14:creationId xmlns:p14="http://schemas.microsoft.com/office/powerpoint/2010/main" val="2099490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58EE-076C-4296-B78D-62CF23D7E1CD}"/>
              </a:ext>
            </a:extLst>
          </p:cNvPr>
          <p:cNvSpPr>
            <a:spLocks noGrp="1"/>
          </p:cNvSpPr>
          <p:nvPr>
            <p:ph type="title"/>
          </p:nvPr>
        </p:nvSpPr>
        <p:spPr/>
        <p:txBody>
          <a:bodyPr/>
          <a:lstStyle/>
          <a:p>
            <a:r>
              <a:rPr lang="sr-Latn-RS" dirty="0" err="1"/>
              <a:t>Iteratori</a:t>
            </a:r>
            <a:endParaRPr lang="en-US" dirty="0"/>
          </a:p>
        </p:txBody>
      </p:sp>
      <p:sp>
        <p:nvSpPr>
          <p:cNvPr id="3" name="Content Placeholder 2">
            <a:extLst>
              <a:ext uri="{FF2B5EF4-FFF2-40B4-BE49-F238E27FC236}">
                <a16:creationId xmlns:a16="http://schemas.microsoft.com/office/drawing/2014/main" id="{92F091D5-7EEA-4BDC-9DCA-9A41C358A661}"/>
              </a:ext>
            </a:extLst>
          </p:cNvPr>
          <p:cNvSpPr>
            <a:spLocks noGrp="1"/>
          </p:cNvSpPr>
          <p:nvPr>
            <p:ph idx="1"/>
          </p:nvPr>
        </p:nvSpPr>
        <p:spPr/>
        <p:txBody>
          <a:bodyPr/>
          <a:lstStyle/>
          <a:p>
            <a:pPr>
              <a:buFont typeface="Wingdings" panose="05000000000000000000" pitchFamily="2" charset="2"/>
              <a:buChar char="§"/>
            </a:pPr>
            <a:r>
              <a:rPr lang="en-US" dirty="0" err="1"/>
              <a:t>Karakteristike</a:t>
            </a:r>
            <a:endParaRPr lang="en-US" dirty="0"/>
          </a:p>
          <a:p>
            <a:pPr lvl="1">
              <a:buFont typeface="Wingdings" panose="05000000000000000000" pitchFamily="2" charset="2"/>
              <a:buChar char="§"/>
            </a:pPr>
            <a:r>
              <a:rPr lang="en-US" dirty="0" err="1"/>
              <a:t>Pokazuje</a:t>
            </a:r>
            <a:r>
              <a:rPr lang="en-US" dirty="0"/>
              <a:t> </a:t>
            </a:r>
            <a:r>
              <a:rPr lang="en-US" dirty="0" err="1"/>
              <a:t>na</a:t>
            </a:r>
            <a:r>
              <a:rPr lang="en-US" dirty="0"/>
              <a:t> element u </a:t>
            </a:r>
            <a:r>
              <a:rPr lang="en-US" dirty="0" err="1"/>
              <a:t>kolekciji</a:t>
            </a:r>
            <a:r>
              <a:rPr lang="en-US" dirty="0"/>
              <a:t> (</a:t>
            </a:r>
            <a:r>
              <a:rPr lang="en-US" dirty="0" err="1"/>
              <a:t>npr</a:t>
            </a:r>
            <a:r>
              <a:rPr lang="en-US" dirty="0"/>
              <a:t>. </a:t>
            </a:r>
            <a:r>
              <a:rPr lang="en-US" dirty="0" err="1"/>
              <a:t>Niz</a:t>
            </a:r>
            <a:r>
              <a:rPr lang="en-US" dirty="0"/>
              <a:t>) - *it</a:t>
            </a:r>
          </a:p>
          <a:p>
            <a:pPr lvl="1">
              <a:buFont typeface="Wingdings" panose="05000000000000000000" pitchFamily="2" charset="2"/>
              <a:buChar char="§"/>
            </a:pPr>
            <a:r>
              <a:rPr lang="en-US" dirty="0" err="1"/>
              <a:t>Iterira</a:t>
            </a:r>
            <a:r>
              <a:rPr lang="en-US" dirty="0"/>
              <a:t> </a:t>
            </a:r>
            <a:r>
              <a:rPr lang="en-US" dirty="0" err="1"/>
              <a:t>kroz</a:t>
            </a:r>
            <a:r>
              <a:rPr lang="en-US" dirty="0"/>
              <a:t> </a:t>
            </a:r>
            <a:r>
              <a:rPr lang="en-US" dirty="0" err="1"/>
              <a:t>elemente</a:t>
            </a:r>
            <a:r>
              <a:rPr lang="en-US" dirty="0"/>
              <a:t> </a:t>
            </a:r>
            <a:r>
              <a:rPr lang="en-US" dirty="0" err="1"/>
              <a:t>kolekcije</a:t>
            </a:r>
            <a:r>
              <a:rPr lang="en-US" dirty="0"/>
              <a:t> - ++it</a:t>
            </a:r>
          </a:p>
          <a:p>
            <a:pPr>
              <a:buFont typeface="Wingdings" panose="05000000000000000000" pitchFamily="2" charset="2"/>
              <a:buChar char="§"/>
            </a:pPr>
            <a:r>
              <a:rPr lang="en-US" dirty="0" err="1"/>
              <a:t>Razlikovati</a:t>
            </a:r>
            <a:r>
              <a:rPr lang="en-US" dirty="0"/>
              <a:t>:</a:t>
            </a:r>
          </a:p>
          <a:p>
            <a:pPr lvl="1">
              <a:buFont typeface="Wingdings" panose="05000000000000000000" pitchFamily="2" charset="2"/>
              <a:buChar char="§"/>
            </a:pPr>
            <a:r>
              <a:rPr lang="en-US" dirty="0"/>
              <a:t>iterator</a:t>
            </a:r>
          </a:p>
          <a:p>
            <a:pPr lvl="1">
              <a:buFont typeface="Wingdings" panose="05000000000000000000" pitchFamily="2" charset="2"/>
              <a:buChar char="§"/>
            </a:pPr>
            <a:r>
              <a:rPr lang="en-US" dirty="0" err="1"/>
              <a:t>const_iterator</a:t>
            </a:r>
            <a:endParaRPr lang="en-US" dirty="0"/>
          </a:p>
          <a:p>
            <a:pPr lvl="1">
              <a:buFont typeface="Wingdings" panose="05000000000000000000" pitchFamily="2" charset="2"/>
              <a:buChar char="§"/>
            </a:pPr>
            <a:r>
              <a:rPr lang="en-US" dirty="0" err="1"/>
              <a:t>reverse_iterator</a:t>
            </a:r>
            <a:endParaRPr lang="en-US" dirty="0"/>
          </a:p>
          <a:p>
            <a:pPr lvl="1">
              <a:buFont typeface="Wingdings" panose="05000000000000000000" pitchFamily="2" charset="2"/>
              <a:buChar char="§"/>
            </a:pPr>
            <a:r>
              <a:rPr lang="en-US" dirty="0" err="1"/>
              <a:t>const_reverse_iterator</a:t>
            </a:r>
            <a:endParaRPr lang="en-US" dirty="0"/>
          </a:p>
        </p:txBody>
      </p:sp>
    </p:spTree>
    <p:extLst>
      <p:ext uri="{BB962C8B-B14F-4D97-AF65-F5344CB8AC3E}">
        <p14:creationId xmlns:p14="http://schemas.microsoft.com/office/powerpoint/2010/main" val="2452629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40B2-6A24-4D67-AC6A-77068613E65F}"/>
              </a:ext>
            </a:extLst>
          </p:cNvPr>
          <p:cNvSpPr>
            <a:spLocks noGrp="1"/>
          </p:cNvSpPr>
          <p:nvPr>
            <p:ph type="title"/>
          </p:nvPr>
        </p:nvSpPr>
        <p:spPr/>
        <p:txBody>
          <a:bodyPr/>
          <a:lstStyle/>
          <a:p>
            <a:r>
              <a:rPr lang="sr-Latn-RS" dirty="0"/>
              <a:t>Algoritmi</a:t>
            </a:r>
            <a:endParaRPr lang="en-US" dirty="0"/>
          </a:p>
        </p:txBody>
      </p:sp>
      <p:sp>
        <p:nvSpPr>
          <p:cNvPr id="3" name="Content Placeholder 2">
            <a:extLst>
              <a:ext uri="{FF2B5EF4-FFF2-40B4-BE49-F238E27FC236}">
                <a16:creationId xmlns:a16="http://schemas.microsoft.com/office/drawing/2014/main" id="{71FFD681-AE4E-4028-BE77-77F1FAA1479A}"/>
              </a:ext>
            </a:extLst>
          </p:cNvPr>
          <p:cNvSpPr>
            <a:spLocks noGrp="1"/>
          </p:cNvSpPr>
          <p:nvPr>
            <p:ph idx="1"/>
          </p:nvPr>
        </p:nvSpPr>
        <p:spPr/>
        <p:txBody>
          <a:bodyPr/>
          <a:lstStyle/>
          <a:p>
            <a:pPr>
              <a:buFont typeface="Wingdings" panose="05000000000000000000" pitchFamily="2" charset="2"/>
              <a:buChar char="§"/>
            </a:pPr>
            <a:r>
              <a:rPr lang="en-US" dirty="0" err="1"/>
              <a:t>Skup</a:t>
            </a:r>
            <a:r>
              <a:rPr lang="en-US" dirty="0"/>
              <a:t> </a:t>
            </a:r>
            <a:r>
              <a:rPr lang="en-US" dirty="0" err="1"/>
              <a:t>funkcija</a:t>
            </a:r>
            <a:r>
              <a:rPr lang="en-US" dirty="0"/>
              <a:t> za </a:t>
            </a:r>
            <a:r>
              <a:rPr lang="en-US" dirty="0" err="1"/>
              <a:t>izvršavanje</a:t>
            </a:r>
            <a:r>
              <a:rPr lang="en-US" dirty="0"/>
              <a:t> </a:t>
            </a:r>
            <a:r>
              <a:rPr lang="en-US" dirty="0" err="1"/>
              <a:t>nad</a:t>
            </a:r>
            <a:r>
              <a:rPr lang="en-US" dirty="0"/>
              <a:t> </a:t>
            </a:r>
            <a:r>
              <a:rPr lang="en-US" dirty="0" err="1"/>
              <a:t>kolekcijama</a:t>
            </a:r>
            <a:r>
              <a:rPr lang="en-US" dirty="0"/>
              <a:t> </a:t>
            </a:r>
            <a:r>
              <a:rPr lang="en-US" dirty="0" err="1"/>
              <a:t>elemenata</a:t>
            </a:r>
            <a:r>
              <a:rPr lang="en-US" dirty="0"/>
              <a:t>:</a:t>
            </a:r>
          </a:p>
          <a:p>
            <a:pPr>
              <a:buFont typeface="Wingdings" panose="05000000000000000000" pitchFamily="2" charset="2"/>
              <a:buChar char="§"/>
            </a:pPr>
            <a:r>
              <a:rPr lang="en-US" dirty="0"/>
              <a:t>search</a:t>
            </a:r>
          </a:p>
          <a:p>
            <a:pPr>
              <a:buFont typeface="Wingdings" panose="05000000000000000000" pitchFamily="2" charset="2"/>
              <a:buChar char="§"/>
            </a:pPr>
            <a:r>
              <a:rPr lang="sr-Latn-RS" dirty="0"/>
              <a:t>r</a:t>
            </a:r>
            <a:r>
              <a:rPr lang="en-US" dirty="0" err="1"/>
              <a:t>otate</a:t>
            </a:r>
            <a:endParaRPr lang="en-US" dirty="0"/>
          </a:p>
          <a:p>
            <a:pPr>
              <a:buFont typeface="Wingdings" panose="05000000000000000000" pitchFamily="2" charset="2"/>
              <a:buChar char="§"/>
            </a:pPr>
            <a:r>
              <a:rPr lang="en-US" dirty="0"/>
              <a:t>sort</a:t>
            </a:r>
          </a:p>
          <a:p>
            <a:pPr>
              <a:buFont typeface="Wingdings" panose="05000000000000000000" pitchFamily="2" charset="2"/>
              <a:buChar char="§"/>
            </a:pPr>
            <a:r>
              <a:rPr lang="en-US" dirty="0"/>
              <a:t>merge</a:t>
            </a:r>
          </a:p>
          <a:p>
            <a:pPr>
              <a:buFont typeface="Wingdings" panose="05000000000000000000" pitchFamily="2" charset="2"/>
              <a:buChar char="§"/>
            </a:pPr>
            <a:r>
              <a:rPr lang="en-US" dirty="0"/>
              <a:t>min</a:t>
            </a:r>
          </a:p>
          <a:p>
            <a:pPr>
              <a:buFont typeface="Wingdings" panose="05000000000000000000" pitchFamily="2" charset="2"/>
              <a:buChar char="§"/>
            </a:pPr>
            <a:r>
              <a:rPr lang="en-US" dirty="0"/>
              <a:t>max</a:t>
            </a:r>
          </a:p>
          <a:p>
            <a:pPr>
              <a:buFont typeface="Wingdings" panose="05000000000000000000" pitchFamily="2" charset="2"/>
              <a:buChar char="§"/>
            </a:pPr>
            <a:r>
              <a:rPr lang="en-US" dirty="0"/>
              <a:t>...</a:t>
            </a:r>
          </a:p>
        </p:txBody>
      </p:sp>
    </p:spTree>
    <p:extLst>
      <p:ext uri="{BB962C8B-B14F-4D97-AF65-F5344CB8AC3E}">
        <p14:creationId xmlns:p14="http://schemas.microsoft.com/office/powerpoint/2010/main" val="2697536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7806-6690-4E62-AD3E-C7E5F562AB50}"/>
              </a:ext>
            </a:extLst>
          </p:cNvPr>
          <p:cNvSpPr>
            <a:spLocks noGrp="1"/>
          </p:cNvSpPr>
          <p:nvPr>
            <p:ph type="title"/>
          </p:nvPr>
        </p:nvSpPr>
        <p:spPr/>
        <p:txBody>
          <a:bodyPr/>
          <a:lstStyle/>
          <a:p>
            <a:r>
              <a:rPr lang="sr-Latn-RS" dirty="0"/>
              <a:t>Podešavanja stare virtuelne mašine</a:t>
            </a:r>
            <a:endParaRPr lang="en-US" dirty="0"/>
          </a:p>
        </p:txBody>
      </p:sp>
      <p:sp>
        <p:nvSpPr>
          <p:cNvPr id="3" name="Text Placeholder 2">
            <a:extLst>
              <a:ext uri="{FF2B5EF4-FFF2-40B4-BE49-F238E27FC236}">
                <a16:creationId xmlns:a16="http://schemas.microsoft.com/office/drawing/2014/main" id="{807F228C-E8EA-4277-B22F-7BB737BC6ED3}"/>
              </a:ext>
            </a:extLst>
          </p:cNvPr>
          <p:cNvSpPr>
            <a:spLocks noGrp="1"/>
          </p:cNvSpPr>
          <p:nvPr>
            <p:ph type="body" idx="1"/>
          </p:nvPr>
        </p:nvSpPr>
        <p:spPr/>
        <p:txBody>
          <a:bodyPr/>
          <a:lstStyle/>
          <a:p>
            <a:r>
              <a:rPr lang="sr-Latn-RS" dirty="0" err="1"/>
              <a:t>Opcion</a:t>
            </a:r>
            <a:r>
              <a:rPr lang="sr-Latn-RS" dirty="0"/>
              <a:t>, stariji metod</a:t>
            </a:r>
            <a:endParaRPr lang="en-US" dirty="0"/>
          </a:p>
        </p:txBody>
      </p:sp>
    </p:spTree>
    <p:extLst>
      <p:ext uri="{BB962C8B-B14F-4D97-AF65-F5344CB8AC3E}">
        <p14:creationId xmlns:p14="http://schemas.microsoft.com/office/powerpoint/2010/main" val="423508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D4ED-55D0-4851-8010-BDFDACB6E600}"/>
              </a:ext>
            </a:extLst>
          </p:cNvPr>
          <p:cNvSpPr>
            <a:spLocks noGrp="1"/>
          </p:cNvSpPr>
          <p:nvPr>
            <p:ph type="title"/>
          </p:nvPr>
        </p:nvSpPr>
        <p:spPr/>
        <p:txBody>
          <a:bodyPr/>
          <a:lstStyle/>
          <a:p>
            <a:r>
              <a:rPr lang="sr-Latn-RS" dirty="0"/>
              <a:t>Instaliranje virtuelne mašine</a:t>
            </a:r>
            <a:endParaRPr lang="en-US" dirty="0"/>
          </a:p>
        </p:txBody>
      </p:sp>
      <p:pic>
        <p:nvPicPr>
          <p:cNvPr id="5" name="Content Placeholder 4">
            <a:extLst>
              <a:ext uri="{FF2B5EF4-FFF2-40B4-BE49-F238E27FC236}">
                <a16:creationId xmlns:a16="http://schemas.microsoft.com/office/drawing/2014/main" id="{1D353EFC-2AD2-493A-A417-84F35BED2B0C}"/>
              </a:ext>
            </a:extLst>
          </p:cNvPr>
          <p:cNvPicPr>
            <a:picLocks noGrp="1" noChangeAspect="1"/>
          </p:cNvPicPr>
          <p:nvPr>
            <p:ph idx="1"/>
          </p:nvPr>
        </p:nvPicPr>
        <p:blipFill>
          <a:blip r:embed="rId2"/>
          <a:stretch>
            <a:fillRect/>
          </a:stretch>
        </p:blipFill>
        <p:spPr>
          <a:xfrm>
            <a:off x="2415412" y="1846263"/>
            <a:ext cx="7421501" cy="4022725"/>
          </a:xfrm>
        </p:spPr>
      </p:pic>
    </p:spTree>
    <p:extLst>
      <p:ext uri="{BB962C8B-B14F-4D97-AF65-F5344CB8AC3E}">
        <p14:creationId xmlns:p14="http://schemas.microsoft.com/office/powerpoint/2010/main" val="1725445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A8CB-ED36-4F81-9C62-5470BB8530C7}"/>
              </a:ext>
            </a:extLst>
          </p:cNvPr>
          <p:cNvSpPr>
            <a:spLocks noGrp="1"/>
          </p:cNvSpPr>
          <p:nvPr>
            <p:ph type="title"/>
          </p:nvPr>
        </p:nvSpPr>
        <p:spPr/>
        <p:txBody>
          <a:bodyPr/>
          <a:lstStyle/>
          <a:p>
            <a:r>
              <a:rPr lang="sr-Latn-RS" dirty="0"/>
              <a:t>Instaliranje virtuelne mašine</a:t>
            </a:r>
            <a:endParaRPr lang="en-US" dirty="0"/>
          </a:p>
        </p:txBody>
      </p:sp>
      <p:pic>
        <p:nvPicPr>
          <p:cNvPr id="5" name="Content Placeholder 4">
            <a:extLst>
              <a:ext uri="{FF2B5EF4-FFF2-40B4-BE49-F238E27FC236}">
                <a16:creationId xmlns:a16="http://schemas.microsoft.com/office/drawing/2014/main" id="{99C52C99-BBB6-4A8D-9042-EBE511D81F2B}"/>
              </a:ext>
            </a:extLst>
          </p:cNvPr>
          <p:cNvPicPr>
            <a:picLocks noGrp="1" noChangeAspect="1"/>
          </p:cNvPicPr>
          <p:nvPr>
            <p:ph idx="1"/>
          </p:nvPr>
        </p:nvPicPr>
        <p:blipFill>
          <a:blip r:embed="rId2"/>
          <a:stretch>
            <a:fillRect/>
          </a:stretch>
        </p:blipFill>
        <p:spPr>
          <a:xfrm>
            <a:off x="3635754" y="1846263"/>
            <a:ext cx="4980818" cy="4022725"/>
          </a:xfrm>
        </p:spPr>
      </p:pic>
    </p:spTree>
    <p:extLst>
      <p:ext uri="{BB962C8B-B14F-4D97-AF65-F5344CB8AC3E}">
        <p14:creationId xmlns:p14="http://schemas.microsoft.com/office/powerpoint/2010/main" val="1594217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CC7C-9AB5-4F67-BACD-3A0139B5763D}"/>
              </a:ext>
            </a:extLst>
          </p:cNvPr>
          <p:cNvSpPr>
            <a:spLocks noGrp="1"/>
          </p:cNvSpPr>
          <p:nvPr>
            <p:ph type="title"/>
          </p:nvPr>
        </p:nvSpPr>
        <p:spPr/>
        <p:txBody>
          <a:bodyPr/>
          <a:lstStyle/>
          <a:p>
            <a:r>
              <a:rPr lang="sr-Latn-RS" dirty="0"/>
              <a:t>Instaliranje virtuelne mašine</a:t>
            </a:r>
            <a:endParaRPr lang="en-US" dirty="0"/>
          </a:p>
        </p:txBody>
      </p:sp>
      <p:pic>
        <p:nvPicPr>
          <p:cNvPr id="9" name="Content Placeholder 8">
            <a:extLst>
              <a:ext uri="{FF2B5EF4-FFF2-40B4-BE49-F238E27FC236}">
                <a16:creationId xmlns:a16="http://schemas.microsoft.com/office/drawing/2014/main" id="{F0C213CD-7157-45EC-B5DB-83D753BD6F9E}"/>
              </a:ext>
            </a:extLst>
          </p:cNvPr>
          <p:cNvPicPr>
            <a:picLocks noGrp="1" noChangeAspect="1"/>
          </p:cNvPicPr>
          <p:nvPr>
            <p:ph idx="1"/>
          </p:nvPr>
        </p:nvPicPr>
        <p:blipFill>
          <a:blip r:embed="rId2"/>
          <a:stretch>
            <a:fillRect/>
          </a:stretch>
        </p:blipFill>
        <p:spPr>
          <a:xfrm>
            <a:off x="3604833" y="1846263"/>
            <a:ext cx="5042660" cy="4022725"/>
          </a:xfrm>
        </p:spPr>
      </p:pic>
    </p:spTree>
    <p:extLst>
      <p:ext uri="{BB962C8B-B14F-4D97-AF65-F5344CB8AC3E}">
        <p14:creationId xmlns:p14="http://schemas.microsoft.com/office/powerpoint/2010/main" val="3157454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5CC8-EA8D-4FFF-8D2C-0FDB12746490}"/>
              </a:ext>
            </a:extLst>
          </p:cNvPr>
          <p:cNvSpPr>
            <a:spLocks noGrp="1"/>
          </p:cNvSpPr>
          <p:nvPr>
            <p:ph type="title"/>
          </p:nvPr>
        </p:nvSpPr>
        <p:spPr/>
        <p:txBody>
          <a:bodyPr/>
          <a:lstStyle/>
          <a:p>
            <a:r>
              <a:rPr lang="sr-Latn-RS" dirty="0"/>
              <a:t>Instaliranje virtuelne mašine</a:t>
            </a:r>
            <a:endParaRPr lang="en-US" dirty="0"/>
          </a:p>
        </p:txBody>
      </p:sp>
      <p:pic>
        <p:nvPicPr>
          <p:cNvPr id="5" name="Content Placeholder 4">
            <a:extLst>
              <a:ext uri="{FF2B5EF4-FFF2-40B4-BE49-F238E27FC236}">
                <a16:creationId xmlns:a16="http://schemas.microsoft.com/office/drawing/2014/main" id="{4E131174-861B-4D2C-AC05-DDC3B0BD3882}"/>
              </a:ext>
            </a:extLst>
          </p:cNvPr>
          <p:cNvPicPr>
            <a:picLocks noGrp="1" noChangeAspect="1"/>
          </p:cNvPicPr>
          <p:nvPr>
            <p:ph idx="1"/>
          </p:nvPr>
        </p:nvPicPr>
        <p:blipFill>
          <a:blip r:embed="rId2"/>
          <a:stretch>
            <a:fillRect/>
          </a:stretch>
        </p:blipFill>
        <p:spPr>
          <a:xfrm>
            <a:off x="4678523" y="1846263"/>
            <a:ext cx="2895279" cy="4022725"/>
          </a:xfrm>
        </p:spPr>
      </p:pic>
    </p:spTree>
    <p:extLst>
      <p:ext uri="{BB962C8B-B14F-4D97-AF65-F5344CB8AC3E}">
        <p14:creationId xmlns:p14="http://schemas.microsoft.com/office/powerpoint/2010/main" val="144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8CA9-B11F-40BB-9B24-556989CAD299}"/>
              </a:ext>
            </a:extLst>
          </p:cNvPr>
          <p:cNvSpPr>
            <a:spLocks noGrp="1"/>
          </p:cNvSpPr>
          <p:nvPr>
            <p:ph type="title"/>
          </p:nvPr>
        </p:nvSpPr>
        <p:spPr/>
        <p:txBody>
          <a:bodyPr/>
          <a:lstStyle/>
          <a:p>
            <a:r>
              <a:rPr lang="sr-Latn-RS" dirty="0"/>
              <a:t>Instaliranje virtuelne mašine</a:t>
            </a:r>
            <a:endParaRPr lang="en-US" dirty="0"/>
          </a:p>
        </p:txBody>
      </p:sp>
      <p:pic>
        <p:nvPicPr>
          <p:cNvPr id="5" name="Content Placeholder 4">
            <a:extLst>
              <a:ext uri="{FF2B5EF4-FFF2-40B4-BE49-F238E27FC236}">
                <a16:creationId xmlns:a16="http://schemas.microsoft.com/office/drawing/2014/main" id="{06EDE82D-C830-4554-8791-FBA2B1F05983}"/>
              </a:ext>
            </a:extLst>
          </p:cNvPr>
          <p:cNvPicPr>
            <a:picLocks noGrp="1" noChangeAspect="1"/>
          </p:cNvPicPr>
          <p:nvPr>
            <p:ph idx="1"/>
          </p:nvPr>
        </p:nvPicPr>
        <p:blipFill>
          <a:blip r:embed="rId2"/>
          <a:stretch>
            <a:fillRect/>
          </a:stretch>
        </p:blipFill>
        <p:spPr>
          <a:xfrm>
            <a:off x="2420006" y="1846263"/>
            <a:ext cx="7412314" cy="4022725"/>
          </a:xfrm>
        </p:spPr>
      </p:pic>
    </p:spTree>
    <p:extLst>
      <p:ext uri="{BB962C8B-B14F-4D97-AF65-F5344CB8AC3E}">
        <p14:creationId xmlns:p14="http://schemas.microsoft.com/office/powerpoint/2010/main" val="1957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1CFA-5B73-4303-B2A2-1C6E69C64F41}"/>
              </a:ext>
            </a:extLst>
          </p:cNvPr>
          <p:cNvSpPr>
            <a:spLocks noGrp="1"/>
          </p:cNvSpPr>
          <p:nvPr>
            <p:ph type="title"/>
          </p:nvPr>
        </p:nvSpPr>
        <p:spPr/>
        <p:txBody>
          <a:bodyPr/>
          <a:lstStyle/>
          <a:p>
            <a:r>
              <a:rPr lang="sr-Latn-RS" dirty="0"/>
              <a:t>Termini odbrane i odgovaranja</a:t>
            </a:r>
            <a:endParaRPr lang="en-US" dirty="0"/>
          </a:p>
        </p:txBody>
      </p:sp>
      <p:sp>
        <p:nvSpPr>
          <p:cNvPr id="3" name="Content Placeholder 2">
            <a:extLst>
              <a:ext uri="{FF2B5EF4-FFF2-40B4-BE49-F238E27FC236}">
                <a16:creationId xmlns:a16="http://schemas.microsoft.com/office/drawing/2014/main" id="{6BFEDD82-9A83-4B98-BC1C-13F281B99ECE}"/>
              </a:ext>
            </a:extLst>
          </p:cNvPr>
          <p:cNvSpPr>
            <a:spLocks noGrp="1"/>
          </p:cNvSpPr>
          <p:nvPr>
            <p:ph idx="1"/>
          </p:nvPr>
        </p:nvSpPr>
        <p:spPr/>
        <p:txBody>
          <a:bodyPr/>
          <a:lstStyle/>
          <a:p>
            <a:pPr>
              <a:buFont typeface="Wingdings" panose="05000000000000000000" pitchFamily="2" charset="2"/>
              <a:buChar char="§"/>
            </a:pPr>
            <a:r>
              <a:rPr lang="sr-Latn-RS" dirty="0"/>
              <a:t>T1234 (ne pitajte za ime): 40 bodova. 08.05., 09.05. </a:t>
            </a:r>
          </a:p>
          <a:p>
            <a:pPr>
              <a:buFont typeface="Wingdings" panose="05000000000000000000" pitchFamily="2" charset="2"/>
              <a:buChar char="§"/>
            </a:pPr>
            <a:r>
              <a:rPr lang="sr-Latn-RS" dirty="0"/>
              <a:t>SOV: 30 bodova. 12.06. 13.06</a:t>
            </a:r>
          </a:p>
          <a:p>
            <a:pPr>
              <a:buFont typeface="Wingdings" panose="05000000000000000000" pitchFamily="2" charset="2"/>
              <a:buChar char="§"/>
            </a:pPr>
            <a:r>
              <a:rPr lang="sr-Latn-RS" dirty="0"/>
              <a:t>Kada se radi SOV možete da radite zadatak težine T1234 umesto (težeg) zadatka za SOV. Ako to radite stari bodovi, šta god da ste dobili, se brišu i imate ono što osvojite na odbrani novog zadatka. </a:t>
            </a:r>
            <a:endParaRPr lang="en-US" dirty="0"/>
          </a:p>
        </p:txBody>
      </p:sp>
    </p:spTree>
    <p:extLst>
      <p:ext uri="{BB962C8B-B14F-4D97-AF65-F5344CB8AC3E}">
        <p14:creationId xmlns:p14="http://schemas.microsoft.com/office/powerpoint/2010/main" val="42837495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A046-941D-48B0-9642-AEB34B036DEF}"/>
              </a:ext>
            </a:extLst>
          </p:cNvPr>
          <p:cNvSpPr>
            <a:spLocks noGrp="1"/>
          </p:cNvSpPr>
          <p:nvPr>
            <p:ph type="title"/>
          </p:nvPr>
        </p:nvSpPr>
        <p:spPr/>
        <p:txBody>
          <a:bodyPr/>
          <a:lstStyle/>
          <a:p>
            <a:r>
              <a:rPr lang="sr-Latn-RS" dirty="0"/>
              <a:t>Podešavanje kompajlera</a:t>
            </a:r>
            <a:endParaRPr lang="en-US" dirty="0"/>
          </a:p>
        </p:txBody>
      </p:sp>
      <p:sp>
        <p:nvSpPr>
          <p:cNvPr id="3" name="Content Placeholder 2">
            <a:extLst>
              <a:ext uri="{FF2B5EF4-FFF2-40B4-BE49-F238E27FC236}">
                <a16:creationId xmlns:a16="http://schemas.microsoft.com/office/drawing/2014/main" id="{F21CBAF5-DC67-409E-8026-057D3B8B69A9}"/>
              </a:ext>
            </a:extLst>
          </p:cNvPr>
          <p:cNvSpPr>
            <a:spLocks noGrp="1"/>
          </p:cNvSpPr>
          <p:nvPr>
            <p:ph idx="1"/>
          </p:nvPr>
        </p:nvSpPr>
        <p:spPr/>
        <p:txBody>
          <a:bodyPr/>
          <a:lstStyle/>
          <a:p>
            <a:pPr>
              <a:buFont typeface="Wingdings" panose="05000000000000000000" pitchFamily="2" charset="2"/>
              <a:buChar char="§"/>
            </a:pPr>
            <a:r>
              <a:rPr lang="sr-Latn-RS" dirty="0"/>
              <a:t>Ako odaberete modernu verziju </a:t>
            </a:r>
            <a:r>
              <a:rPr lang="sr-Latn-RS" dirty="0" err="1"/>
              <a:t>Linux</a:t>
            </a:r>
            <a:r>
              <a:rPr lang="sr-Latn-RS" dirty="0"/>
              <a:t>-a, onda ste pokriveni pošto je tu GCC novija verzija. </a:t>
            </a:r>
          </a:p>
          <a:p>
            <a:pPr>
              <a:buFont typeface="Wingdings" panose="05000000000000000000" pitchFamily="2" charset="2"/>
              <a:buChar char="§"/>
            </a:pPr>
            <a:r>
              <a:rPr lang="sr-Latn-RS" dirty="0"/>
              <a:t>Ali ako hoćete da imate isto okruženje kući kao u laboratoriji, onda je GCC starija verzija. </a:t>
            </a:r>
          </a:p>
          <a:p>
            <a:pPr>
              <a:buFont typeface="Wingdings" panose="05000000000000000000" pitchFamily="2" charset="2"/>
              <a:buChar char="§"/>
            </a:pPr>
            <a:r>
              <a:rPr lang="sr-Latn-RS" dirty="0"/>
              <a:t>To je OK, vaš VM dolazi sa posebnom skriptom koja GCC konfiguriše da radi u modernom režimu. </a:t>
            </a:r>
          </a:p>
          <a:p>
            <a:pPr>
              <a:buFont typeface="Wingdings" panose="05000000000000000000" pitchFamily="2" charset="2"/>
              <a:buChar char="§"/>
            </a:pPr>
            <a:r>
              <a:rPr lang="sr-Latn-RS" dirty="0"/>
              <a:t>To znači da, ako koristite </a:t>
            </a:r>
            <a:r>
              <a:rPr lang="sr-Latn-RS" dirty="0" err="1"/>
              <a:t>CodeBlocks</a:t>
            </a:r>
            <a:r>
              <a:rPr lang="sr-Latn-RS" dirty="0"/>
              <a:t> morate da ga konfigurišete da koristi tu skriptu. </a:t>
            </a:r>
          </a:p>
          <a:p>
            <a:pPr>
              <a:buFont typeface="Wingdings" panose="05000000000000000000" pitchFamily="2" charset="2"/>
              <a:buChar char="§"/>
            </a:pPr>
            <a:r>
              <a:rPr lang="sr-Latn-RS" dirty="0"/>
              <a:t>Onda samo treba da to izaberete svaki put kada pravite projekat. </a:t>
            </a:r>
          </a:p>
        </p:txBody>
      </p:sp>
    </p:spTree>
    <p:extLst>
      <p:ext uri="{BB962C8B-B14F-4D97-AF65-F5344CB8AC3E}">
        <p14:creationId xmlns:p14="http://schemas.microsoft.com/office/powerpoint/2010/main" val="2200547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D56F-AD16-44EF-B482-E48149D72251}"/>
              </a:ext>
            </a:extLst>
          </p:cNvPr>
          <p:cNvSpPr>
            <a:spLocks noGrp="1"/>
          </p:cNvSpPr>
          <p:nvPr>
            <p:ph type="title"/>
          </p:nvPr>
        </p:nvSpPr>
        <p:spPr/>
        <p:txBody>
          <a:bodyPr/>
          <a:lstStyle/>
          <a:p>
            <a:r>
              <a:rPr lang="sr-Latn-RS" dirty="0"/>
              <a:t>Podešavanje skripte</a:t>
            </a:r>
            <a:endParaRPr lang="en-US" dirty="0"/>
          </a:p>
        </p:txBody>
      </p:sp>
      <p:sp>
        <p:nvSpPr>
          <p:cNvPr id="3" name="Content Placeholder 2">
            <a:extLst>
              <a:ext uri="{FF2B5EF4-FFF2-40B4-BE49-F238E27FC236}">
                <a16:creationId xmlns:a16="http://schemas.microsoft.com/office/drawing/2014/main" id="{A3771F6B-4CCC-4FC3-ADB5-DB22E273E5EE}"/>
              </a:ext>
            </a:extLst>
          </p:cNvPr>
          <p:cNvSpPr>
            <a:spLocks noGrp="1"/>
          </p:cNvSpPr>
          <p:nvPr>
            <p:ph idx="1"/>
          </p:nvPr>
        </p:nvSpPr>
        <p:spPr/>
        <p:txBody>
          <a:bodyPr/>
          <a:lstStyle/>
          <a:p>
            <a:r>
              <a:rPr lang="en-US" dirty="0"/>
              <a:t>&lt;</a:t>
            </a:r>
            <a:r>
              <a:rPr lang="en-US" dirty="0" err="1"/>
              <a:t>Ovde</a:t>
            </a:r>
            <a:r>
              <a:rPr lang="en-US" dirty="0"/>
              <a:t> </a:t>
            </a:r>
            <a:r>
              <a:rPr lang="en-US" dirty="0" err="1"/>
              <a:t>pogledati</a:t>
            </a:r>
            <a:r>
              <a:rPr lang="en-US" dirty="0"/>
              <a:t> CB_dodaj_kompajler.ogg&gt;</a:t>
            </a:r>
          </a:p>
        </p:txBody>
      </p:sp>
    </p:spTree>
    <p:extLst>
      <p:ext uri="{BB962C8B-B14F-4D97-AF65-F5344CB8AC3E}">
        <p14:creationId xmlns:p14="http://schemas.microsoft.com/office/powerpoint/2010/main" val="9326993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D2EA2-AAF7-4C2E-8E77-887CCAC56EC5}"/>
              </a:ext>
            </a:extLst>
          </p:cNvPr>
          <p:cNvSpPr>
            <a:spLocks noGrp="1"/>
          </p:cNvSpPr>
          <p:nvPr>
            <p:ph idx="1"/>
          </p:nvPr>
        </p:nvSpPr>
        <p:spPr/>
        <p:txBody>
          <a:bodyPr/>
          <a:lstStyle/>
          <a:p>
            <a:r>
              <a:rPr lang="en-US" dirty="0"/>
              <a:t>&lt;</a:t>
            </a:r>
            <a:r>
              <a:rPr lang="en-US" dirty="0" err="1"/>
              <a:t>Ovde</a:t>
            </a:r>
            <a:r>
              <a:rPr lang="en-US" dirty="0"/>
              <a:t> </a:t>
            </a:r>
            <a:r>
              <a:rPr lang="en-US" dirty="0" err="1"/>
              <a:t>pogledati</a:t>
            </a:r>
            <a:r>
              <a:rPr lang="en-US" dirty="0"/>
              <a:t> CB_napravi_projekat.ogg&gt;</a:t>
            </a:r>
          </a:p>
          <a:p>
            <a:endParaRPr lang="en-US" dirty="0"/>
          </a:p>
        </p:txBody>
      </p:sp>
      <p:sp>
        <p:nvSpPr>
          <p:cNvPr id="5" name="Title 4">
            <a:extLst>
              <a:ext uri="{FF2B5EF4-FFF2-40B4-BE49-F238E27FC236}">
                <a16:creationId xmlns:a16="http://schemas.microsoft.com/office/drawing/2014/main" id="{F9772C20-436F-4618-AE23-5C1430338C86}"/>
              </a:ext>
            </a:extLst>
          </p:cNvPr>
          <p:cNvSpPr>
            <a:spLocks noGrp="1"/>
          </p:cNvSpPr>
          <p:nvPr>
            <p:ph type="title"/>
          </p:nvPr>
        </p:nvSpPr>
        <p:spPr/>
        <p:txBody>
          <a:bodyPr/>
          <a:lstStyle/>
          <a:p>
            <a:r>
              <a:rPr lang="sr-Latn-RS" dirty="0"/>
              <a:t>Podešavanje projekta</a:t>
            </a:r>
            <a:endParaRPr lang="en-US" dirty="0"/>
          </a:p>
        </p:txBody>
      </p:sp>
    </p:spTree>
    <p:extLst>
      <p:ext uri="{BB962C8B-B14F-4D97-AF65-F5344CB8AC3E}">
        <p14:creationId xmlns:p14="http://schemas.microsoft.com/office/powerpoint/2010/main" val="9674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D1AD-AB09-4B7A-B66E-6D1B9FD44DEB}"/>
              </a:ext>
            </a:extLst>
          </p:cNvPr>
          <p:cNvSpPr>
            <a:spLocks noGrp="1"/>
          </p:cNvSpPr>
          <p:nvPr>
            <p:ph type="title"/>
          </p:nvPr>
        </p:nvSpPr>
        <p:spPr/>
        <p:txBody>
          <a:bodyPr/>
          <a:lstStyle/>
          <a:p>
            <a:r>
              <a:rPr lang="sr-Latn-RS" dirty="0"/>
              <a:t>Tehničko okruženje</a:t>
            </a:r>
            <a:endParaRPr lang="en-US" dirty="0"/>
          </a:p>
        </p:txBody>
      </p:sp>
      <p:sp>
        <p:nvSpPr>
          <p:cNvPr id="3" name="Content Placeholder 2">
            <a:extLst>
              <a:ext uri="{FF2B5EF4-FFF2-40B4-BE49-F238E27FC236}">
                <a16:creationId xmlns:a16="http://schemas.microsoft.com/office/drawing/2014/main" id="{13AA0D6F-E775-489C-899F-E0BFA66616B7}"/>
              </a:ext>
            </a:extLst>
          </p:cNvPr>
          <p:cNvSpPr>
            <a:spLocks noGrp="1"/>
          </p:cNvSpPr>
          <p:nvPr>
            <p:ph idx="1"/>
          </p:nvPr>
        </p:nvSpPr>
        <p:spPr/>
        <p:txBody>
          <a:bodyPr/>
          <a:lstStyle/>
          <a:p>
            <a:pPr>
              <a:buFont typeface="Wingdings" panose="05000000000000000000" pitchFamily="2" charset="2"/>
              <a:buChar char="§"/>
            </a:pPr>
            <a:r>
              <a:rPr lang="sr-Latn-RS" dirty="0"/>
              <a:t>Na ovom kursu se koristi </a:t>
            </a:r>
            <a:r>
              <a:rPr lang="sr-Latn-RS" dirty="0" err="1"/>
              <a:t>Linux</a:t>
            </a:r>
            <a:r>
              <a:rPr lang="sr-Latn-RS" dirty="0"/>
              <a:t>. </a:t>
            </a:r>
          </a:p>
          <a:p>
            <a:pPr>
              <a:buFont typeface="Wingdings" panose="05000000000000000000" pitchFamily="2" charset="2"/>
              <a:buChar char="§"/>
            </a:pPr>
            <a:r>
              <a:rPr lang="sr-Latn-RS" dirty="0"/>
              <a:t>Iako se pri</a:t>
            </a:r>
            <a:r>
              <a:rPr lang="en-US" dirty="0"/>
              <a:t>meri </a:t>
            </a:r>
            <a:r>
              <a:rPr lang="sr-Latn-RS" i="1" dirty="0"/>
              <a:t>mogu </a:t>
            </a:r>
            <a:r>
              <a:rPr lang="sr-Latn-RS" dirty="0"/>
              <a:t>kompajlirati na Windows-u ovo </a:t>
            </a:r>
            <a:r>
              <a:rPr lang="sr-Latn-RS" i="1" dirty="0"/>
              <a:t>nije </a:t>
            </a:r>
            <a:r>
              <a:rPr lang="sr-Latn-RS" dirty="0"/>
              <a:t>preporučeno. </a:t>
            </a:r>
          </a:p>
          <a:p>
            <a:pPr>
              <a:buFont typeface="Wingdings" panose="05000000000000000000" pitchFamily="2" charset="2"/>
              <a:buChar char="§"/>
            </a:pPr>
            <a:r>
              <a:rPr lang="sr-Latn-RS" dirty="0"/>
              <a:t>Zašto? Naleteće te na suptilne nekompatibilnosti koje su takve da niste dovoljno dobri programeri da ih otklonite. </a:t>
            </a:r>
          </a:p>
          <a:p>
            <a:pPr>
              <a:buFont typeface="Wingdings" panose="05000000000000000000" pitchFamily="2" charset="2"/>
              <a:buChar char="§"/>
            </a:pPr>
            <a:r>
              <a:rPr lang="sr-Latn-RS" dirty="0"/>
              <a:t>Ovo nije prva generacija: </a:t>
            </a:r>
            <a:r>
              <a:rPr lang="sr-Latn-RS" i="1" dirty="0"/>
              <a:t>svako </a:t>
            </a:r>
            <a:r>
              <a:rPr lang="sr-Latn-RS" dirty="0"/>
              <a:t>ko je koristio Windows u ovom kursu je naleteo na problem.</a:t>
            </a:r>
          </a:p>
          <a:p>
            <a:pPr>
              <a:buFont typeface="Wingdings" panose="05000000000000000000" pitchFamily="2" charset="2"/>
              <a:buChar char="§"/>
            </a:pPr>
            <a:r>
              <a:rPr lang="sr-Latn-RS" dirty="0"/>
              <a:t>Od softvera se koristi GCC (kao kompajler), i opciono, </a:t>
            </a:r>
            <a:r>
              <a:rPr lang="sr-Latn-RS" dirty="0" err="1"/>
              <a:t>CodeBlocks</a:t>
            </a:r>
            <a:r>
              <a:rPr lang="sr-Latn-RS" dirty="0"/>
              <a:t> kao integrisano okruženje. </a:t>
            </a:r>
          </a:p>
          <a:p>
            <a:pPr>
              <a:buFont typeface="Wingdings" panose="05000000000000000000" pitchFamily="2" charset="2"/>
              <a:buChar char="§"/>
            </a:pPr>
            <a:r>
              <a:rPr lang="sr-Latn-RS" dirty="0"/>
              <a:t>Možete da instalirate </a:t>
            </a:r>
            <a:r>
              <a:rPr lang="sr-Latn-RS" dirty="0" err="1"/>
              <a:t>Linux</a:t>
            </a:r>
            <a:r>
              <a:rPr lang="sr-Latn-RS" dirty="0"/>
              <a:t> na vaš računar kao jedan od operativnih sistema i koristite to. Ali, ako vam je primaran OS Windows i ne želite da instalirate nešto novo, može i tako. Onda morate raditi u virtuelnoj mašini. </a:t>
            </a:r>
            <a:endParaRPr lang="en-US" dirty="0"/>
          </a:p>
        </p:txBody>
      </p:sp>
    </p:spTree>
    <p:extLst>
      <p:ext uri="{BB962C8B-B14F-4D97-AF65-F5344CB8AC3E}">
        <p14:creationId xmlns:p14="http://schemas.microsoft.com/office/powerpoint/2010/main" val="214987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3866-314F-4E69-98FE-B5AFA7C113A9}"/>
              </a:ext>
            </a:extLst>
          </p:cNvPr>
          <p:cNvSpPr>
            <a:spLocks noGrp="1"/>
          </p:cNvSpPr>
          <p:nvPr>
            <p:ph type="title"/>
          </p:nvPr>
        </p:nvSpPr>
        <p:spPr/>
        <p:txBody>
          <a:bodyPr/>
          <a:lstStyle/>
          <a:p>
            <a:r>
              <a:rPr lang="sr-Latn-RS" dirty="0"/>
              <a:t>Virtuelna mašina</a:t>
            </a:r>
            <a:endParaRPr lang="en-US" dirty="0"/>
          </a:p>
        </p:txBody>
      </p:sp>
      <p:sp>
        <p:nvSpPr>
          <p:cNvPr id="3" name="Content Placeholder 2">
            <a:extLst>
              <a:ext uri="{FF2B5EF4-FFF2-40B4-BE49-F238E27FC236}">
                <a16:creationId xmlns:a16="http://schemas.microsoft.com/office/drawing/2014/main" id="{AB64628C-7926-49D7-BFD4-90EC500F3F7E}"/>
              </a:ext>
            </a:extLst>
          </p:cNvPr>
          <p:cNvSpPr>
            <a:spLocks noGrp="1"/>
          </p:cNvSpPr>
          <p:nvPr>
            <p:ph idx="1"/>
          </p:nvPr>
        </p:nvSpPr>
        <p:spPr/>
        <p:txBody>
          <a:bodyPr/>
          <a:lstStyle/>
          <a:p>
            <a:pPr>
              <a:buFont typeface="Wingdings" panose="05000000000000000000" pitchFamily="2" charset="2"/>
              <a:buChar char="§"/>
            </a:pPr>
            <a:r>
              <a:rPr lang="sr-Latn-RS" dirty="0"/>
              <a:t>Trebaće vam </a:t>
            </a:r>
            <a:r>
              <a:rPr lang="sr-Latn-RS" dirty="0" err="1"/>
              <a:t>VirtualBox</a:t>
            </a:r>
            <a:r>
              <a:rPr lang="sr-Latn-RS" dirty="0"/>
              <a:t> </a:t>
            </a:r>
            <a:r>
              <a:rPr lang="sr-Latn-RS" dirty="0">
                <a:hlinkClick r:id="rId2"/>
              </a:rPr>
              <a:t>https://www.virtualbox.org/</a:t>
            </a:r>
            <a:r>
              <a:rPr lang="sr-Latn-RS" dirty="0"/>
              <a:t> koji se instalira kao i svaka druga aplikacija. Dostupan je za svaki operativni sistem. </a:t>
            </a:r>
          </a:p>
          <a:p>
            <a:pPr>
              <a:buFont typeface="Wingdings" panose="05000000000000000000" pitchFamily="2" charset="2"/>
              <a:buChar char="§"/>
            </a:pPr>
            <a:r>
              <a:rPr lang="sr-Latn-RS" dirty="0"/>
              <a:t>Dalje, trebaće vam slika virtuelne mašine. Ako želite verziju koja je ista onoj u FTN laboratorijama, možete je naći na: </a:t>
            </a:r>
            <a:r>
              <a:rPr lang="sr-Latn-RS" dirty="0">
                <a:hlinkClick r:id="rId3"/>
              </a:rPr>
              <a:t>http://www.acs.uns.ac.rs/sr/filebrowser/download/3984950</a:t>
            </a:r>
            <a:endParaRPr lang="sr-Latn-RS" dirty="0"/>
          </a:p>
          <a:p>
            <a:pPr>
              <a:buFont typeface="Wingdings" panose="05000000000000000000" pitchFamily="2" charset="2"/>
              <a:buChar char="§"/>
            </a:pPr>
            <a:r>
              <a:rPr lang="sr-Latn-RS" dirty="0"/>
              <a:t>Na njoj neće raditi neki primeri naprednog C++-a zato što ima staru verziju kompajlera. Vaši zadaci će biti tako napravljeni da mogu da se reše na njoj ali rizikujete probleme na samim vežbama i gubljenje bonus bodova. Ako želite noviju verziju (preporučeno) skinite ISO za neki moderniji </a:t>
            </a:r>
            <a:r>
              <a:rPr lang="sr-Latn-RS" dirty="0" err="1"/>
              <a:t>Linux</a:t>
            </a:r>
            <a:r>
              <a:rPr lang="sr-Latn-RS" dirty="0"/>
              <a:t>.</a:t>
            </a:r>
          </a:p>
        </p:txBody>
      </p:sp>
    </p:spTree>
    <p:extLst>
      <p:ext uri="{BB962C8B-B14F-4D97-AF65-F5344CB8AC3E}">
        <p14:creationId xmlns:p14="http://schemas.microsoft.com/office/powerpoint/2010/main" val="41932752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502</TotalTime>
  <Words>2481</Words>
  <Application>Microsoft Office PowerPoint</Application>
  <PresentationFormat>Widescreen</PresentationFormat>
  <Paragraphs>242</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Consolas</vt:lpstr>
      <vt:lpstr>Wingdings</vt:lpstr>
      <vt:lpstr>Retrospect</vt:lpstr>
      <vt:lpstr>Operativni Sistemi</vt:lpstr>
      <vt:lpstr>Uvod u predmet</vt:lpstr>
      <vt:lpstr>Konsultacije i kontakti</vt:lpstr>
      <vt:lpstr>Prisustvo na vežbama</vt:lpstr>
      <vt:lpstr>Polaganje</vt:lpstr>
      <vt:lpstr>Tehnika izrade testova</vt:lpstr>
      <vt:lpstr>Termini odbrane i odgovaranja</vt:lpstr>
      <vt:lpstr>Tehničko okruženje</vt:lpstr>
      <vt:lpstr>Virtuelna mašina</vt:lpstr>
      <vt:lpstr>Neki moderniji Linux</vt:lpstr>
      <vt:lpstr>Preduslovi za instalaciju</vt:lpstr>
      <vt:lpstr>Korak #1 Virtuelna mašina</vt:lpstr>
      <vt:lpstr>Korak #1 Virtuelna mašina</vt:lpstr>
      <vt:lpstr>Korak #1 Virtuelna mašina</vt:lpstr>
      <vt:lpstr>Korak #2 Disk</vt:lpstr>
      <vt:lpstr>Korak #2 Disk</vt:lpstr>
      <vt:lpstr>Korak #3: Podešavanje</vt:lpstr>
      <vt:lpstr>Korak #3 Podešavanje</vt:lpstr>
      <vt:lpstr>Korak #3 Podešavanje</vt:lpstr>
      <vt:lpstr>Korak #3 Podešavanje</vt:lpstr>
      <vt:lpstr>Korak #4 Pokretanje instalacije</vt:lpstr>
      <vt:lpstr>Korak #4 Pokretanje instalacije</vt:lpstr>
      <vt:lpstr>Korak #4 Pokretanje instalacije</vt:lpstr>
      <vt:lpstr>Korak #4 Pokretanje instalacije</vt:lpstr>
      <vt:lpstr>Korak #4 Pokretanje instalacije</vt:lpstr>
      <vt:lpstr>Korak #4 Pokretanje instalacije</vt:lpstr>
      <vt:lpstr>Korak #5 Podešavanje instalacije</vt:lpstr>
      <vt:lpstr>Korak #5 Podešavanje instalacije</vt:lpstr>
      <vt:lpstr>Korak #5 Podešavanje instalacije</vt:lpstr>
      <vt:lpstr>Korak #5a: Vežba u očiglednosti</vt:lpstr>
      <vt:lpstr>Korak #5 Podešavanje Instalacije</vt:lpstr>
      <vt:lpstr>Korak #6: Čekanje…</vt:lpstr>
      <vt:lpstr>Korak #7 Post-instalacija konfiguracija</vt:lpstr>
      <vt:lpstr>Korak #7 Post-instalacija konfiguracija</vt:lpstr>
      <vt:lpstr>Korak #8: Podešavanje saradnje sa Windows-om</vt:lpstr>
      <vt:lpstr>Korak #8: Podešavanje saradnje sa Windows-om</vt:lpstr>
      <vt:lpstr>Korak #8: Podešavanje saradnje sa Windows-om</vt:lpstr>
      <vt:lpstr>Korak #8: Podešavanje saradnje sa Windows-om</vt:lpstr>
      <vt:lpstr>Korak #9 Finalna podešavanja</vt:lpstr>
      <vt:lpstr>Korak #9 Finalna podešavanja</vt:lpstr>
      <vt:lpstr>Korak #10 Testiranje</vt:lpstr>
      <vt:lpstr>Korak #10 Testiranje – Test kod</vt:lpstr>
      <vt:lpstr>Korak #10 Testiranje – Kompajliranje</vt:lpstr>
      <vt:lpstr>Code:Blocks test</vt:lpstr>
      <vt:lpstr>Code:Blocks test</vt:lpstr>
      <vt:lpstr>Code:Blocks test</vt:lpstr>
      <vt:lpstr>Code:Blocks test</vt:lpstr>
      <vt:lpstr>Code:Blocks test</vt:lpstr>
      <vt:lpstr>Code:Blocks test</vt:lpstr>
      <vt:lpstr>Code:Blocks test</vt:lpstr>
      <vt:lpstr>Code:Blocks test</vt:lpstr>
      <vt:lpstr>Code:Blocks test</vt:lpstr>
      <vt:lpstr>Code:Blocks test</vt:lpstr>
      <vt:lpstr>Code:Blocks test</vt:lpstr>
      <vt:lpstr>STL</vt:lpstr>
      <vt:lpstr>STL</vt:lpstr>
      <vt:lpstr>Dokumentacija</vt:lpstr>
      <vt:lpstr>Klase kontejnera</vt:lpstr>
      <vt:lpstr>Sekvencijalni</vt:lpstr>
      <vt:lpstr>Asocijativni</vt:lpstr>
      <vt:lpstr>Adapteri</vt:lpstr>
      <vt:lpstr>Iteratori</vt:lpstr>
      <vt:lpstr>Algoritmi</vt:lpstr>
      <vt:lpstr>Podešavanja stare virtuelne mašine</vt:lpstr>
      <vt:lpstr>Instaliranje virtuelne mašine</vt:lpstr>
      <vt:lpstr>Instaliranje virtuelne mašine</vt:lpstr>
      <vt:lpstr>Instaliranje virtuelne mašine</vt:lpstr>
      <vt:lpstr>Instaliranje virtuelne mašine</vt:lpstr>
      <vt:lpstr>Instaliranje virtuelne mašine</vt:lpstr>
      <vt:lpstr>Podešavanje kompajlera</vt:lpstr>
      <vt:lpstr>Podešavanje skripte</vt:lpstr>
      <vt:lpstr>Podešavanje projekta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Operativni Sistemi</dc:title>
  <dc:creator>Veljko Petrović</dc:creator>
  <cp:lastModifiedBy>Veljko Petrović</cp:lastModifiedBy>
  <cp:revision>35</cp:revision>
  <dcterms:created xsi:type="dcterms:W3CDTF">2021-02-09T21:37:25Z</dcterms:created>
  <dcterms:modified xsi:type="dcterms:W3CDTF">2021-02-22T00:11:12Z</dcterms:modified>
</cp:coreProperties>
</file>