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3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2787C0-498B-4E68-A9A9-2A5F8FB5B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D869-1F47-4083-AFC6-C82ACD38D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Operativni Sistemi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63177-E937-4505-93DA-ECAF9F186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Vežbe 03 – Vreme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1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4932-FA67-40CD-8B06-CEAEF40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Privremeno zaustavljanje aktivnosti niti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F07E-9E33-4078-A97B-A607436E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Ponekad hoćemo da nit sačeka ne</a:t>
            </a:r>
            <a:r>
              <a:rPr lang="sr-Latn-RS" i="1" dirty="0"/>
              <a:t> uslov </a:t>
            </a:r>
            <a:r>
              <a:rPr lang="sr-Latn-RS" dirty="0"/>
              <a:t>nego neki period vremena. </a:t>
            </a:r>
          </a:p>
          <a:p>
            <a:r>
              <a:rPr lang="sr-Latn-RS" dirty="0"/>
              <a:t>Onda:</a:t>
            </a:r>
          </a:p>
          <a:p>
            <a:r>
              <a:rPr lang="sr-Latn-RS" dirty="0"/>
              <a:t> </a:t>
            </a:r>
            <a:br>
              <a:rPr lang="sr-Latn-RS" dirty="0"/>
            </a:br>
            <a:r>
              <a:rPr lang="sr-Latn-RS" dirty="0" err="1">
                <a:latin typeface="Consolas" panose="020B0609020204030204" pitchFamily="49" charset="0"/>
              </a:rPr>
              <a:t>using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namespace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chrono</a:t>
            </a:r>
            <a:r>
              <a:rPr lang="sr-Latn-RS" dirty="0">
                <a:latin typeface="Consolas" panose="020B0609020204030204" pitchFamily="49" charset="0"/>
              </a:rPr>
              <a:t>;</a:t>
            </a:r>
            <a:br>
              <a:rPr lang="sr-Latn-R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//..</a:t>
            </a:r>
            <a:r>
              <a:rPr lang="sr-Latn-R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this_thread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sleep_for</a:t>
            </a:r>
            <a:r>
              <a:rPr lang="en-US" dirty="0">
                <a:latin typeface="Consolas" panose="020B0609020204030204" pitchFamily="49" charset="0"/>
              </a:rPr>
              <a:t>(seconds(1));//</a:t>
            </a:r>
            <a:r>
              <a:rPr lang="sr-Latn-RS" dirty="0">
                <a:latin typeface="Consolas" panose="020B0609020204030204" pitchFamily="49" charset="0"/>
              </a:rPr>
              <a:t>Ovo čeka 1 sekundu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7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B12-B972-45FD-A061-56BF2942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Namena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23FD-C656-4238-AD61-346FAECD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Ponekad je neophodno da vodimo računa o proteklom vremenu tokom programa. </a:t>
            </a:r>
          </a:p>
          <a:p>
            <a:r>
              <a:rPr lang="sr-Latn-RS" dirty="0"/>
              <a:t>Mi to najviše koristimo za simulacije, ali se koristi i kada želimo da računar sadrži finu kontrolu vremena. </a:t>
            </a:r>
          </a:p>
          <a:p>
            <a:r>
              <a:rPr lang="sr-Latn-RS" dirty="0"/>
              <a:t>C++ nudi sofisticiran sistem koji to omogućava.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8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A4F6-06E3-43EF-9F22-37F55892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Proporcija (</a:t>
            </a:r>
            <a:r>
              <a:rPr lang="sr-Latn-RS" dirty="0" err="1"/>
              <a:t>ratio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B61C-A18D-4708-BF10-A94EBBA7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0" i="0" u="none" strike="noStrike" baseline="0" dirty="0">
                <a:latin typeface="LiberationSans"/>
              </a:rPr>
              <a:t>Klasa za aritmetičke operacije sa racionalnim </a:t>
            </a:r>
            <a:r>
              <a:rPr lang="en-US" sz="1800" b="0" i="0" u="none" strike="noStrike" baseline="0" dirty="0" err="1">
                <a:latin typeface="LiberationSans"/>
              </a:rPr>
              <a:t>brojevima</a:t>
            </a:r>
            <a:r>
              <a:rPr lang="en-US" sz="1800" b="0" i="0" u="none" strike="noStrike" baseline="0" dirty="0">
                <a:latin typeface="LiberationSans"/>
              </a:rPr>
              <a:t> u </a:t>
            </a:r>
            <a:r>
              <a:rPr lang="en-US" sz="1800" b="0" i="0" u="none" strike="noStrike" baseline="0" dirty="0" err="1">
                <a:latin typeface="LiberationSans"/>
              </a:rPr>
              <a:t>vreme</a:t>
            </a:r>
            <a:r>
              <a:rPr lang="en-US" sz="1800" b="0" i="0" u="none" strike="noStrike" baseline="0" dirty="0">
                <a:latin typeface="LiberationSans"/>
              </a:rPr>
              <a:t> </a:t>
            </a:r>
            <a:r>
              <a:rPr lang="en-US" sz="1800" b="0" i="0" u="none" strike="noStrike" baseline="0" dirty="0" err="1">
                <a:latin typeface="LiberationSans"/>
              </a:rPr>
              <a:t>prevođenja</a:t>
            </a:r>
            <a:r>
              <a:rPr lang="en-US" sz="1800" b="0" i="0" u="none" strike="noStrike" baseline="0" dirty="0">
                <a:latin typeface="LiberationSans"/>
              </a:rPr>
              <a:t> (</a:t>
            </a:r>
            <a:r>
              <a:rPr lang="en-US" sz="1800" b="0" i="1" u="none" strike="noStrike" baseline="0" dirty="0">
                <a:latin typeface="LiberationSans-Italic"/>
              </a:rPr>
              <a:t>compile time</a:t>
            </a:r>
            <a:r>
              <a:rPr lang="en-US" sz="1800" b="0" i="0" u="none" strike="noStrike" baseline="0" dirty="0">
                <a:latin typeface="LiberationSans"/>
              </a:rPr>
              <a:t>).</a:t>
            </a:r>
          </a:p>
          <a:p>
            <a:pPr lvl="1"/>
            <a:r>
              <a:rPr lang="en-US" sz="1600" b="1" i="0" u="none" strike="noStrike" baseline="0" dirty="0">
                <a:latin typeface="Consolas" panose="020B0609020204030204" pitchFamily="49" charset="0"/>
              </a:rPr>
              <a:t>typedef ratio&lt;1, 1000&gt; milli;</a:t>
            </a:r>
          </a:p>
          <a:p>
            <a:pPr algn="l"/>
            <a:r>
              <a:rPr lang="en-US" sz="1800" b="0" i="0" u="none" strike="noStrike" baseline="0" dirty="0" err="1">
                <a:latin typeface="LiberationSerif"/>
              </a:rPr>
              <a:t>Tipovi</a:t>
            </a:r>
            <a:r>
              <a:rPr lang="en-US" sz="1800" b="0" i="0" u="none" strike="noStrike" baseline="0" dirty="0">
                <a:latin typeface="LiberationSerif"/>
              </a:rPr>
              <a:t>:</a:t>
            </a:r>
          </a:p>
          <a:p>
            <a:pPr lvl="1"/>
            <a:r>
              <a:rPr lang="it-IT" sz="1600" b="1" i="0" u="none" strike="noStrike" baseline="0" dirty="0">
                <a:latin typeface="LiberationMono-Bold"/>
              </a:rPr>
              <a:t>nano, micro, milli, centi, deci, deca,</a:t>
            </a:r>
            <a:r>
              <a:rPr lang="sr-Latn-RS" sz="1600" b="1" i="0" u="none" strike="noStrike" baseline="0" dirty="0">
                <a:latin typeface="LiberationMono-Bold"/>
              </a:rPr>
              <a:t> </a:t>
            </a:r>
            <a:r>
              <a:rPr lang="en-US" sz="1600" b="1" i="0" u="none" strike="noStrike" baseline="0" dirty="0" err="1">
                <a:latin typeface="LiberationMono-Bold"/>
              </a:rPr>
              <a:t>hecto</a:t>
            </a:r>
            <a:r>
              <a:rPr lang="en-US" sz="1600" b="1" i="0" u="none" strike="noStrike" baseline="0" dirty="0">
                <a:latin typeface="LiberationMono-Bold"/>
              </a:rPr>
              <a:t>, kilo, mega,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4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CB42-57A2-4EF0-9D85-88EA051D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Merenje vremena u jeziku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CDA9-132E-41A9-B71D-DD7AB657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LiberationSans"/>
              </a:rPr>
              <a:t>Sve je u prostoru imena </a:t>
            </a:r>
            <a:r>
              <a:rPr lang="pl-PL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chrono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LiberationSans"/>
              </a:rPr>
              <a:t>.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Sans"/>
              </a:rPr>
              <a:t>Bitne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Sans"/>
              </a:rPr>
              <a:t>su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Sans"/>
              </a:rPr>
              <a:t> 3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Sans"/>
              </a:rPr>
              <a:t>klase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Sans"/>
              </a:rPr>
              <a:t>:</a:t>
            </a:r>
          </a:p>
          <a:p>
            <a:pPr lvl="1"/>
            <a:r>
              <a:rPr lang="en-U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chrono::duration&lt;&gt; -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Serif"/>
              </a:rPr>
              <a:t>vremenski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Serif"/>
              </a:rPr>
              <a:t> period</a:t>
            </a:r>
          </a:p>
          <a:p>
            <a:pPr lvl="1"/>
            <a:r>
              <a:rPr lang="en-U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chrono::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LiberationMono-Bold"/>
              </a:rPr>
              <a:t>time_point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&lt;&gt; -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Serif"/>
              </a:rPr>
              <a:t>trenutak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berationSerif"/>
              </a:rPr>
              <a:t> u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Serif"/>
              </a:rPr>
              <a:t>vremenu</a:t>
            </a:r>
            <a:endParaRPr lang="en-US" sz="1600" b="0" i="0" u="none" strike="noStrike" baseline="0" dirty="0">
              <a:solidFill>
                <a:srgbClr val="000000"/>
              </a:solidFill>
              <a:latin typeface="LiberationSerif"/>
            </a:endParaRPr>
          </a:p>
          <a:p>
            <a:pPr lvl="1"/>
            <a:r>
              <a:rPr lang="en-U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chrono::Clock&lt;&gt; -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berationSerif"/>
              </a:rPr>
              <a:t>časovnik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576-61BD-4E4B-A7EC-687E9EC8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Vremenski 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B30-67A5-4ABF-9424-2342EB26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…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predstavljen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klasom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duration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.</a:t>
            </a:r>
          </a:p>
          <a:p>
            <a:pPr lvl="1"/>
            <a:r>
              <a:rPr lang="en-U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hours, minutes, seconds, milliseconds,</a:t>
            </a:r>
            <a:r>
              <a:rPr lang="sr-Latn-R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microseconds, nanoseconds</a:t>
            </a:r>
            <a:endParaRPr lang="sr-Latn-RS" sz="1600" b="1" i="0" u="none" strike="noStrike" baseline="0" dirty="0">
              <a:solidFill>
                <a:srgbClr val="000000"/>
              </a:solidFill>
              <a:latin typeface="LiberationMono-Bold"/>
            </a:endParaRPr>
          </a:p>
          <a:p>
            <a:pPr algn="l"/>
            <a:r>
              <a:rPr lang="sr-Latn-RS" sz="1800" b="1" i="0" u="none" strike="noStrike" baseline="0" dirty="0">
                <a:latin typeface="LiberationMono-Bold"/>
              </a:rPr>
              <a:t>Definicije: </a:t>
            </a:r>
            <a:br>
              <a:rPr lang="sr-Latn-RS" sz="1800" b="1" i="0" u="none" strike="noStrike" baseline="0" dirty="0">
                <a:latin typeface="LiberationMono-Bold"/>
              </a:rPr>
            </a:br>
            <a:r>
              <a:rPr lang="en-US" sz="1800" b="1" i="0" u="none" strike="noStrike" baseline="0" dirty="0">
                <a:latin typeface="Consolas" panose="020B0609020204030204" pitchFamily="49" charset="0"/>
              </a:rPr>
              <a:t>typedef duration&lt;long, ratio&lt;60&gt;&gt; minutes;</a:t>
            </a:r>
            <a:r>
              <a:rPr lang="sr-Latn-RS" sz="1800" b="1" i="0" u="none" strike="noStrike" baseline="0" dirty="0">
                <a:latin typeface="Consolas" panose="020B0609020204030204" pitchFamily="49" charset="0"/>
              </a:rPr>
              <a:t> </a:t>
            </a:r>
            <a:br>
              <a:rPr lang="sr-Latn-RS" sz="1800" b="1" i="0" u="none" strike="noStrike" baseline="0" dirty="0">
                <a:latin typeface="Consolas" panose="020B0609020204030204" pitchFamily="49" charset="0"/>
              </a:rPr>
            </a:br>
            <a:r>
              <a:rPr lang="en-US" sz="1800" b="1" i="0" u="none" strike="noStrike" baseline="0" dirty="0">
                <a:latin typeface="Consolas" panose="020B0609020204030204" pitchFamily="49" charset="0"/>
              </a:rPr>
              <a:t>typedef duration&lt;long&gt; seconds;</a:t>
            </a:r>
            <a:r>
              <a:rPr lang="sr-Latn-RS" sz="1800" b="1" i="0" u="none" strike="noStrike" baseline="0" dirty="0">
                <a:latin typeface="Consolas" panose="020B0609020204030204" pitchFamily="49" charset="0"/>
              </a:rPr>
              <a:t> </a:t>
            </a:r>
            <a:br>
              <a:rPr lang="sr-Latn-RS" sz="1800" b="1" i="0" u="none" strike="noStrike" baseline="0" dirty="0">
                <a:latin typeface="Consolas" panose="020B0609020204030204" pitchFamily="49" charset="0"/>
              </a:rPr>
            </a:br>
            <a:r>
              <a:rPr lang="fr-FR" sz="1800" b="1" i="0" u="none" strike="noStrike" baseline="0" dirty="0" err="1">
                <a:latin typeface="Consolas" panose="020B0609020204030204" pitchFamily="49" charset="0"/>
              </a:rPr>
              <a:t>typedef</a:t>
            </a:r>
            <a:r>
              <a:rPr lang="fr-FR" sz="1800" b="1" i="0" u="none" strike="noStrike" baseline="0" dirty="0">
                <a:latin typeface="Consolas" panose="020B0609020204030204" pitchFamily="49" charset="0"/>
              </a:rPr>
              <a:t> duration&lt;long, milli&gt; </a:t>
            </a:r>
            <a:r>
              <a:rPr lang="fr-FR" sz="1800" b="1" i="0" u="none" strike="noStrike" baseline="0" dirty="0" err="1">
                <a:latin typeface="Consolas" panose="020B0609020204030204" pitchFamily="49" charset="0"/>
              </a:rPr>
              <a:t>milliseconds</a:t>
            </a:r>
            <a:r>
              <a:rPr lang="fr-FR" sz="1800" b="1" i="0" u="none" strike="noStrike" baseline="0" dirty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9EA5E6-F9B2-4FCE-AEAF-A3E4589DD99C}"/>
              </a:ext>
            </a:extLst>
          </p:cNvPr>
          <p:cNvCxnSpPr>
            <a:cxnSpLocks/>
          </p:cNvCxnSpPr>
          <p:nvPr/>
        </p:nvCxnSpPr>
        <p:spPr>
          <a:xfrm flipV="1">
            <a:off x="2210541" y="3648722"/>
            <a:ext cx="1233995" cy="8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4A397-255F-4C44-AF74-D1BFD70F137E}"/>
              </a:ext>
            </a:extLst>
          </p:cNvPr>
          <p:cNvCxnSpPr/>
          <p:nvPr/>
        </p:nvCxnSpPr>
        <p:spPr>
          <a:xfrm flipH="1" flipV="1">
            <a:off x="4403324" y="3648722"/>
            <a:ext cx="1047565" cy="11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DC429F-709E-406C-87CB-9B6E0DD89C8C}"/>
              </a:ext>
            </a:extLst>
          </p:cNvPr>
          <p:cNvSpPr txBox="1"/>
          <p:nvPr/>
        </p:nvSpPr>
        <p:spPr>
          <a:xfrm>
            <a:off x="1313895" y="4527612"/>
            <a:ext cx="263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Interna reprezentacija: </a:t>
            </a:r>
            <a:r>
              <a:rPr lang="sr-Latn-RS" dirty="0" err="1"/>
              <a:t>int</a:t>
            </a:r>
            <a:r>
              <a:rPr lang="sr-Latn-RS" dirty="0"/>
              <a:t>, </a:t>
            </a:r>
            <a:r>
              <a:rPr lang="sr-Latn-RS" dirty="0" err="1"/>
              <a:t>long</a:t>
            </a:r>
            <a:r>
              <a:rPr lang="sr-Latn-RS" dirty="0"/>
              <a:t>, </a:t>
            </a:r>
            <a:r>
              <a:rPr lang="sr-Latn-RS" dirty="0" err="1"/>
              <a:t>float</a:t>
            </a:r>
            <a:r>
              <a:rPr lang="sr-Latn-RS" dirty="0"/>
              <a:t>, </a:t>
            </a:r>
            <a:r>
              <a:rPr lang="sr-Latn-RS" dirty="0" err="1"/>
              <a:t>double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79542-3FF4-4530-AB9A-20CB6D9E5901}"/>
              </a:ext>
            </a:extLst>
          </p:cNvPr>
          <p:cNvSpPr txBox="1"/>
          <p:nvPr/>
        </p:nvSpPr>
        <p:spPr>
          <a:xfrm>
            <a:off x="4861412" y="4884560"/>
            <a:ext cx="253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Odnos (</a:t>
            </a:r>
            <a:r>
              <a:rPr lang="sr-Latn-RS" dirty="0" err="1"/>
              <a:t>ratio</a:t>
            </a:r>
            <a:r>
              <a:rPr lang="sr-Latn-RS" dirty="0"/>
              <a:t>) prema referentnoj jedinici: sekundi.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F275-A215-4277-9E69-C7131E63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Vremenski periodi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1828-3306-4425-A1B7-06D7233E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098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Consolas" panose="020B0609020204030204" pitchFamily="49" charset="0"/>
              </a:rPr>
              <a:t>typedef duration&lt;long, ratio&lt;60&gt;&gt; minutes;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latin typeface="Consolas" panose="020B0609020204030204" pitchFamily="49" charset="0"/>
              </a:rPr>
              <a:t>minutes m1(3); // 3</a:t>
            </a:r>
            <a:r>
              <a:rPr lang="sr-Latn-RS" sz="1800" dirty="0">
                <a:latin typeface="Consolas" panose="020B0609020204030204" pitchFamily="49" charset="0"/>
              </a:rPr>
              <a:t>: Sadrži vrednost 3, ali se </a:t>
            </a:r>
            <a:r>
              <a:rPr lang="en-US" sz="1800" dirty="0" err="1">
                <a:latin typeface="Consolas" panose="020B0609020204030204" pitchFamily="49" charset="0"/>
              </a:rPr>
              <a:t>tokom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upotrebe</a:t>
            </a:r>
            <a:r>
              <a:rPr lang="en-US" sz="1800" dirty="0">
                <a:latin typeface="Consolas" panose="020B0609020204030204" pitchFamily="49" charset="0"/>
              </a:rPr>
              <a:t> pre</a:t>
            </a:r>
            <a:r>
              <a:rPr lang="sr-Latn-RS" sz="1800" dirty="0" err="1">
                <a:latin typeface="Consolas" panose="020B0609020204030204" pitchFamily="49" charset="0"/>
              </a:rPr>
              <a:t>računava</a:t>
            </a:r>
            <a:r>
              <a:rPr lang="sr-Latn-RS" sz="1800" dirty="0">
                <a:latin typeface="Consolas" panose="020B0609020204030204" pitchFamily="49" charset="0"/>
              </a:rPr>
              <a:t> u 180s</a:t>
            </a:r>
            <a:endParaRPr lang="en-US" sz="180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0" u="none" strike="noStrike" baseline="0" dirty="0">
                <a:latin typeface="Consolas" panose="020B0609020204030204" pitchFamily="49" charset="0"/>
              </a:rPr>
              <a:t>minutes m2(5); // 5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latin typeface="Consolas" panose="020B0609020204030204" pitchFamily="49" charset="0"/>
              </a:rPr>
              <a:t>minutes m3 = m1 + m2; // 8</a:t>
            </a:r>
          </a:p>
          <a:p>
            <a:pPr marL="0" indent="0" algn="l">
              <a:buNone/>
            </a:pPr>
            <a:r>
              <a:rPr lang="fr-FR" sz="1800" b="1" i="0" u="none" strike="noStrike" baseline="0" dirty="0" err="1">
                <a:latin typeface="Consolas" panose="020B0609020204030204" pitchFamily="49" charset="0"/>
              </a:rPr>
              <a:t>typedef</a:t>
            </a:r>
            <a:r>
              <a:rPr lang="fr-FR" sz="1800" b="1" i="0" u="none" strike="noStrike" baseline="0" dirty="0">
                <a:latin typeface="Consolas" panose="020B0609020204030204" pitchFamily="49" charset="0"/>
              </a:rPr>
              <a:t> duration&lt;double, milli&gt; </a:t>
            </a:r>
            <a:r>
              <a:rPr lang="fr-FR" sz="1800" b="1" i="0" u="none" strike="noStrike" baseline="0" dirty="0" err="1">
                <a:latin typeface="Consolas" panose="020B0609020204030204" pitchFamily="49" charset="0"/>
              </a:rPr>
              <a:t>dms</a:t>
            </a:r>
            <a:r>
              <a:rPr lang="fr-FR" sz="1800" b="1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i="0" u="none" strike="noStrike" baseline="0" dirty="0" err="1">
                <a:latin typeface="Consolas" panose="020B0609020204030204" pitchFamily="49" charset="0"/>
              </a:rPr>
              <a:t>dms</a:t>
            </a:r>
            <a:r>
              <a:rPr lang="en-US" sz="1800" i="0" u="none" strike="noStrike" baseline="0" dirty="0">
                <a:latin typeface="Consolas" panose="020B0609020204030204" pitchFamily="49" charset="0"/>
              </a:rPr>
              <a:t> dm1(1.3); // 1.3</a:t>
            </a:r>
          </a:p>
          <a:p>
            <a:pPr marL="0" indent="0" algn="l">
              <a:buNone/>
            </a:pPr>
            <a:r>
              <a:rPr lang="en-US" sz="1800" i="0" u="none" strike="noStrike" baseline="0" dirty="0" err="1">
                <a:latin typeface="Consolas" panose="020B0609020204030204" pitchFamily="49" charset="0"/>
              </a:rPr>
              <a:t>dms</a:t>
            </a:r>
            <a:r>
              <a:rPr lang="en-US" sz="1800" i="0" u="none" strike="noStrike" baseline="0" dirty="0">
                <a:latin typeface="Consolas" panose="020B0609020204030204" pitchFamily="49" charset="0"/>
              </a:rPr>
              <a:t> dm2(5); // 5</a:t>
            </a:r>
          </a:p>
          <a:p>
            <a:pPr marL="0" indent="0" algn="l">
              <a:buNone/>
            </a:pPr>
            <a:r>
              <a:rPr lang="en-US" sz="1800" i="0" u="none" strike="noStrike" baseline="0" dirty="0" err="1">
                <a:latin typeface="Consolas" panose="020B0609020204030204" pitchFamily="49" charset="0"/>
              </a:rPr>
              <a:t>dms</a:t>
            </a:r>
            <a:r>
              <a:rPr lang="en-US" sz="1800" i="0" u="none" strike="noStrike" baseline="0" dirty="0">
                <a:latin typeface="Consolas" panose="020B0609020204030204" pitchFamily="49" charset="0"/>
              </a:rPr>
              <a:t> dm3 = dm1 + dm2; // 6.3</a:t>
            </a:r>
          </a:p>
          <a:p>
            <a:pPr marL="0" indent="0" algn="l">
              <a:buNone/>
            </a:pPr>
            <a:r>
              <a:rPr lang="en-US" sz="1800" i="0" u="none" strike="noStrike" baseline="0" dirty="0" err="1">
                <a:latin typeface="Consolas" panose="020B0609020204030204" pitchFamily="49" charset="0"/>
              </a:rPr>
              <a:t>dms</a:t>
            </a:r>
            <a:r>
              <a:rPr lang="en-US" sz="1800" i="0" u="none" strike="noStrike" baseline="0" dirty="0">
                <a:latin typeface="Consolas" panose="020B0609020204030204" pitchFamily="49" charset="0"/>
              </a:rPr>
              <a:t> dm4 = dm1 + m1; // 180,001.3</a:t>
            </a:r>
            <a:r>
              <a:rPr lang="sr-Latn-RS" sz="1800" i="0" u="none" strike="noStrike" baseline="0" dirty="0">
                <a:latin typeface="Consolas" panose="020B0609020204030204" pitchFamily="49" charset="0"/>
              </a:rPr>
              <a:t> Zato što je ovo 3 minuta + 1.3ms smešteno u promenljivu koja sve čuva u </a:t>
            </a:r>
            <a:r>
              <a:rPr lang="sr-Latn-RS" sz="1800" i="0" u="none" strike="noStrike" baseline="0" dirty="0" err="1">
                <a:latin typeface="Consolas" panose="020B0609020204030204" pitchFamily="49" charset="0"/>
              </a:rPr>
              <a:t>ms</a:t>
            </a:r>
            <a:r>
              <a:rPr lang="sr-Latn-RS" sz="1800" i="0" u="none" strike="noStrike" baseline="0" dirty="0">
                <a:latin typeface="Consolas" panose="020B0609020204030204" pitchFamily="49" charset="0"/>
              </a:rPr>
              <a:t>. </a:t>
            </a:r>
            <a:r>
              <a:rPr lang="sr-Latn-RS" sz="1800" dirty="0">
                <a:latin typeface="Consolas" panose="020B0609020204030204" pitchFamily="49" charset="0"/>
              </a:rPr>
              <a:t>Dakle 180,001.3 je rezultat. </a:t>
            </a:r>
            <a:endParaRPr lang="en-US" sz="180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de-DE" sz="1800" i="0" u="none" strike="noStrike" baseline="0" dirty="0" err="1">
                <a:latin typeface="Consolas" panose="020B0609020204030204" pitchFamily="49" charset="0"/>
              </a:rPr>
              <a:t>minutes</a:t>
            </a:r>
            <a:r>
              <a:rPr lang="de-DE" sz="1800" i="0" u="none" strike="noStrike" baseline="0" dirty="0">
                <a:latin typeface="Consolas" panose="020B0609020204030204" pitchFamily="49" charset="0"/>
              </a:rPr>
              <a:t> m4 = m1 + dm2; // Error</a:t>
            </a:r>
            <a:r>
              <a:rPr lang="sr-Latn-RS" sz="1800" i="0" u="none" strike="noStrike" baseline="0" dirty="0">
                <a:latin typeface="Consolas" panose="020B0609020204030204" pitchFamily="49" charset="0"/>
              </a:rPr>
              <a:t> zbog gubitka preciznosti</a:t>
            </a:r>
            <a:endParaRPr lang="de-DE" sz="180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0" u="none" strike="noStrike" baseline="0" dirty="0">
                <a:latin typeface="Consolas" panose="020B0609020204030204" pitchFamily="49" charset="0"/>
              </a:rPr>
              <a:t>milliseconds m5 = dm1; // Error</a:t>
            </a:r>
            <a:r>
              <a:rPr lang="sr-Latn-RS" sz="1800" i="0" u="none" strike="noStrike" baseline="0" dirty="0">
                <a:latin typeface="Consolas" panose="020B0609020204030204" pitchFamily="49" charset="0"/>
              </a:rPr>
              <a:t> zato što je jedinica ista, ali tip za čuvanje nije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2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DC3A-DDF4-47D5-8D83-5CB825C8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Trenutak u vremenu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6767-8F90-4716-B471-15ADDBEA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a-DK" sz="1800" b="0" i="0" u="none" strike="noStrike" baseline="0" dirty="0">
                <a:solidFill>
                  <a:srgbClr val="000000"/>
                </a:solidFill>
                <a:latin typeface="LiberationSans"/>
              </a:rPr>
              <a:t>Predstavljen je klasom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time_point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LiberationSans"/>
              </a:rPr>
              <a:t>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Predstavlja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LiberationSans-Italic"/>
              </a:rPr>
              <a:t>epohu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iberationSans-Italic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plus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minus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vremenski</a:t>
            </a:r>
            <a:r>
              <a:rPr lang="sr-Latn-RS" sz="180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period (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duration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).</a:t>
            </a:r>
            <a:endParaRPr lang="sr-Latn-RS" sz="1800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algn="l"/>
            <a:r>
              <a:rPr lang="sr-Latn-RS" sz="1800" dirty="0">
                <a:solidFill>
                  <a:srgbClr val="000000"/>
                </a:solidFill>
                <a:latin typeface="LiberationSans"/>
              </a:rPr>
              <a:t>Epoha je unapred fiksiran momenat u vremenu: za UNIX sisteme to je tipično 01.01. 1970 u 00:00 GMT. </a:t>
            </a:r>
            <a:endParaRPr lang="en-US" sz="1800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Trenutno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vreme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može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saznati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pozivom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:</a:t>
            </a:r>
          </a:p>
          <a:p>
            <a:pPr lvl="1"/>
            <a:r>
              <a:rPr lang="en-U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chrono::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LiberationMono-Bold"/>
              </a:rPr>
              <a:t>system_clock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LiberationMono-Bold"/>
              </a:rPr>
              <a:t>::now();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8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1B7E-DFE6-4DEF-8E97-5FC0E3BD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Časovnik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E23E-F680-471A-A654-1CE6B0D7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Beleži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proteklo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vreme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početka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epohe</a:t>
            </a:r>
            <a:r>
              <a:rPr lang="sr-Latn-RS" sz="1800" b="0" i="0" u="none" strike="noStrike" baseline="0" dirty="0">
                <a:solidFill>
                  <a:srgbClr val="000000"/>
                </a:solidFill>
                <a:latin typeface="LiberationSans"/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Standard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definiše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 3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Sans"/>
              </a:rPr>
              <a:t>časovnika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pl-PL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chrono::system_clock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DejaVuSans"/>
              </a:rPr>
              <a:t>– bazirano na sistemskom satu, podesno za prikaz kalendarske informacije korisniku (prikaz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obliku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datuma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vremena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ali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zbog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skokova</a:t>
            </a:r>
            <a:r>
              <a:rPr lang="sr-Latn-RS" sz="180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DejaVuSans"/>
              </a:rPr>
              <a:t>nije najpodesniji za merenje trajanja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operacija</a:t>
            </a:r>
            <a:r>
              <a:rPr lang="sr-Latn-RS" sz="1800" b="0" i="0" u="none" strike="noStrike" baseline="0" dirty="0">
                <a:solidFill>
                  <a:srgbClr val="000000"/>
                </a:solidFill>
                <a:latin typeface="DejaVuSans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DejaVu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chrono::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Mono-Bold"/>
              </a:rPr>
              <a:t>monotonic_clock</a:t>
            </a:r>
            <a:r>
              <a:rPr lang="sr-Latn-RS" sz="1800" b="1" dirty="0">
                <a:solidFill>
                  <a:srgbClr val="000000"/>
                </a:solidFill>
                <a:latin typeface="LiberationMono-Bold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(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Mono-Bold"/>
              </a:rPr>
              <a:t>steady_clock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–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uvek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monotono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rastući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,</a:t>
            </a:r>
            <a:r>
              <a:rPr lang="sr-Latn-R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DejaVuSans"/>
              </a:rPr>
              <a:t>najadekvatniji za merenje trajanja operacija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chrono::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Mono-Bold"/>
              </a:rPr>
              <a:t>high_resolution_clock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Mono-Bold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– sat</a:t>
            </a:r>
            <a:r>
              <a:rPr lang="sr-Latn-R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visoke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"/>
              </a:rPr>
              <a:t>preciznosti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9997-DF12-487A-9B79-0E4365BB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Odnos vremenskog perioda i trenutka u vremenu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B3DB-3513-44B1-90D5-0C775161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660" y="1912732"/>
            <a:ext cx="8186679" cy="4363876"/>
          </a:xfrm>
        </p:spPr>
      </p:pic>
    </p:spTree>
    <p:extLst>
      <p:ext uri="{BB962C8B-B14F-4D97-AF65-F5344CB8AC3E}">
        <p14:creationId xmlns:p14="http://schemas.microsoft.com/office/powerpoint/2010/main" val="2478583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1869</TotalTime>
  <Words>528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Consolas</vt:lpstr>
      <vt:lpstr>DejaVuSans</vt:lpstr>
      <vt:lpstr>LiberationMono-Bold</vt:lpstr>
      <vt:lpstr>LiberationSans</vt:lpstr>
      <vt:lpstr>LiberationSans-Italic</vt:lpstr>
      <vt:lpstr>LiberationSerif</vt:lpstr>
      <vt:lpstr>Wingdings</vt:lpstr>
      <vt:lpstr>Retrospect</vt:lpstr>
      <vt:lpstr>Operativni Sistemi</vt:lpstr>
      <vt:lpstr>Namena</vt:lpstr>
      <vt:lpstr>Proporcija (ratio)</vt:lpstr>
      <vt:lpstr>Merenje vremena u jeziku C++</vt:lpstr>
      <vt:lpstr>Vremenski period</vt:lpstr>
      <vt:lpstr>Vremenski periodi</vt:lpstr>
      <vt:lpstr>Trenutak u vremenu</vt:lpstr>
      <vt:lpstr>Časovnik</vt:lpstr>
      <vt:lpstr>Odnos vremenskog perioda i trenutka u vremenu</vt:lpstr>
      <vt:lpstr>Privremeno zaustavljanje aktivnosti niti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Veljko Petrović</dc:creator>
  <cp:lastModifiedBy>Veljko Petrović</cp:lastModifiedBy>
  <cp:revision>21</cp:revision>
  <dcterms:created xsi:type="dcterms:W3CDTF">2021-02-09T21:37:25Z</dcterms:created>
  <dcterms:modified xsi:type="dcterms:W3CDTF">2021-02-11T15:10:49Z</dcterms:modified>
</cp:coreProperties>
</file>