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3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2787C0-498B-4E68-A9A9-2A5F8FB5B2C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D869-1F47-4083-AFC6-C82ACD38D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Operativni Sistemi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63177-E937-4505-93DA-ECAF9F186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Vežbe 04 – Međusobna isključivost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1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82B1-406A-4218-AAB6-84B438B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Deadlock</a:t>
            </a:r>
            <a:r>
              <a:rPr lang="sr-Latn-RS" dirty="0"/>
              <a:t> (mrtva petlja)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C4D38-DBA4-46EC-A870-67B07EDDA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1723089"/>
          </a:xfrm>
        </p:spPr>
        <p:txBody>
          <a:bodyPr/>
          <a:lstStyle/>
          <a:p>
            <a:r>
              <a:rPr lang="en-US" dirty="0"/>
              <a:t>Mora se </a:t>
            </a:r>
            <a:r>
              <a:rPr lang="en-US" dirty="0" err="1"/>
              <a:t>paziti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formiraju</a:t>
            </a:r>
            <a:r>
              <a:rPr lang="en-US" dirty="0"/>
              <a:t> </a:t>
            </a:r>
            <a:r>
              <a:rPr lang="en-US" dirty="0" err="1"/>
              <a:t>kritične</a:t>
            </a:r>
            <a:r>
              <a:rPr lang="en-US" dirty="0"/>
              <a:t> </a:t>
            </a:r>
            <a:r>
              <a:rPr lang="en-US" dirty="0" err="1"/>
              <a:t>sekcije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muteksa</a:t>
            </a:r>
            <a:r>
              <a:rPr lang="en-US" dirty="0"/>
              <a:t> u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izazivanje</a:t>
            </a:r>
            <a:r>
              <a:rPr lang="en-US" dirty="0"/>
              <a:t> </a:t>
            </a:r>
            <a:r>
              <a:rPr lang="en-US" dirty="0" err="1"/>
              <a:t>mrtve</a:t>
            </a:r>
            <a:r>
              <a:rPr lang="en-US" dirty="0"/>
              <a:t> </a:t>
            </a:r>
            <a:r>
              <a:rPr lang="en-US" dirty="0" err="1"/>
              <a:t>petlje</a:t>
            </a:r>
            <a:endParaRPr lang="en-US" dirty="0"/>
          </a:p>
          <a:p>
            <a:r>
              <a:rPr lang="en-US" dirty="0" err="1"/>
              <a:t>Najbolja</a:t>
            </a:r>
            <a:r>
              <a:rPr lang="en-US" dirty="0"/>
              <a:t> </a:t>
            </a:r>
            <a:r>
              <a:rPr lang="en-US" dirty="0" err="1"/>
              <a:t>praksa</a:t>
            </a:r>
            <a:r>
              <a:rPr lang="en-US" dirty="0"/>
              <a:t> je da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muteksa</a:t>
            </a:r>
            <a:r>
              <a:rPr lang="en-US" dirty="0"/>
              <a:t> u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kritične</a:t>
            </a:r>
            <a:r>
              <a:rPr lang="en-US" dirty="0"/>
              <a:t> </a:t>
            </a:r>
            <a:r>
              <a:rPr lang="en-US" dirty="0" err="1"/>
              <a:t>sekcije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muteksa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razdvojene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D8423-9B66-4F8A-A7A9-14176BD7A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9392" y="3568823"/>
            <a:ext cx="6054173" cy="2584446"/>
          </a:xfrm>
        </p:spPr>
      </p:pic>
    </p:spTree>
    <p:extLst>
      <p:ext uri="{BB962C8B-B14F-4D97-AF65-F5344CB8AC3E}">
        <p14:creationId xmlns:p14="http://schemas.microsoft.com/office/powerpoint/2010/main" val="297133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E328-8EF0-410B-B45A-3C043E04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Deljena promenljiva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2675-C080-4D2E-957D-C16C0574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Dobra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praksa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je da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kao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deljene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promenljive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koriste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objekti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klasa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: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enkapsuliraju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atribute</a:t>
            </a:r>
            <a:endParaRPr lang="en-US" sz="1600" b="0" i="0" u="none" strike="noStrike" baseline="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uključujući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objekte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za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sinhronizaciju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10 Pitch BT"/>
              </a:rPr>
              <a:t>mutex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pristup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obezbeđuju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preko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ekskluzivnih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sinhronizovanih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metoda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A744-9196-41DF-854A-E2D7CB11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Ključna reč </a:t>
            </a:r>
            <a:r>
              <a:rPr lang="sr-Latn-RS" dirty="0" err="1"/>
              <a:t>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E9EE-13F5-40A0-B143-DFB9A030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Novi standard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pruža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mogućnost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da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kompajleru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eksplicitno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zabrani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stvori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metoda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po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defaultu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može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automatski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generiše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konstruktor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operator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dodele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Liberation Mono" panose="02070409020205020404" pitchFamily="49" charset="0"/>
              </a:rPr>
              <a:t>class mutex { </a:t>
            </a:r>
            <a:endParaRPr lang="en-US" sz="1800" b="0" i="0" u="none" strike="noStrike" baseline="0" dirty="0">
              <a:solidFill>
                <a:srgbClr val="000000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 . 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mutex(const mutex&amp;) = delete;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 . 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  <a:endParaRPr lang="en-US" sz="1800" b="0" i="0" u="none" strike="noStrike" baseline="0" dirty="0">
              <a:solidFill>
                <a:srgbClr val="000000"/>
              </a:solidFill>
              <a:latin typeface="Liberation Mono" panose="02070409020205020404" pitchFamily="49" charset="0"/>
            </a:endParaRPr>
          </a:p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Objekte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klase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mutex je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zabranjeno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kopirati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Čak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da je to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moguće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program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semantički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ne bi bio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ispravan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bi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niti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zaključavale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različite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mutekse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kopije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umesto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jedinstvenog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muteksa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originala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1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AA20-ACEA-4ADA-B95C-C16949D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Međusobna isključivost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2CCF-FB7C-420E-B1A3-693FCC4A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Međusobno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isključivo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pristupanje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niti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zajedničkim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/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deljenim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resursima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neophodno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da bi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zaštitila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konzistentnost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resursa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pPr lvl="1"/>
            <a:r>
              <a:rPr lang="pl-PL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Šta je to </a:t>
            </a:r>
            <a:r>
              <a:rPr lang="pl-PL" sz="16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resurs 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u (konkurentnom) programu?</a:t>
            </a:r>
          </a:p>
          <a:p>
            <a:pPr lvl="1"/>
            <a:r>
              <a:rPr lang="pl-PL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Šta je to </a:t>
            </a:r>
            <a:r>
              <a:rPr lang="pl-PL" sz="16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zajednički 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(ili </a:t>
            </a:r>
            <a:r>
              <a:rPr lang="pl-PL" sz="16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deljeni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 resurs?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Šta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znači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biti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konzistentan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? 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Konzistentnost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se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narušava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stihijskim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pristupanjem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deljenim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resursima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dolaz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do race condition-a).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230F-CD56-46D0-9329-E5603A42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Race-</a:t>
            </a:r>
            <a:r>
              <a:rPr lang="sr-Latn-RS" dirty="0" err="1"/>
              <a:t>condition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E2DB-1597-47DA-8D2F-1035360E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Kada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2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više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niti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istovremeno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pristupaju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nezaštićenom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resursu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: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One se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trkaju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race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),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koja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će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pre da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pristupi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resursu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  <a:r>
              <a:rPr lang="sr-Latn-R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endParaRPr lang="en-US" sz="1600" b="0" i="0" u="none" strike="noStrike" baseline="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Otuda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naziv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: </a:t>
            </a:r>
            <a:r>
              <a:rPr lang="en-US" sz="1600" b="1" i="1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race-condition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Posledica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: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rezultat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izvršavanja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neočekivano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zavisi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od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redosleda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događaja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pristupa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</a:t>
            </a:r>
            <a:r>
              <a:rPr lang="sr-Latn-R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, odnosno toga </a:t>
            </a:r>
            <a:r>
              <a:rPr lang="sr-Latn-RS" sz="1600" b="0" i="1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ko je pobedio u trci. </a:t>
            </a:r>
          </a:p>
          <a:p>
            <a:pPr lvl="1"/>
            <a:r>
              <a:rPr lang="sr-Latn-RS" sz="1600" dirty="0">
                <a:solidFill>
                  <a:srgbClr val="000000"/>
                </a:solidFill>
                <a:latin typeface="Liberation Sans" panose="020B0604020202020204" pitchFamily="34" charset="0"/>
              </a:rPr>
              <a:t>To znači da je naš </a:t>
            </a:r>
            <a:r>
              <a:rPr lang="sr-Latn-RS" sz="160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deterministički</a:t>
            </a:r>
            <a:r>
              <a:rPr lang="sr-Latn-RS" sz="1600" dirty="0">
                <a:solidFill>
                  <a:srgbClr val="000000"/>
                </a:solidFill>
                <a:latin typeface="Liberation Sans" panose="020B0604020202020204" pitchFamily="34" charset="0"/>
              </a:rPr>
              <a:t> program upravo postao ne-</a:t>
            </a:r>
            <a:r>
              <a:rPr lang="sr-Latn-RS" sz="160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deterministički</a:t>
            </a:r>
            <a:r>
              <a:rPr lang="sr-Latn-RS" sz="1600" dirty="0">
                <a:solidFill>
                  <a:srgbClr val="000000"/>
                </a:solidFill>
                <a:latin typeface="Liberation Sans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6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BEF4-772A-4195-A51D-8EF55AFE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Race-condition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ACC47-8E4F-4149-84B0-EEE00F4DF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972" y="1846263"/>
            <a:ext cx="7238382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0E0D1-1A72-4AF3-8995-DACD28735204}"/>
              </a:ext>
            </a:extLst>
          </p:cNvPr>
          <p:cNvSpPr txBox="1"/>
          <p:nvPr/>
        </p:nvSpPr>
        <p:spPr>
          <a:xfrm>
            <a:off x="10002416" y="4478694"/>
            <a:ext cx="1922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Rezultat: Nekako posle dva i++, promenljiva i se povećala za samo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428F-D3CA-4613-812D-5B0311F5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Ispravan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704E-5FBD-4D87-98FC-19C1EA59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Da bi konkurentni program bio </a:t>
            </a:r>
            <a:r>
              <a:rPr lang="sr-Latn-R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ispravan </a:t>
            </a:r>
            <a:r>
              <a:rPr lang="sr-Latn-R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svi pristupi </a:t>
            </a:r>
            <a:r>
              <a:rPr lang="sr-Latn-R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deljenim </a:t>
            </a:r>
            <a:r>
              <a:rPr lang="sr-Latn-R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promenljivama moraju biti </a:t>
            </a:r>
            <a:r>
              <a:rPr lang="sr-Latn-R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ekskluzivni i (po potrebi) sinhronizovani</a:t>
            </a:r>
            <a:endParaRPr lang="sr-Latn-RS" sz="1800" b="0" i="0" u="none" strike="noStrike" baseline="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Ekskluzivnost (radi se na ovim vežbama) se postiže zabranom '</a:t>
            </a:r>
            <a:r>
              <a:rPr lang="sr-Latn-R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istovremenog</a:t>
            </a:r>
            <a:r>
              <a:rPr lang="sr-Latn-R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' pristupa deljenom resursu od strane više niti.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Sinhronizacija (radi se na sledećim vežbama) pristupa će se baviti </a:t>
            </a:r>
            <a:r>
              <a:rPr lang="sr-Latn-R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redosledom pristupa </a:t>
            </a:r>
            <a:r>
              <a:rPr lang="sr-Latn-R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niti deljenom resursu.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2062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47ED-E5BF-4D24-B1D0-BDC3274E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Klasa </a:t>
            </a:r>
            <a:r>
              <a:rPr lang="sr-Latn-RS" dirty="0" err="1">
                <a:latin typeface="Consolas" panose="020B0609020204030204" pitchFamily="49" charset="0"/>
              </a:rPr>
              <a:t>mutex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58A8-45D3-4D95-B749-B923135C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Primitiva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obezbeđuje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međusobnu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isključivost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engleskom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MUTual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EXclusion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–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otuda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naziv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Nezaobilazan koncept u konkurentnom programiranju.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Da bi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koristila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klasa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mutex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potrebno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uključivanje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zaglavlja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10 Pitch BT"/>
              </a:rPr>
              <a:t>&lt;mutex&gt;</a:t>
            </a:r>
            <a:endParaRPr lang="en-US" sz="1800" b="0" i="0" u="none" strike="noStrike" baseline="0" dirty="0">
              <a:solidFill>
                <a:srgbClr val="000000"/>
              </a:solidFill>
              <a:latin typeface="Courier 10 Pitch BT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…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nudi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operacije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Courier 10 Pitch BT"/>
              </a:rPr>
              <a:t>lock()</a:t>
            </a:r>
          </a:p>
          <a:p>
            <a:pPr lvl="1"/>
            <a:r>
              <a:rPr lang="sr-Latn-RS" sz="1600" dirty="0">
                <a:solidFill>
                  <a:srgbClr val="000000"/>
                </a:solidFill>
                <a:latin typeface="Courier 10 Pitch BT"/>
              </a:rPr>
              <a:t>u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10 Pitch BT"/>
              </a:rPr>
              <a:t>nlock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10 Pitch BT"/>
              </a:rPr>
              <a:t>()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Treba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izbegavati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direktno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korišćenje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ovih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operacija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!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Nisu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exception safe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Treba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paziti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korišćenja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više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muteks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-a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programu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Moguće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izazivanje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mrtve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petlje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tzv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 deadlock)!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011B-F659-47B7-91D6-7A7A94CD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Klasa </a:t>
            </a:r>
            <a:r>
              <a:rPr lang="sr-Latn-RS" dirty="0" err="1">
                <a:latin typeface="Consolas" panose="020B0609020204030204" pitchFamily="49" charset="0"/>
              </a:rPr>
              <a:t>unique_lock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75A2-7FB2-4852-8303-36AA35C2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Služi za ”zaključavanje” </a:t>
            </a:r>
            <a:r>
              <a:rPr lang="sr-Latn-RS" dirty="0" err="1"/>
              <a:t>mutex</a:t>
            </a:r>
            <a:r>
              <a:rPr lang="sr-Latn-RS" dirty="0"/>
              <a:t>-a.</a:t>
            </a:r>
          </a:p>
          <a:p>
            <a:r>
              <a:rPr lang="sr-Latn-RS" dirty="0" err="1"/>
              <a:t>Templejt</a:t>
            </a:r>
            <a:r>
              <a:rPr lang="sr-Latn-RS" dirty="0"/>
              <a:t> klasa.</a:t>
            </a:r>
          </a:p>
          <a:p>
            <a:pPr lvl="1"/>
            <a:r>
              <a:rPr lang="sr-Latn-RS" dirty="0" err="1"/>
              <a:t>Templejt</a:t>
            </a:r>
            <a:r>
              <a:rPr lang="sr-Latn-RS" dirty="0"/>
              <a:t> parametar za naše zadatke je </a:t>
            </a:r>
            <a:r>
              <a:rPr lang="sr-Latn-RS" dirty="0" err="1"/>
              <a:t>mutex</a:t>
            </a:r>
            <a:r>
              <a:rPr lang="sr-Latn-RS" dirty="0"/>
              <a:t>.</a:t>
            </a:r>
          </a:p>
          <a:p>
            <a:r>
              <a:rPr lang="sr-Latn-RS" dirty="0"/>
              <a:t>Konstruktoru se kao argument prenosi referenca </a:t>
            </a:r>
            <a:r>
              <a:rPr lang="sr-Latn-RS" dirty="0" err="1"/>
              <a:t>mutex</a:t>
            </a:r>
            <a:r>
              <a:rPr lang="sr-Latn-RS" dirty="0"/>
              <a:t>-a koji treba zaključati.</a:t>
            </a:r>
          </a:p>
          <a:p>
            <a:r>
              <a:rPr lang="sr-Latn-RS" dirty="0"/>
              <a:t>Obezbeđuje ”automatsko” oslobađanje </a:t>
            </a:r>
            <a:r>
              <a:rPr lang="sr-Latn-RS" dirty="0" err="1"/>
              <a:t>muteksa</a:t>
            </a:r>
            <a:r>
              <a:rPr lang="sr-Latn-RS" dirty="0"/>
              <a:t> (u destruktoru) kada objekat ove klase završi svoj životni vek.</a:t>
            </a:r>
          </a:p>
          <a:p>
            <a:r>
              <a:rPr lang="sr-Latn-RS" dirty="0"/>
              <a:t>Omogućava privremeno otpuštanje propusnice (operacija </a:t>
            </a:r>
            <a:r>
              <a:rPr lang="sr-Latn-RS" dirty="0" err="1"/>
              <a:t>unlock</a:t>
            </a:r>
            <a:r>
              <a:rPr lang="sr-Latn-RS" dirty="0"/>
              <a:t>), što se može koristiti radi otpuštanja propusnice radi ispunjenja uslova čekanja ili povremenog otpuštanja propusnice radi sprečavanja ”</a:t>
            </a:r>
            <a:r>
              <a:rPr lang="sr-Latn-RS" dirty="0" err="1"/>
              <a:t>izgladnjivanja</a:t>
            </a:r>
            <a:r>
              <a:rPr lang="sr-Latn-RS" dirty="0"/>
              <a:t>” niti.</a:t>
            </a:r>
          </a:p>
        </p:txBody>
      </p:sp>
    </p:spTree>
    <p:extLst>
      <p:ext uri="{BB962C8B-B14F-4D97-AF65-F5344CB8AC3E}">
        <p14:creationId xmlns:p14="http://schemas.microsoft.com/office/powerpoint/2010/main" val="231478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A739-0ACD-4342-BCA7-7DC6F39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Kritična sekcija (KS)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3904-0A17-44A7-9E58-D3C42FB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sr-Latn-RS" dirty="0"/>
              <a:t>KS je deo koda u kojem se pristupa deljenom resursu</a:t>
            </a:r>
          </a:p>
          <a:p>
            <a:r>
              <a:rPr lang="sr-Latn-RS" dirty="0"/>
              <a:t>KS treba da je što kraća</a:t>
            </a:r>
          </a:p>
          <a:p>
            <a:pPr lvl="1"/>
            <a:r>
              <a:rPr lang="sr-Latn-RS" dirty="0"/>
              <a:t>Jer u njoj dolazi do </a:t>
            </a:r>
            <a:r>
              <a:rPr lang="sr-Latn-RS" dirty="0" err="1"/>
              <a:t>serijalizacije</a:t>
            </a:r>
            <a:r>
              <a:rPr lang="sr-Latn-RS" dirty="0"/>
              <a:t> izvršavanja niti.</a:t>
            </a:r>
          </a:p>
          <a:p>
            <a:r>
              <a:rPr lang="sr-Latn-RS" dirty="0"/>
              <a:t>Ulaz u i izlaz iz KS se štiti mehanizmom za sinhronizaciju (</a:t>
            </a:r>
            <a:r>
              <a:rPr lang="sr-Latn-RS" dirty="0" err="1"/>
              <a:t>mutex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02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ED9-4967-435D-933C-B55DE2F4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Kritična sekcija (KS)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C168-3D53-45B8-B057-CD3F3368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sr-Latn-R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r-Latn-R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v; </a:t>
            </a:r>
            <a:br>
              <a:rPr lang="sr-Latn-R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r-Latn-R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B050"/>
                </a:solidFill>
                <a:latin typeface="Consolas" panose="020B0609020204030204" pitchFamily="49" charset="0"/>
              </a:rPr>
              <a:t>m.lock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(); </a:t>
            </a:r>
            <a:br>
              <a:rPr lang="sr-Latn-R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r-Latn-R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&lt;&lt; "Koliko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ste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visoki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[cm]?" &lt;&lt;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br>
              <a:rPr lang="sr-Latn-R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sr-Latn-R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&gt;&gt; v; </a:t>
            </a:r>
            <a:br>
              <a:rPr lang="sr-Latn-RS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sr-Latn-RS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"Vasa </a:t>
            </a:r>
            <a:r>
              <a:rPr lang="fr-FR" sz="1800" b="1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visina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je " &lt;&lt; v &lt;&lt; " cm." &lt;&lt; </a:t>
            </a:r>
            <a:r>
              <a:rPr lang="fr-FR" sz="1800" b="1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br>
              <a:rPr lang="sr-Latn-R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sr-Latn-R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br>
              <a:rPr lang="sr-Latn-R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r-Latn-RS" sz="1800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B050"/>
                </a:solidFill>
                <a:latin typeface="Consolas" panose="020B0609020204030204" pitchFamily="49" charset="0"/>
              </a:rPr>
              <a:t>m.unlock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(); </a:t>
            </a:r>
            <a:br>
              <a:rPr lang="sr-Latn-R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088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1898</TotalTime>
  <Words>634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Consolas</vt:lpstr>
      <vt:lpstr>Courier 10 Pitch BT</vt:lpstr>
      <vt:lpstr>Liberation Mono</vt:lpstr>
      <vt:lpstr>Liberation Sans</vt:lpstr>
      <vt:lpstr>Wingdings</vt:lpstr>
      <vt:lpstr>Retrospect</vt:lpstr>
      <vt:lpstr>Operativni Sistemi</vt:lpstr>
      <vt:lpstr>Međusobna isključivost</vt:lpstr>
      <vt:lpstr>Race-condition</vt:lpstr>
      <vt:lpstr>Race-condition</vt:lpstr>
      <vt:lpstr>Ispravan program</vt:lpstr>
      <vt:lpstr>Klasa mutex</vt:lpstr>
      <vt:lpstr>Klasa unique_lock</vt:lpstr>
      <vt:lpstr>Kritična sekcija (KS)</vt:lpstr>
      <vt:lpstr>Kritična sekcija (KS)</vt:lpstr>
      <vt:lpstr>Deadlock (mrtva petlja)</vt:lpstr>
      <vt:lpstr>Deljena promenljiva</vt:lpstr>
      <vt:lpstr>Ključna reč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Veljko Petrović</dc:creator>
  <cp:lastModifiedBy>Veljko Petrović</cp:lastModifiedBy>
  <cp:revision>26</cp:revision>
  <dcterms:created xsi:type="dcterms:W3CDTF">2021-02-09T21:37:25Z</dcterms:created>
  <dcterms:modified xsi:type="dcterms:W3CDTF">2021-02-11T15:44:05Z</dcterms:modified>
</cp:coreProperties>
</file>