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Didact Gothic"/>
      <p:regular r:id="rId25"/>
    </p:embeddedFont>
    <p:embeddedFont>
      <p:font typeface="Poppins Light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Light-regular.fntdata"/><Relationship Id="rId25" Type="http://schemas.openxmlformats.org/officeDocument/2006/relationships/font" Target="fonts/DidactGothic-regular.fntdata"/><Relationship Id="rId28" Type="http://schemas.openxmlformats.org/officeDocument/2006/relationships/font" Target="fonts/PoppinsLight-italic.fntdata"/><Relationship Id="rId27" Type="http://schemas.openxmlformats.org/officeDocument/2006/relationships/font" Target="fonts/Poppi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d8ffd520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d8ffd520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d8ffd52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d8ffd52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d8ffd520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d8ffd520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d8ffd520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d8ffd520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d8ffd520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d8ffd520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b205fd2b6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eb205fd2b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b2014fd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b2014fd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205fd2b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205fd2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d8ffd52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d8ffd52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d8ffd52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d8ffd52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d8ffd52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d8ffd52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b205fd2b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b205fd2b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d8ffd520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d8ffd520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d8ffd520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d8ffd520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2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71650" y="1043125"/>
            <a:ext cx="8648700" cy="392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71650" y="1880125"/>
            <a:ext cx="8648700" cy="225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551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rtificate">
  <p:cSld name="TITLE_AND_TWO_COLUMNS_1_2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850650" y="515200"/>
            <a:ext cx="1049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963188" y="5427788"/>
            <a:ext cx="36990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1783800" y="3300300"/>
            <a:ext cx="862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1"/>
          <p:cNvCxnSpPr/>
          <p:nvPr/>
        </p:nvCxnSpPr>
        <p:spPr>
          <a:xfrm>
            <a:off x="1319438" y="5885275"/>
            <a:ext cx="29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1"/>
          <p:cNvSpPr txBox="1"/>
          <p:nvPr>
            <p:ph idx="2" type="subTitle"/>
          </p:nvPr>
        </p:nvSpPr>
        <p:spPr>
          <a:xfrm>
            <a:off x="963188" y="5885288"/>
            <a:ext cx="36990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9pPr>
          </a:lstStyle>
          <a:p/>
        </p:txBody>
      </p:sp>
      <p:sp>
        <p:nvSpPr>
          <p:cNvPr id="98" name="Google Shape;98;p11"/>
          <p:cNvSpPr txBox="1"/>
          <p:nvPr>
            <p:ph idx="3" type="subTitle"/>
          </p:nvPr>
        </p:nvSpPr>
        <p:spPr>
          <a:xfrm>
            <a:off x="7529813" y="5427788"/>
            <a:ext cx="36990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9pPr>
          </a:lstStyle>
          <a:p/>
        </p:txBody>
      </p:sp>
      <p:cxnSp>
        <p:nvCxnSpPr>
          <p:cNvPr id="99" name="Google Shape;99;p11"/>
          <p:cNvCxnSpPr/>
          <p:nvPr/>
        </p:nvCxnSpPr>
        <p:spPr>
          <a:xfrm>
            <a:off x="7886063" y="5885275"/>
            <a:ext cx="2986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4" type="subTitle"/>
          </p:nvPr>
        </p:nvSpPr>
        <p:spPr>
          <a:xfrm>
            <a:off x="7529813" y="5885288"/>
            <a:ext cx="36990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9pPr>
          </a:lstStyle>
          <a:p/>
        </p:txBody>
      </p:sp>
      <p:sp>
        <p:nvSpPr>
          <p:cNvPr id="101" name="Google Shape;101;p11"/>
          <p:cNvSpPr txBox="1"/>
          <p:nvPr>
            <p:ph idx="5" type="subTitle"/>
          </p:nvPr>
        </p:nvSpPr>
        <p:spPr>
          <a:xfrm>
            <a:off x="3124958" y="4658763"/>
            <a:ext cx="59421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i="1" sz="1300"/>
            </a:lvl9pPr>
          </a:lstStyle>
          <a:p/>
        </p:txBody>
      </p:sp>
      <p:sp>
        <p:nvSpPr>
          <p:cNvPr id="102" name="Google Shape;102;p11"/>
          <p:cNvSpPr txBox="1"/>
          <p:nvPr>
            <p:ph idx="6" type="title"/>
          </p:nvPr>
        </p:nvSpPr>
        <p:spPr>
          <a:xfrm>
            <a:off x="2252850" y="3972088"/>
            <a:ext cx="7686300" cy="68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" name="Google Shape;103;p11"/>
          <p:cNvSpPr txBox="1"/>
          <p:nvPr>
            <p:ph idx="7" type="subTitle"/>
          </p:nvPr>
        </p:nvSpPr>
        <p:spPr>
          <a:xfrm>
            <a:off x="3124958" y="3514588"/>
            <a:ext cx="5942100" cy="45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11"/>
          <p:cNvSpPr txBox="1"/>
          <p:nvPr>
            <p:ph idx="8" type="subTitle"/>
          </p:nvPr>
        </p:nvSpPr>
        <p:spPr>
          <a:xfrm>
            <a:off x="1783800" y="2538013"/>
            <a:ext cx="8624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429300" y="537475"/>
            <a:ext cx="113334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888750" y="4353503"/>
            <a:ext cx="22437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idx="2" type="subTitle"/>
          </p:nvPr>
        </p:nvSpPr>
        <p:spPr>
          <a:xfrm>
            <a:off x="888750" y="2393550"/>
            <a:ext cx="211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0" name="Google Shape;110;p12"/>
          <p:cNvSpPr txBox="1"/>
          <p:nvPr>
            <p:ph idx="3" type="body"/>
          </p:nvPr>
        </p:nvSpPr>
        <p:spPr>
          <a:xfrm>
            <a:off x="3138261" y="4353501"/>
            <a:ext cx="22437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4" type="subTitle"/>
          </p:nvPr>
        </p:nvSpPr>
        <p:spPr>
          <a:xfrm>
            <a:off x="3154538" y="2393550"/>
            <a:ext cx="211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2"/>
          <p:cNvSpPr txBox="1"/>
          <p:nvPr>
            <p:ph idx="5" type="body"/>
          </p:nvPr>
        </p:nvSpPr>
        <p:spPr>
          <a:xfrm>
            <a:off x="7637247" y="4353517"/>
            <a:ext cx="22437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3" name="Google Shape;113;p12"/>
          <p:cNvSpPr txBox="1"/>
          <p:nvPr>
            <p:ph idx="6" type="subTitle"/>
          </p:nvPr>
        </p:nvSpPr>
        <p:spPr>
          <a:xfrm>
            <a:off x="7669801" y="2393550"/>
            <a:ext cx="211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12"/>
          <p:cNvSpPr txBox="1"/>
          <p:nvPr>
            <p:ph idx="7" type="subTitle"/>
          </p:nvPr>
        </p:nvSpPr>
        <p:spPr>
          <a:xfrm>
            <a:off x="888750" y="3899013"/>
            <a:ext cx="22437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2"/>
          <p:cNvSpPr txBox="1"/>
          <p:nvPr>
            <p:ph idx="8" type="subTitle"/>
          </p:nvPr>
        </p:nvSpPr>
        <p:spPr>
          <a:xfrm>
            <a:off x="3138261" y="3899000"/>
            <a:ext cx="22437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6" name="Google Shape;116;p12"/>
          <p:cNvSpPr txBox="1"/>
          <p:nvPr>
            <p:ph idx="9" type="subTitle"/>
          </p:nvPr>
        </p:nvSpPr>
        <p:spPr>
          <a:xfrm>
            <a:off x="7637246" y="3899013"/>
            <a:ext cx="22437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7" name="Google Shape;117;p12"/>
          <p:cNvSpPr txBox="1"/>
          <p:nvPr>
            <p:ph idx="13" type="body"/>
          </p:nvPr>
        </p:nvSpPr>
        <p:spPr>
          <a:xfrm>
            <a:off x="5404025" y="4353503"/>
            <a:ext cx="2243700" cy="88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8" name="Google Shape;118;p12"/>
          <p:cNvSpPr txBox="1"/>
          <p:nvPr>
            <p:ph idx="14" type="subTitle"/>
          </p:nvPr>
        </p:nvSpPr>
        <p:spPr>
          <a:xfrm>
            <a:off x="5404025" y="2393550"/>
            <a:ext cx="2113500" cy="615300"/>
          </a:xfrm>
          <a:prstGeom prst="rect">
            <a:avLst/>
          </a:prstGeom>
          <a:noFill/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5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9" name="Google Shape;119;p12"/>
          <p:cNvSpPr txBox="1"/>
          <p:nvPr>
            <p:ph idx="15" type="subTitle"/>
          </p:nvPr>
        </p:nvSpPr>
        <p:spPr>
          <a:xfrm>
            <a:off x="5404025" y="3899013"/>
            <a:ext cx="2243700" cy="530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415650" y="389867"/>
            <a:ext cx="113607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655400" y="2292075"/>
            <a:ext cx="6467100" cy="3225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655399" y="1340525"/>
            <a:ext cx="6467100" cy="759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1016600" y="2576975"/>
            <a:ext cx="5744700" cy="26124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4"/>
          <p:cNvSpPr/>
          <p:nvPr>
            <p:ph idx="2" type="pic"/>
          </p:nvPr>
        </p:nvSpPr>
        <p:spPr>
          <a:xfrm>
            <a:off x="7359625" y="1340525"/>
            <a:ext cx="4176900" cy="4176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left">
  <p:cSld name="ONE_COLUMN_TEXT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598650" y="5491100"/>
            <a:ext cx="10994700" cy="857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4127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2pPr>
            <a:lvl3pPr indent="-4127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3pPr>
            <a:lvl4pPr indent="-4127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4pPr>
            <a:lvl5pPr indent="-4127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5pPr>
            <a:lvl6pPr indent="-4127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6pPr>
            <a:lvl7pPr indent="-4127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7pPr>
            <a:lvl8pPr indent="-4127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8pPr>
            <a:lvl9pPr indent="-4127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5"/>
          <p:cNvSpPr/>
          <p:nvPr>
            <p:ph idx="2" type="pic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right">
  <p:cSld name="ONE_COLUMN_TEXT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560825" y="534375"/>
            <a:ext cx="5432400" cy="58557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16"/>
          <p:cNvSpPr/>
          <p:nvPr>
            <p:ph idx="2" type="pic"/>
          </p:nvPr>
        </p:nvSpPr>
        <p:spPr>
          <a:xfrm>
            <a:off x="6342475" y="0"/>
            <a:ext cx="5508600" cy="685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68450" y="884175"/>
            <a:ext cx="5021100" cy="2799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768450" y="3683375"/>
            <a:ext cx="5021100" cy="251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992850" y="1841050"/>
            <a:ext cx="10206300" cy="363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subTitle"/>
          </p:nvPr>
        </p:nvSpPr>
        <p:spPr>
          <a:xfrm>
            <a:off x="545700" y="5927813"/>
            <a:ext cx="11100600" cy="54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7"/>
          <p:cNvSpPr/>
          <p:nvPr/>
        </p:nvSpPr>
        <p:spPr>
          <a:xfrm>
            <a:off x="545700" y="1553488"/>
            <a:ext cx="11100600" cy="430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437850" y="384825"/>
            <a:ext cx="11316300" cy="5628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1034675" y="396825"/>
            <a:ext cx="8490300" cy="558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with 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>
            <p:ph idx="2" type="pic"/>
          </p:nvPr>
        </p:nvSpPr>
        <p:spPr>
          <a:xfrm>
            <a:off x="1875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731050" y="5691642"/>
            <a:ext cx="7998300" cy="806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49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545700" y="1276938"/>
            <a:ext cx="11100600" cy="4304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20"/>
          <p:cNvSpPr txBox="1"/>
          <p:nvPr>
            <p:ph hasCustomPrompt="1" type="title"/>
          </p:nvPr>
        </p:nvSpPr>
        <p:spPr>
          <a:xfrm>
            <a:off x="549450" y="1271875"/>
            <a:ext cx="11080800" cy="3480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49450" y="4975600"/>
            <a:ext cx="11080800" cy="61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007850" y="901089"/>
            <a:ext cx="10176300" cy="4303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983450" y="2215675"/>
            <a:ext cx="8225100" cy="124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52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983450" y="3414175"/>
            <a:ext cx="8225100" cy="930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1007855" y="5490700"/>
            <a:ext cx="10176300" cy="46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21" name="Google Shape;21;p3"/>
          <p:cNvGrpSpPr/>
          <p:nvPr/>
        </p:nvGrpSpPr>
        <p:grpSpPr>
          <a:xfrm>
            <a:off x="10716438" y="5490700"/>
            <a:ext cx="467700" cy="466200"/>
            <a:chOff x="10716438" y="5490700"/>
            <a:chExt cx="467700" cy="466200"/>
          </a:xfrm>
        </p:grpSpPr>
        <p:sp>
          <p:nvSpPr>
            <p:cNvPr id="22" name="Google Shape;22;p3"/>
            <p:cNvSpPr/>
            <p:nvPr/>
          </p:nvSpPr>
          <p:spPr>
            <a:xfrm>
              <a:off x="10716438" y="5490700"/>
              <a:ext cx="467700" cy="466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67764" y="5591213"/>
              <a:ext cx="165049" cy="277785"/>
            </a:xfrm>
            <a:custGeom>
              <a:rect b="b" l="l" r="r" t="t"/>
              <a:pathLst>
                <a:path extrusionOk="0" h="152003" w="90314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 SlidesMania - Do not remove">
  <p:cSld name="BLANK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3" name="Google Shape;16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65" name="Google Shape;16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66" name="Google Shape;16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71" name="Google Shape;17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373700" y="1949438"/>
            <a:ext cx="9444600" cy="3927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373700" y="980963"/>
            <a:ext cx="94446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005575" y="2808513"/>
            <a:ext cx="8180700" cy="263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oxes">
  <p:cSld name="CUS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15613" y="1816450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15633" y="2482431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4291794" y="1816450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4" type="body"/>
          </p:nvPr>
        </p:nvSpPr>
        <p:spPr>
          <a:xfrm>
            <a:off x="4291820" y="2482431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5" type="subTitle"/>
          </p:nvPr>
        </p:nvSpPr>
        <p:spPr>
          <a:xfrm>
            <a:off x="8168001" y="1816450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6" type="body"/>
          </p:nvPr>
        </p:nvSpPr>
        <p:spPr>
          <a:xfrm>
            <a:off x="8168032" y="2482431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7" type="subTitle"/>
          </p:nvPr>
        </p:nvSpPr>
        <p:spPr>
          <a:xfrm>
            <a:off x="415550" y="4128745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8" type="body"/>
          </p:nvPr>
        </p:nvSpPr>
        <p:spPr>
          <a:xfrm>
            <a:off x="415546" y="4858456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9" type="subTitle"/>
          </p:nvPr>
        </p:nvSpPr>
        <p:spPr>
          <a:xfrm>
            <a:off x="4291732" y="4128745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13" type="body"/>
          </p:nvPr>
        </p:nvSpPr>
        <p:spPr>
          <a:xfrm>
            <a:off x="4291733" y="4858456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4" type="subTitle"/>
          </p:nvPr>
        </p:nvSpPr>
        <p:spPr>
          <a:xfrm>
            <a:off x="8167939" y="4128745"/>
            <a:ext cx="36084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15" type="body"/>
          </p:nvPr>
        </p:nvSpPr>
        <p:spPr>
          <a:xfrm>
            <a:off x="8167945" y="4858456"/>
            <a:ext cx="3608400" cy="12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text">
  <p:cSld name="CUSTOM_2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771650" y="852300"/>
            <a:ext cx="8648700" cy="515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780650" y="1351650"/>
            <a:ext cx="8638800" cy="17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780650" y="3105150"/>
            <a:ext cx="86388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307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1780650" y="3635850"/>
            <a:ext cx="86388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oxes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1023100" y="1493900"/>
            <a:ext cx="10145700" cy="4702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" name="Google Shape;50;p7"/>
          <p:cNvCxnSpPr/>
          <p:nvPr/>
        </p:nvCxnSpPr>
        <p:spPr>
          <a:xfrm>
            <a:off x="6096000" y="1778825"/>
            <a:ext cx="0" cy="413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" name="Google Shape;51;p7"/>
          <p:cNvGrpSpPr/>
          <p:nvPr/>
        </p:nvGrpSpPr>
        <p:grpSpPr>
          <a:xfrm>
            <a:off x="2682800" y="3846725"/>
            <a:ext cx="6826400" cy="0"/>
            <a:chOff x="2682800" y="3634850"/>
            <a:chExt cx="6826400" cy="0"/>
          </a:xfrm>
        </p:grpSpPr>
        <p:cxnSp>
          <p:nvCxnSpPr>
            <p:cNvPr id="52" name="Google Shape;52;p7"/>
            <p:cNvCxnSpPr/>
            <p:nvPr/>
          </p:nvCxnSpPr>
          <p:spPr>
            <a:xfrm rot="10800000">
              <a:off x="2682800" y="3634850"/>
              <a:ext cx="3078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7"/>
            <p:cNvCxnSpPr/>
            <p:nvPr/>
          </p:nvCxnSpPr>
          <p:spPr>
            <a:xfrm rot="10800000">
              <a:off x="6430900" y="3634850"/>
              <a:ext cx="3078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1970418" y="1861450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subTitle"/>
          </p:nvPr>
        </p:nvSpPr>
        <p:spPr>
          <a:xfrm>
            <a:off x="6782592" y="1861450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5" type="subTitle"/>
          </p:nvPr>
        </p:nvSpPr>
        <p:spPr>
          <a:xfrm>
            <a:off x="1970350" y="4137294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7"/>
          <p:cNvSpPr txBox="1"/>
          <p:nvPr>
            <p:ph idx="6" type="body"/>
          </p:nvPr>
        </p:nvSpPr>
        <p:spPr>
          <a:xfrm>
            <a:off x="1970393" y="463380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7" type="body"/>
          </p:nvPr>
        </p:nvSpPr>
        <p:spPr>
          <a:xfrm>
            <a:off x="6782575" y="463380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8" type="subTitle"/>
          </p:nvPr>
        </p:nvSpPr>
        <p:spPr>
          <a:xfrm>
            <a:off x="6782542" y="4137294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023107" y="2391150"/>
            <a:ext cx="10145700" cy="351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5" name="Google Shape;65;p8"/>
          <p:cNvCxnSpPr/>
          <p:nvPr/>
        </p:nvCxnSpPr>
        <p:spPr>
          <a:xfrm>
            <a:off x="6095957" y="2619750"/>
            <a:ext cx="0" cy="308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8"/>
          <p:cNvSpPr txBox="1"/>
          <p:nvPr>
            <p:ph type="title"/>
          </p:nvPr>
        </p:nvSpPr>
        <p:spPr>
          <a:xfrm>
            <a:off x="1023163" y="854263"/>
            <a:ext cx="101457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1238077" y="2832975"/>
            <a:ext cx="4590300" cy="278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8" name="Google Shape;68;p8"/>
          <p:cNvSpPr txBox="1"/>
          <p:nvPr>
            <p:ph idx="2" type="body"/>
          </p:nvPr>
        </p:nvSpPr>
        <p:spPr>
          <a:xfrm>
            <a:off x="6375442" y="2832975"/>
            <a:ext cx="4590300" cy="278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1023100" y="1790825"/>
            <a:ext cx="10145700" cy="4405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4386525" y="2014360"/>
            <a:ext cx="0" cy="386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9"/>
          <p:cNvCxnSpPr/>
          <p:nvPr/>
        </p:nvCxnSpPr>
        <p:spPr>
          <a:xfrm>
            <a:off x="7784600" y="2014360"/>
            <a:ext cx="0" cy="386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9"/>
          <p:cNvSpPr txBox="1"/>
          <p:nvPr>
            <p:ph type="title"/>
          </p:nvPr>
        </p:nvSpPr>
        <p:spPr>
          <a:xfrm>
            <a:off x="1023100" y="633475"/>
            <a:ext cx="10145700" cy="763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1200650" y="3297102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1200650" y="2152875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4599175" y="3297115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4599175" y="2152883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7997699" y="3297102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1" name="Google Shape;81;p9"/>
          <p:cNvSpPr txBox="1"/>
          <p:nvPr>
            <p:ph idx="6" type="subTitle"/>
          </p:nvPr>
        </p:nvSpPr>
        <p:spPr>
          <a:xfrm>
            <a:off x="7997699" y="2152875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TWO_COLUMNS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850650" y="477013"/>
            <a:ext cx="1049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850650" y="2475885"/>
            <a:ext cx="5085300" cy="39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 txBox="1"/>
          <p:nvPr>
            <p:ph idx="2" type="subTitle"/>
          </p:nvPr>
        </p:nvSpPr>
        <p:spPr>
          <a:xfrm>
            <a:off x="850650" y="1599588"/>
            <a:ext cx="5085300" cy="87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0"/>
          <p:cNvSpPr txBox="1"/>
          <p:nvPr>
            <p:ph idx="3" type="body"/>
          </p:nvPr>
        </p:nvSpPr>
        <p:spPr>
          <a:xfrm>
            <a:off x="6256000" y="2475869"/>
            <a:ext cx="5085300" cy="139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8" name="Google Shape;88;p10"/>
          <p:cNvSpPr txBox="1"/>
          <p:nvPr>
            <p:ph idx="4" type="subTitle"/>
          </p:nvPr>
        </p:nvSpPr>
        <p:spPr>
          <a:xfrm>
            <a:off x="6256000" y="1599588"/>
            <a:ext cx="5085300" cy="87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0"/>
          <p:cNvSpPr txBox="1"/>
          <p:nvPr>
            <p:ph idx="5" type="body"/>
          </p:nvPr>
        </p:nvSpPr>
        <p:spPr>
          <a:xfrm>
            <a:off x="6256000" y="4990462"/>
            <a:ext cx="5085300" cy="1390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0" name="Google Shape;90;p10"/>
          <p:cNvSpPr txBox="1"/>
          <p:nvPr>
            <p:ph idx="6" type="subTitle"/>
          </p:nvPr>
        </p:nvSpPr>
        <p:spPr>
          <a:xfrm>
            <a:off x="6256000" y="4114181"/>
            <a:ext cx="5085300" cy="87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b="1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b="1" sz="3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771650" y="5315900"/>
            <a:ext cx="8648700" cy="46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7" name="Google Shape;177;p23"/>
          <p:cNvSpPr txBox="1"/>
          <p:nvPr>
            <p:ph type="ctrTitle"/>
          </p:nvPr>
        </p:nvSpPr>
        <p:spPr>
          <a:xfrm>
            <a:off x="1771650" y="463325"/>
            <a:ext cx="8648700" cy="225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Ethershield by</a:t>
            </a:r>
            <a:endParaRPr/>
          </a:p>
        </p:txBody>
      </p:sp>
      <p:sp>
        <p:nvSpPr>
          <p:cNvPr id="178" name="Google Shape;178;p23"/>
          <p:cNvSpPr txBox="1"/>
          <p:nvPr>
            <p:ph idx="1" type="subTitle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made simple for small businesses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9952650" y="5315900"/>
            <a:ext cx="467700" cy="46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0103976" y="5416413"/>
            <a:ext cx="165049" cy="277785"/>
          </a:xfrm>
          <a:custGeom>
            <a:rect b="b" l="l" r="r" t="t"/>
            <a:pathLst>
              <a:path extrusionOk="0" h="152003" w="90314">
                <a:moveTo>
                  <a:pt x="9837" y="1"/>
                </a:moveTo>
                <a:cubicBezTo>
                  <a:pt x="7328" y="-28"/>
                  <a:pt x="4818" y="915"/>
                  <a:pt x="2915" y="2794"/>
                </a:cubicBezTo>
                <a:cubicBezTo>
                  <a:pt x="-931" y="6550"/>
                  <a:pt x="-971" y="12691"/>
                  <a:pt x="2794" y="16533"/>
                </a:cubicBezTo>
                <a:lnTo>
                  <a:pt x="62827" y="77919"/>
                </a:lnTo>
                <a:lnTo>
                  <a:pt x="4008" y="135297"/>
                </a:lnTo>
                <a:cubicBezTo>
                  <a:pt x="162" y="139050"/>
                  <a:pt x="122" y="145191"/>
                  <a:pt x="3887" y="149032"/>
                </a:cubicBezTo>
                <a:cubicBezTo>
                  <a:pt x="7611" y="152874"/>
                  <a:pt x="13764" y="153028"/>
                  <a:pt x="17610" y="149275"/>
                </a:cubicBezTo>
                <a:lnTo>
                  <a:pt x="90314" y="78162"/>
                </a:lnTo>
                <a:lnTo>
                  <a:pt x="16638" y="2915"/>
                </a:lnTo>
                <a:cubicBezTo>
                  <a:pt x="14776" y="996"/>
                  <a:pt x="12307" y="25"/>
                  <a:pt x="9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3" title="whiteguard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899" y="2051725"/>
            <a:ext cx="3996201" cy="30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283" name="Google Shape;283;p32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Traditional antivirus &amp; firewalls: Not phishing-aware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p32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Enterprise cybersecurity tools: Expensive, complex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32"/>
          <p:cNvSpPr txBox="1"/>
          <p:nvPr>
            <p:ph idx="6" type="body"/>
          </p:nvPr>
        </p:nvSpPr>
        <p:spPr>
          <a:xfrm>
            <a:off x="1970443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Browser extensions: Limited, client-side only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32"/>
          <p:cNvSpPr txBox="1"/>
          <p:nvPr>
            <p:ph idx="7" type="body"/>
          </p:nvPr>
        </p:nvSpPr>
        <p:spPr>
          <a:xfrm>
            <a:off x="6782625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Ethershield: Focused, cloud-enabled, accessible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87" name="Google Shape;287;p32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/>
          <p:nvPr/>
        </p:nvSpPr>
        <p:spPr>
          <a:xfrm>
            <a:off x="1771650" y="5315900"/>
            <a:ext cx="8648700" cy="466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3" name="Google Shape;293;p33"/>
          <p:cNvSpPr txBox="1"/>
          <p:nvPr>
            <p:ph type="ctrTitle"/>
          </p:nvPr>
        </p:nvSpPr>
        <p:spPr>
          <a:xfrm>
            <a:off x="1771650" y="216025"/>
            <a:ext cx="8648700" cy="225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10"/>
              <a:t>Meet Our Team</a:t>
            </a:r>
            <a:endParaRPr sz="5010"/>
          </a:p>
        </p:txBody>
      </p:sp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Cybersecurity &amp; Software Development background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9952650" y="5315900"/>
            <a:ext cx="467700" cy="46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10103976" y="5416413"/>
            <a:ext cx="165049" cy="277785"/>
          </a:xfrm>
          <a:custGeom>
            <a:rect b="b" l="l" r="r" t="t"/>
            <a:pathLst>
              <a:path extrusionOk="0" h="152003" w="90314">
                <a:moveTo>
                  <a:pt x="9837" y="1"/>
                </a:moveTo>
                <a:cubicBezTo>
                  <a:pt x="7328" y="-28"/>
                  <a:pt x="4818" y="915"/>
                  <a:pt x="2915" y="2794"/>
                </a:cubicBezTo>
                <a:cubicBezTo>
                  <a:pt x="-931" y="6550"/>
                  <a:pt x="-971" y="12691"/>
                  <a:pt x="2794" y="16533"/>
                </a:cubicBezTo>
                <a:lnTo>
                  <a:pt x="62827" y="77919"/>
                </a:lnTo>
                <a:lnTo>
                  <a:pt x="4008" y="135297"/>
                </a:lnTo>
                <a:cubicBezTo>
                  <a:pt x="162" y="139050"/>
                  <a:pt x="122" y="145191"/>
                  <a:pt x="3887" y="149032"/>
                </a:cubicBezTo>
                <a:cubicBezTo>
                  <a:pt x="7611" y="152874"/>
                  <a:pt x="13764" y="153028"/>
                  <a:pt x="17610" y="149275"/>
                </a:cubicBezTo>
                <a:lnTo>
                  <a:pt x="90314" y="78162"/>
                </a:lnTo>
                <a:lnTo>
                  <a:pt x="16638" y="2915"/>
                </a:lnTo>
                <a:cubicBezTo>
                  <a:pt x="14776" y="996"/>
                  <a:pt x="12307" y="25"/>
                  <a:pt x="9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550" y="1674075"/>
            <a:ext cx="8542901" cy="31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Project Timeline-Roadmap</a:t>
            </a:r>
            <a:endParaRPr/>
          </a:p>
        </p:txBody>
      </p:sp>
      <p:sp>
        <p:nvSpPr>
          <p:cNvPr id="303" name="Google Shape;303;p34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Month 1-2: Complete phishing API &amp; DDoS engine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34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Month 3: Deploy cloud backend &amp; web dashboard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34"/>
          <p:cNvSpPr txBox="1"/>
          <p:nvPr>
            <p:ph idx="6" type="body"/>
          </p:nvPr>
        </p:nvSpPr>
        <p:spPr>
          <a:xfrm>
            <a:off x="1970443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Month 4-5-6: Launch Beta with early adopters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34"/>
          <p:cNvSpPr txBox="1"/>
          <p:nvPr>
            <p:ph idx="7" type="body"/>
          </p:nvPr>
        </p:nvSpPr>
        <p:spPr>
          <a:xfrm>
            <a:off x="6782625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Month 7: Secure first paying users, scale marketing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07" name="Google Shape;307;p34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The Ask - 50.000€</a:t>
            </a:r>
            <a:endParaRPr/>
          </a:p>
        </p:txBody>
      </p:sp>
      <p:sp>
        <p:nvSpPr>
          <p:cNvPr id="313" name="Google Shape;313;p35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Expand technical development and scale backend infrastructure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4" name="Google Shape;314;p35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Launch targeted campaigns to acquire early adopters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35"/>
          <p:cNvSpPr txBox="1"/>
          <p:nvPr>
            <p:ph idx="6" type="body"/>
          </p:nvPr>
        </p:nvSpPr>
        <p:spPr>
          <a:xfrm>
            <a:off x="1970443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Cover legal and compliance needs (GDPR, Trademarking)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35"/>
          <p:cNvSpPr txBox="1"/>
          <p:nvPr>
            <p:ph idx="7" type="body"/>
          </p:nvPr>
        </p:nvSpPr>
        <p:spPr>
          <a:xfrm>
            <a:off x="6782625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Support pilot testing with selected business clients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7" name="Google Shape;317;p35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Our Vision</a:t>
            </a:r>
            <a:endParaRPr/>
          </a:p>
        </p:txBody>
      </p:sp>
      <p:sp>
        <p:nvSpPr>
          <p:cNvPr id="323" name="Google Shape;323;p36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Make cybersecurity proactive, not reactive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36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Build a trusted brand for digital self-defense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36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Scale to European SMB market with modular tools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25" y="4243631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287" y="4152887"/>
            <a:ext cx="2605425" cy="26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6687" y="4243619"/>
            <a:ext cx="2423944" cy="24239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6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1780650" y="1351650"/>
            <a:ext cx="8638800" cy="17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35" name="Google Shape;335;p37"/>
          <p:cNvSpPr txBox="1"/>
          <p:nvPr>
            <p:ph idx="1" type="subTitle"/>
          </p:nvPr>
        </p:nvSpPr>
        <p:spPr>
          <a:xfrm>
            <a:off x="1780650" y="3105150"/>
            <a:ext cx="8638800" cy="53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336" name="Google Shape;336;p37"/>
          <p:cNvSpPr txBox="1"/>
          <p:nvPr>
            <p:ph idx="2" type="body"/>
          </p:nvPr>
        </p:nvSpPr>
        <p:spPr>
          <a:xfrm>
            <a:off x="1780650" y="3635850"/>
            <a:ext cx="86388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info@whiteguard.org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whiteguard.org</a:t>
            </a: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5994015" y="6272965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6527118" y="6263314"/>
            <a:ext cx="411849" cy="411917"/>
            <a:chOff x="5162200" y="4097750"/>
            <a:chExt cx="338385" cy="338414"/>
          </a:xfrm>
        </p:grpSpPr>
        <p:sp>
          <p:nvSpPr>
            <p:cNvPr id="339" name="Google Shape;339;p37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5261125" y="6314348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62" y="4315728"/>
            <a:ext cx="1802975" cy="16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87" name="Google Shape;187;p24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Cyberattacks like phishing and DDoS are rising sharply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4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Small businesses and freelancers lack the tools and knowledge to defend themselves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4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Most solutions are complex, expensive, or require technical expertise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" name="Google Shape;190;p24" title="image-removebg-preview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88" y="4243099"/>
            <a:ext cx="2153425" cy="21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4" title="image-removebg-preview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025" y="4243106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95475" y="4378363"/>
            <a:ext cx="2153425" cy="215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4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199" name="Google Shape;199;p25"/>
          <p:cNvSpPr txBox="1"/>
          <p:nvPr>
            <p:ph idx="1" type="subTitle"/>
          </p:nvPr>
        </p:nvSpPr>
        <p:spPr>
          <a:xfrm>
            <a:off x="1970418" y="1861450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Ethershield</a:t>
            </a:r>
            <a:endParaRPr/>
          </a:p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lightweight, real-time monitoring and protection software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5"/>
          <p:cNvSpPr txBox="1"/>
          <p:nvPr>
            <p:ph idx="3" type="subTitle"/>
          </p:nvPr>
        </p:nvSpPr>
        <p:spPr>
          <a:xfrm>
            <a:off x="6782592" y="1861450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Detection</a:t>
            </a:r>
            <a:endParaRPr/>
          </a:p>
        </p:txBody>
      </p:sp>
      <p:sp>
        <p:nvSpPr>
          <p:cNvPr id="202" name="Google Shape;202;p25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Detects phishing attacks and DDoS behavior early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5"/>
          <p:cNvSpPr txBox="1"/>
          <p:nvPr>
            <p:ph idx="5" type="subTitle"/>
          </p:nvPr>
        </p:nvSpPr>
        <p:spPr>
          <a:xfrm>
            <a:off x="1970350" y="4137294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Alerts</a:t>
            </a:r>
            <a:endParaRPr/>
          </a:p>
        </p:txBody>
      </p:sp>
      <p:sp>
        <p:nvSpPr>
          <p:cNvPr id="204" name="Google Shape;204;p25"/>
          <p:cNvSpPr txBox="1"/>
          <p:nvPr>
            <p:ph idx="6" type="body"/>
          </p:nvPr>
        </p:nvSpPr>
        <p:spPr>
          <a:xfrm>
            <a:off x="1970393" y="463380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Provides clear alerts and automated countermeasures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5"/>
          <p:cNvSpPr txBox="1"/>
          <p:nvPr>
            <p:ph idx="7" type="body"/>
          </p:nvPr>
        </p:nvSpPr>
        <p:spPr>
          <a:xfrm>
            <a:off x="6782575" y="463380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Easy-to-use dashboard, no technical background needed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5"/>
          <p:cNvSpPr txBox="1"/>
          <p:nvPr>
            <p:ph idx="8" type="subTitle"/>
          </p:nvPr>
        </p:nvSpPr>
        <p:spPr>
          <a:xfrm>
            <a:off x="6782542" y="4137294"/>
            <a:ext cx="3438900" cy="49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User-Friendly</a:t>
            </a:r>
            <a:endParaRPr/>
          </a:p>
        </p:txBody>
      </p:sp>
      <p:cxnSp>
        <p:nvCxnSpPr>
          <p:cNvPr id="207" name="Google Shape;207;p25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How it Works - Phishing Detection</a:t>
            </a:r>
            <a:endParaRPr/>
          </a:p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User inputs domain/email for monitoring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26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System checks for spoofed or lookalike domains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600"/>
              </a:spcAft>
              <a:buSzPts val="1018"/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6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Uses ML models to flag suspicious activity (Future Feature)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475" y="4378350"/>
            <a:ext cx="2288700" cy="22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576" y="4445978"/>
            <a:ext cx="2153425" cy="2153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7825" y="4378350"/>
            <a:ext cx="2371276" cy="2371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6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How it Works - DDoS Protection</a:t>
            </a:r>
            <a:endParaRPr/>
          </a:p>
        </p:txBody>
      </p:sp>
      <p:sp>
        <p:nvSpPr>
          <p:cNvPr id="225" name="Google Shape;225;p27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Real-time traffic analysis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7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Alerts on unusual patterns, spikes, floods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27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Auto-blocks IPs if behavior is abusive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26" y="4175449"/>
            <a:ext cx="2423950" cy="24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025" y="4310719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0225" y="4310725"/>
            <a:ext cx="2423950" cy="24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7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023175" y="477500"/>
            <a:ext cx="10145700" cy="7590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Target Market</a:t>
            </a:r>
            <a:endParaRPr/>
          </a:p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1970453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Small and medium-sized businesses (SMBs)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8"/>
          <p:cNvSpPr txBox="1"/>
          <p:nvPr>
            <p:ph idx="4" type="body"/>
          </p:nvPr>
        </p:nvSpPr>
        <p:spPr>
          <a:xfrm>
            <a:off x="6782634" y="2357957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E-commerce shops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28"/>
          <p:cNvSpPr txBox="1"/>
          <p:nvPr>
            <p:ph idx="6" type="body"/>
          </p:nvPr>
        </p:nvSpPr>
        <p:spPr>
          <a:xfrm>
            <a:off x="1970443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Freelancers and digital creators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28"/>
          <p:cNvSpPr txBox="1"/>
          <p:nvPr>
            <p:ph idx="7" type="body"/>
          </p:nvPr>
        </p:nvSpPr>
        <p:spPr>
          <a:xfrm>
            <a:off x="6782625" y="4272351"/>
            <a:ext cx="3438900" cy="1198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Educational institutions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017025" y="253000"/>
            <a:ext cx="10145700" cy="133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br>
              <a:rPr lang="en"/>
            </a:br>
            <a:r>
              <a:rPr lang="en"/>
              <a:t>SaaS subscription tiers: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00650" y="2859552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 Phishing guide, alerts only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9"/>
          <p:cNvSpPr txBox="1"/>
          <p:nvPr>
            <p:ph idx="2" type="subTitle"/>
          </p:nvPr>
        </p:nvSpPr>
        <p:spPr>
          <a:xfrm>
            <a:off x="1200650" y="2152875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(Free)</a:t>
            </a:r>
            <a:endParaRPr/>
          </a:p>
        </p:txBody>
      </p:sp>
      <p:sp>
        <p:nvSpPr>
          <p:cNvPr id="249" name="Google Shape;249;p29"/>
          <p:cNvSpPr txBox="1"/>
          <p:nvPr>
            <p:ph idx="3" type="body"/>
          </p:nvPr>
        </p:nvSpPr>
        <p:spPr>
          <a:xfrm>
            <a:off x="4599175" y="2859540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eal-time protection, dashboard, email alerts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29"/>
          <p:cNvSpPr txBox="1"/>
          <p:nvPr>
            <p:ph idx="4" type="subTitle"/>
          </p:nvPr>
        </p:nvSpPr>
        <p:spPr>
          <a:xfrm>
            <a:off x="4599175" y="2152883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</a:t>
            </a:r>
            <a:endParaRPr/>
          </a:p>
        </p:txBody>
      </p:sp>
      <p:sp>
        <p:nvSpPr>
          <p:cNvPr id="251" name="Google Shape;251;p29"/>
          <p:cNvSpPr txBox="1"/>
          <p:nvPr>
            <p:ph idx="5" type="body"/>
          </p:nvPr>
        </p:nvSpPr>
        <p:spPr>
          <a:xfrm>
            <a:off x="7950149" y="2859552"/>
            <a:ext cx="2981400" cy="244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Enterprise: team monitoring, advanced analytics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9"/>
          <p:cNvSpPr txBox="1"/>
          <p:nvPr>
            <p:ph idx="6" type="subTitle"/>
          </p:nvPr>
        </p:nvSpPr>
        <p:spPr>
          <a:xfrm>
            <a:off x="7997699" y="2152875"/>
            <a:ext cx="2981400" cy="95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</a:t>
            </a:r>
            <a:endParaRPr/>
          </a:p>
        </p:txBody>
      </p:sp>
      <p:cxnSp>
        <p:nvCxnSpPr>
          <p:cNvPr id="253" name="Google Shape;253;p29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Why Now?</a:t>
            </a:r>
            <a:endParaRPr/>
          </a:p>
        </p:txBody>
      </p:sp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Increase in remote work and digital business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0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Surge in social engineering and DDoS attacks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30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SMBs are underserved by existing solutions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25" y="4310719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419" y="4357756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0231" y="4310731"/>
            <a:ext cx="2423943" cy="2423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30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Why Now?</a:t>
            </a:r>
            <a:endParaRPr/>
          </a:p>
        </p:txBody>
      </p:sp>
      <p:sp>
        <p:nvSpPr>
          <p:cNvPr id="271" name="Google Shape;271;p31"/>
          <p:cNvSpPr txBox="1"/>
          <p:nvPr>
            <p:ph idx="2" type="body"/>
          </p:nvPr>
        </p:nvSpPr>
        <p:spPr>
          <a:xfrm>
            <a:off x="415608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Increase in remote work and digital business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31"/>
          <p:cNvSpPr txBox="1"/>
          <p:nvPr>
            <p:ph idx="4" type="body"/>
          </p:nvPr>
        </p:nvSpPr>
        <p:spPr>
          <a:xfrm>
            <a:off x="4291795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1018"/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Surge in social engineering and DDoS attacks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1"/>
          <p:cNvSpPr txBox="1"/>
          <p:nvPr>
            <p:ph idx="6" type="body"/>
          </p:nvPr>
        </p:nvSpPr>
        <p:spPr>
          <a:xfrm>
            <a:off x="8168007" y="2831456"/>
            <a:ext cx="3608400" cy="129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900">
                <a:latin typeface="Poppins"/>
                <a:ea typeface="Poppins"/>
                <a:cs typeface="Poppins"/>
                <a:sym typeface="Poppins"/>
              </a:rPr>
              <a:t>SMBs are underserved by existing solutions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4" name="Google Shape;2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025" y="4310719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419" y="4357756"/>
            <a:ext cx="2423944" cy="2423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60231" y="4310731"/>
            <a:ext cx="2423943" cy="2423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1"/>
          <p:cNvCxnSpPr/>
          <p:nvPr/>
        </p:nvCxnSpPr>
        <p:spPr>
          <a:xfrm>
            <a:off x="66575" y="2064000"/>
            <a:ext cx="38100" cy="47940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000000"/>
      </a:dk1>
      <a:lt1>
        <a:srgbClr val="F3F1EC"/>
      </a:lt1>
      <a:dk2>
        <a:srgbClr val="000000"/>
      </a:dk2>
      <a:lt2>
        <a:srgbClr val="EEEEEE"/>
      </a:lt2>
      <a:accent1>
        <a:srgbClr val="1C1B1A"/>
      </a:accent1>
      <a:accent2>
        <a:srgbClr val="6C6B68"/>
      </a:accent2>
      <a:accent3>
        <a:srgbClr val="A5A4A2"/>
      </a:accent3>
      <a:accent4>
        <a:srgbClr val="CDCCCA"/>
      </a:accent4>
      <a:accent5>
        <a:srgbClr val="F5F1EC"/>
      </a:accent5>
      <a:accent6>
        <a:srgbClr val="FFFFFF"/>
      </a:accent6>
      <a:hlink>
        <a:srgbClr val="A5A4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