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0" r:id="rId4"/>
    <p:sldId id="271" r:id="rId5"/>
    <p:sldId id="276" r:id="rId6"/>
    <p:sldId id="274" r:id="rId7"/>
    <p:sldId id="277" r:id="rId8"/>
    <p:sldId id="275" r:id="rId9"/>
    <p:sldId id="269" r:id="rId10"/>
    <p:sldId id="268" r:id="rId11"/>
    <p:sldId id="264" r:id="rId12"/>
    <p:sldId id="262" r:id="rId13"/>
    <p:sldId id="263" r:id="rId14"/>
    <p:sldId id="266" r:id="rId15"/>
    <p:sldId id="278" r:id="rId16"/>
    <p:sldId id="273" r:id="rId17"/>
    <p:sldId id="261" r:id="rId18"/>
    <p:sldId id="2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E31D-EE3E-4BFD-A728-91E3E0D62C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64A8B17-E582-4ABF-9BA3-C2D52E3C98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EC42013-3FEF-4664-ACDE-9FD748552EBE}"/>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5" name="Footer Placeholder 4">
            <a:extLst>
              <a:ext uri="{FF2B5EF4-FFF2-40B4-BE49-F238E27FC236}">
                <a16:creationId xmlns:a16="http://schemas.microsoft.com/office/drawing/2014/main" id="{A4457588-1748-438F-98AF-F5D2754219E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771D71B-1D1C-471D-91BD-90417EE00CC1}"/>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237429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AA57-40EA-4511-B83E-544A6528A9E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C3E4208-28C9-4F5C-8668-99E042239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19DC69B-A72C-4B42-B5C3-23086FF604A0}"/>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5" name="Footer Placeholder 4">
            <a:extLst>
              <a:ext uri="{FF2B5EF4-FFF2-40B4-BE49-F238E27FC236}">
                <a16:creationId xmlns:a16="http://schemas.microsoft.com/office/drawing/2014/main" id="{A16EF907-0A67-4EE0-BB5E-AB30676D65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731B6DA-62FE-4302-9084-BC178FE992D7}"/>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606320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6DE8C4-4430-4040-A606-B2A0219D20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382CAEA-6258-4156-9F13-F4A28AC312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DF86E43-C680-4CC7-9E16-128DB02E2B42}"/>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5" name="Footer Placeholder 4">
            <a:extLst>
              <a:ext uri="{FF2B5EF4-FFF2-40B4-BE49-F238E27FC236}">
                <a16:creationId xmlns:a16="http://schemas.microsoft.com/office/drawing/2014/main" id="{41FB0C42-7AAE-462A-A4C6-ECC234E55AA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C1BA6C-E585-4B79-B28E-C44B76627D8A}"/>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01312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CDED-6AC4-4845-AC04-DDF20A3297D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5965E67-78E2-47DD-B876-4052BC423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F96655B-F769-4673-8F7F-49594A624FF6}"/>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5" name="Footer Placeholder 4">
            <a:extLst>
              <a:ext uri="{FF2B5EF4-FFF2-40B4-BE49-F238E27FC236}">
                <a16:creationId xmlns:a16="http://schemas.microsoft.com/office/drawing/2014/main" id="{9A910F69-8F3D-415D-A873-ED972664109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4D52C5F-A870-4E9C-BEF0-B1E8F23B1959}"/>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365177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AA76-EBEE-4D6F-9E31-F84214051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4B853AE-86EB-44B0-93AF-7366BD759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1E8538-859F-46FC-9D99-EDAF629BAF5B}"/>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5" name="Footer Placeholder 4">
            <a:extLst>
              <a:ext uri="{FF2B5EF4-FFF2-40B4-BE49-F238E27FC236}">
                <a16:creationId xmlns:a16="http://schemas.microsoft.com/office/drawing/2014/main" id="{9C7C5F1D-0978-498F-B81A-FD8C900A935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064D8C9-3ECF-467A-80CB-8DC060A37841}"/>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82645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95D3-BEB8-4F82-80F2-DB43A599BD0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3A17E51-CA75-41C6-9824-368A85488D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A7A9479-33CD-4548-A2B6-8927901206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B355A768-24FE-40B3-AF20-0D79947591DF}"/>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6" name="Footer Placeholder 5">
            <a:extLst>
              <a:ext uri="{FF2B5EF4-FFF2-40B4-BE49-F238E27FC236}">
                <a16:creationId xmlns:a16="http://schemas.microsoft.com/office/drawing/2014/main" id="{E8649740-9E6A-4F76-9067-AFE72A451C8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B5BDA9F-47A4-487C-8155-31F873EEDFB0}"/>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248506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B8AC-481F-40F7-9984-96727732B54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44F51A6-7DC9-41D6-839F-7801C75790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4DA4DD-D372-4488-9DE4-6F89C2EA62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79079BE-B329-4504-A585-570D6D896C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C82416-CB93-4C49-8DDC-733DB128EB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E444E6F-5477-4BFF-B7AE-57AED3A2E9DA}"/>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8" name="Footer Placeholder 7">
            <a:extLst>
              <a:ext uri="{FF2B5EF4-FFF2-40B4-BE49-F238E27FC236}">
                <a16:creationId xmlns:a16="http://schemas.microsoft.com/office/drawing/2014/main" id="{4C59DDCA-D059-4DA9-8E46-796DBBA8A8CD}"/>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6046056-3934-49E7-AC62-CDB1B3FC6AD3}"/>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235530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3251-130E-4876-9DF1-FB2A414BE16D}"/>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C40D129-8CA9-4CF6-9577-1F08C2258B6B}"/>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4" name="Footer Placeholder 3">
            <a:extLst>
              <a:ext uri="{FF2B5EF4-FFF2-40B4-BE49-F238E27FC236}">
                <a16:creationId xmlns:a16="http://schemas.microsoft.com/office/drawing/2014/main" id="{8011A567-8F53-451D-ACF0-90065969B65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0C6EC7C-68E5-4C40-AB5B-BDC0CBF47FD2}"/>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410738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F1872-9D17-43D0-8D5D-90E09FA7AEE8}"/>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3" name="Footer Placeholder 2">
            <a:extLst>
              <a:ext uri="{FF2B5EF4-FFF2-40B4-BE49-F238E27FC236}">
                <a16:creationId xmlns:a16="http://schemas.microsoft.com/office/drawing/2014/main" id="{C2B56443-44E8-4865-AF5B-F26579D0FA9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0F19DB4-E889-4DBE-8907-2E33155C3498}"/>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74735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7BBE-8AC1-445F-A206-3EC941963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62A57FC-38A0-4DD3-BF05-5D1592B4A5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66307AD-D663-4E9F-9025-A7AED3775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13DE9-CBA8-4A04-80FE-04123A6CCE2A}"/>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6" name="Footer Placeholder 5">
            <a:extLst>
              <a:ext uri="{FF2B5EF4-FFF2-40B4-BE49-F238E27FC236}">
                <a16:creationId xmlns:a16="http://schemas.microsoft.com/office/drawing/2014/main" id="{FD2424FD-8FB6-4BB9-89C2-309AFACD63E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47B3F36-E066-4B05-8BC9-43BB9015A1A6}"/>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48849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172D-253F-4805-92CB-85F500D54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8D79674-888F-4BFB-807D-B67FACCFA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1FC1A04-B2B0-411A-86BD-E88979A0F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A362D-415D-44A3-953E-AA473B4E5D78}"/>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6" name="Footer Placeholder 5">
            <a:extLst>
              <a:ext uri="{FF2B5EF4-FFF2-40B4-BE49-F238E27FC236}">
                <a16:creationId xmlns:a16="http://schemas.microsoft.com/office/drawing/2014/main" id="{2CD02CF5-5FF1-4A80-AF54-6A49C584602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47E611B-B3AF-4442-8F7D-DE1387EE4B61}"/>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3541168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92336D-FEBC-428F-9CBD-BD9869571E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50EC96C-4DD3-4A26-960F-912FA296BF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56E0A4-7036-440A-A20F-204FD07EE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72D0C-785B-4C85-98CF-0770683F3808}" type="datetimeFigureOut">
              <a:rPr lang="en-SG" smtClean="0"/>
              <a:t>28/6/2021</a:t>
            </a:fld>
            <a:endParaRPr lang="en-SG"/>
          </a:p>
        </p:txBody>
      </p:sp>
      <p:sp>
        <p:nvSpPr>
          <p:cNvPr id="5" name="Footer Placeholder 4">
            <a:extLst>
              <a:ext uri="{FF2B5EF4-FFF2-40B4-BE49-F238E27FC236}">
                <a16:creationId xmlns:a16="http://schemas.microsoft.com/office/drawing/2014/main" id="{3F6D18CB-5DBD-456D-8B82-FD7098D6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DBDB520-0CEA-4089-B4C9-3957E6393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EC7F8-24D5-41A0-AB81-3C553AEDAFA8}" type="slidenum">
              <a:rPr lang="en-SG" smtClean="0"/>
              <a:t>‹#›</a:t>
            </a:fld>
            <a:endParaRPr lang="en-SG"/>
          </a:p>
        </p:txBody>
      </p:sp>
    </p:spTree>
    <p:extLst>
      <p:ext uri="{BB962C8B-B14F-4D97-AF65-F5344CB8AC3E}">
        <p14:creationId xmlns:p14="http://schemas.microsoft.com/office/powerpoint/2010/main" val="1126875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0316-1856-44F1-8760-39E8F0D400FE}"/>
              </a:ext>
            </a:extLst>
          </p:cNvPr>
          <p:cNvSpPr>
            <a:spLocks noGrp="1"/>
          </p:cNvSpPr>
          <p:nvPr>
            <p:ph type="ctrTitle"/>
          </p:nvPr>
        </p:nvSpPr>
        <p:spPr/>
        <p:txBody>
          <a:bodyPr/>
          <a:lstStyle/>
          <a:p>
            <a:r>
              <a:rPr lang="en-SG" dirty="0"/>
              <a:t>MLAI mini project</a:t>
            </a:r>
          </a:p>
        </p:txBody>
      </p:sp>
    </p:spTree>
    <p:extLst>
      <p:ext uri="{BB962C8B-B14F-4D97-AF65-F5344CB8AC3E}">
        <p14:creationId xmlns:p14="http://schemas.microsoft.com/office/powerpoint/2010/main" val="3881631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47BA-5F95-4402-BCBE-A6BFFA62042F}"/>
              </a:ext>
            </a:extLst>
          </p:cNvPr>
          <p:cNvSpPr>
            <a:spLocks noGrp="1"/>
          </p:cNvSpPr>
          <p:nvPr>
            <p:ph type="title"/>
          </p:nvPr>
        </p:nvSpPr>
        <p:spPr>
          <a:xfrm>
            <a:off x="838199" y="139700"/>
            <a:ext cx="10515600" cy="805343"/>
          </a:xfrm>
        </p:spPr>
        <p:txBody>
          <a:bodyPr/>
          <a:lstStyle/>
          <a:p>
            <a:pPr algn="ctr"/>
            <a:r>
              <a:rPr lang="en-SG" dirty="0"/>
              <a:t>Overview</a:t>
            </a:r>
          </a:p>
        </p:txBody>
      </p:sp>
      <p:graphicFrame>
        <p:nvGraphicFramePr>
          <p:cNvPr id="4" name="Table 4">
            <a:extLst>
              <a:ext uri="{FF2B5EF4-FFF2-40B4-BE49-F238E27FC236}">
                <a16:creationId xmlns:a16="http://schemas.microsoft.com/office/drawing/2014/main" id="{88DED894-D0DA-47BA-974A-04868D1953A9}"/>
              </a:ext>
            </a:extLst>
          </p:cNvPr>
          <p:cNvGraphicFramePr>
            <a:graphicFrameLocks noGrp="1"/>
          </p:cNvGraphicFramePr>
          <p:nvPr>
            <p:extLst>
              <p:ext uri="{D42A27DB-BD31-4B8C-83A1-F6EECF244321}">
                <p14:modId xmlns:p14="http://schemas.microsoft.com/office/powerpoint/2010/main" val="2986135092"/>
              </p:ext>
            </p:extLst>
          </p:nvPr>
        </p:nvGraphicFramePr>
        <p:xfrm>
          <a:off x="666750" y="1199043"/>
          <a:ext cx="10858499" cy="4866524"/>
        </p:xfrm>
        <a:graphic>
          <a:graphicData uri="http://schemas.openxmlformats.org/drawingml/2006/table">
            <a:tbl>
              <a:tblPr firstCol="1" bandRow="1">
                <a:tableStyleId>{073A0DAA-6AF3-43AB-8588-CEC1D06C72B9}</a:tableStyleId>
              </a:tblPr>
              <a:tblGrid>
                <a:gridCol w="1863053">
                  <a:extLst>
                    <a:ext uri="{9D8B030D-6E8A-4147-A177-3AD203B41FA5}">
                      <a16:colId xmlns:a16="http://schemas.microsoft.com/office/drawing/2014/main" val="2645566401"/>
                    </a:ext>
                  </a:extLst>
                </a:gridCol>
                <a:gridCol w="1604809">
                  <a:extLst>
                    <a:ext uri="{9D8B030D-6E8A-4147-A177-3AD203B41FA5}">
                      <a16:colId xmlns:a16="http://schemas.microsoft.com/office/drawing/2014/main" val="1053842604"/>
                    </a:ext>
                  </a:extLst>
                </a:gridCol>
                <a:gridCol w="1809320">
                  <a:extLst>
                    <a:ext uri="{9D8B030D-6E8A-4147-A177-3AD203B41FA5}">
                      <a16:colId xmlns:a16="http://schemas.microsoft.com/office/drawing/2014/main" val="746204732"/>
                    </a:ext>
                  </a:extLst>
                </a:gridCol>
                <a:gridCol w="1960097">
                  <a:extLst>
                    <a:ext uri="{9D8B030D-6E8A-4147-A177-3AD203B41FA5}">
                      <a16:colId xmlns:a16="http://schemas.microsoft.com/office/drawing/2014/main" val="3357249731"/>
                    </a:ext>
                  </a:extLst>
                </a:gridCol>
                <a:gridCol w="3621220">
                  <a:extLst>
                    <a:ext uri="{9D8B030D-6E8A-4147-A177-3AD203B41FA5}">
                      <a16:colId xmlns:a16="http://schemas.microsoft.com/office/drawing/2014/main" val="2951153918"/>
                    </a:ext>
                  </a:extLst>
                </a:gridCol>
              </a:tblGrid>
              <a:tr h="477404">
                <a:tc>
                  <a:txBody>
                    <a:bodyPr/>
                    <a:lstStyle/>
                    <a:p>
                      <a:endParaRPr lang="en-SG" dirty="0"/>
                    </a:p>
                  </a:txBody>
                  <a:tcPr>
                    <a:solidFill>
                      <a:schemeClr val="accent2"/>
                    </a:solidFill>
                  </a:tcPr>
                </a:tc>
                <a:tc>
                  <a:txBody>
                    <a:bodyPr/>
                    <a:lstStyle/>
                    <a:p>
                      <a:pPr algn="ctr"/>
                      <a:r>
                        <a:rPr lang="en-SG" dirty="0">
                          <a:solidFill>
                            <a:schemeClr val="bg1"/>
                          </a:solidFill>
                        </a:rPr>
                        <a:t>ADT345</a:t>
                      </a:r>
                    </a:p>
                  </a:txBody>
                  <a:tcPr>
                    <a:solidFill>
                      <a:schemeClr val="tx1"/>
                    </a:solidFill>
                  </a:tcPr>
                </a:tc>
                <a:tc>
                  <a:txBody>
                    <a:bodyPr/>
                    <a:lstStyle/>
                    <a:p>
                      <a:r>
                        <a:rPr lang="en-SG" dirty="0">
                          <a:solidFill>
                            <a:schemeClr val="bg1"/>
                          </a:solidFill>
                        </a:rPr>
                        <a:t>CVA345</a:t>
                      </a:r>
                    </a:p>
                  </a:txBody>
                  <a:tcPr>
                    <a:solidFill>
                      <a:schemeClr val="tx1"/>
                    </a:solidFill>
                  </a:tcPr>
                </a:tc>
                <a:tc>
                  <a:txBody>
                    <a:bodyPr/>
                    <a:lstStyle/>
                    <a:p>
                      <a:r>
                        <a:rPr lang="en-SG" dirty="0">
                          <a:solidFill>
                            <a:schemeClr val="bg1"/>
                          </a:solidFill>
                        </a:rPr>
                        <a:t>CVA1210</a:t>
                      </a:r>
                    </a:p>
                  </a:txBody>
                  <a:tcPr>
                    <a:solidFill>
                      <a:schemeClr val="tx1"/>
                    </a:solidFill>
                  </a:tcPr>
                </a:tc>
                <a:tc>
                  <a:txBody>
                    <a:bodyPr/>
                    <a:lstStyle/>
                    <a:p>
                      <a:r>
                        <a:rPr lang="en-SG" dirty="0">
                          <a:solidFill>
                            <a:schemeClr val="bg1"/>
                          </a:solidFill>
                        </a:rPr>
                        <a:t>CVA1210E</a:t>
                      </a:r>
                    </a:p>
                  </a:txBody>
                  <a:tcPr>
                    <a:solidFill>
                      <a:schemeClr val="tx1"/>
                    </a:solidFill>
                  </a:tcPr>
                </a:tc>
                <a:extLst>
                  <a:ext uri="{0D108BD9-81ED-4DB2-BD59-A6C34878D82A}">
                    <a16:rowId xmlns:a16="http://schemas.microsoft.com/office/drawing/2014/main" val="504751788"/>
                  </a:ext>
                </a:extLst>
              </a:tr>
              <a:tr h="304753">
                <a:tc>
                  <a:txBody>
                    <a:bodyPr/>
                    <a:lstStyle/>
                    <a:p>
                      <a:r>
                        <a:rPr lang="en-SG" b="0" dirty="0"/>
                        <a:t>Framework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InceptionV3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InceptionV3</a:t>
                      </a:r>
                    </a:p>
                  </a:txBody>
                  <a:tcPr/>
                </a:tc>
                <a:tc>
                  <a:txBody>
                    <a:bodyPr/>
                    <a:lstStyle/>
                    <a:p>
                      <a:r>
                        <a:rPr lang="en-SG" dirty="0"/>
                        <a:t>InceptionV3</a:t>
                      </a:r>
                    </a:p>
                  </a:txBody>
                  <a:tcPr/>
                </a:tc>
                <a:tc>
                  <a:txBody>
                    <a:bodyPr/>
                    <a:lstStyle/>
                    <a:p>
                      <a:r>
                        <a:rPr lang="en-SG" dirty="0"/>
                        <a:t>EfficientNetB0/B4/B7</a:t>
                      </a:r>
                    </a:p>
                  </a:txBody>
                  <a:tcPr/>
                </a:tc>
                <a:extLst>
                  <a:ext uri="{0D108BD9-81ED-4DB2-BD59-A6C34878D82A}">
                    <a16:rowId xmlns:a16="http://schemas.microsoft.com/office/drawing/2014/main" val="3797795785"/>
                  </a:ext>
                </a:extLst>
              </a:tr>
              <a:tr h="304753">
                <a:tc>
                  <a:txBody>
                    <a:bodyPr/>
                    <a:lstStyle/>
                    <a:p>
                      <a:r>
                        <a:rPr lang="en-SG" b="0" dirty="0"/>
                        <a:t>Dataset Folder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err="1"/>
                        <a:t>dataset_ADT</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err="1"/>
                        <a:t>dataset_CVA</a:t>
                      </a:r>
                      <a:endParaRPr lang="en-SG" dirty="0"/>
                    </a:p>
                  </a:txBody>
                  <a:tcPr/>
                </a:tc>
                <a:tc>
                  <a:txBody>
                    <a:bodyPr/>
                    <a:lstStyle/>
                    <a:p>
                      <a:r>
                        <a:rPr lang="en-SG" dirty="0"/>
                        <a:t>dataset_CVA1210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dataset_CVA1210</a:t>
                      </a:r>
                    </a:p>
                  </a:txBody>
                  <a:tcPr/>
                </a:tc>
                <a:extLst>
                  <a:ext uri="{0D108BD9-81ED-4DB2-BD59-A6C34878D82A}">
                    <a16:rowId xmlns:a16="http://schemas.microsoft.com/office/drawing/2014/main" val="578542162"/>
                  </a:ext>
                </a:extLst>
              </a:tr>
              <a:tr h="0">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extLst>
                  <a:ext uri="{0D108BD9-81ED-4DB2-BD59-A6C34878D82A}">
                    <a16:rowId xmlns:a16="http://schemas.microsoft.com/office/drawing/2014/main" val="3841157104"/>
                  </a:ext>
                </a:extLst>
              </a:tr>
              <a:tr h="297133">
                <a:tc>
                  <a:txBody>
                    <a:bodyPr/>
                    <a:lstStyle/>
                    <a:p>
                      <a:r>
                        <a:rPr lang="en-SG" b="0" dirty="0"/>
                        <a:t>Hand sign range</a:t>
                      </a:r>
                    </a:p>
                  </a:txBody>
                  <a:tcPr/>
                </a:tc>
                <a:tc>
                  <a:txBody>
                    <a:bodyPr/>
                    <a:lstStyle/>
                    <a:p>
                      <a:r>
                        <a:rPr lang="en-SG" dirty="0"/>
                        <a:t>3,4,5</a:t>
                      </a:r>
                    </a:p>
                  </a:txBody>
                  <a:tcPr/>
                </a:tc>
                <a:tc>
                  <a:txBody>
                    <a:bodyPr/>
                    <a:lstStyle/>
                    <a:p>
                      <a:r>
                        <a:rPr lang="en-SG" dirty="0"/>
                        <a:t>3,4,5</a:t>
                      </a:r>
                    </a:p>
                  </a:txBody>
                  <a:tcPr/>
                </a:tc>
                <a:tc>
                  <a:txBody>
                    <a:bodyPr/>
                    <a:lstStyle/>
                    <a:p>
                      <a:r>
                        <a:rPr lang="en-SG" dirty="0"/>
                        <a:t>1-10</a:t>
                      </a:r>
                    </a:p>
                  </a:txBody>
                  <a:tcPr/>
                </a:tc>
                <a:tc>
                  <a:txBody>
                    <a:bodyPr/>
                    <a:lstStyle/>
                    <a:p>
                      <a:r>
                        <a:rPr lang="en-SG" dirty="0"/>
                        <a:t>1-10</a:t>
                      </a:r>
                    </a:p>
                  </a:txBody>
                  <a:tcPr/>
                </a:tc>
                <a:extLst>
                  <a:ext uri="{0D108BD9-81ED-4DB2-BD59-A6C34878D82A}">
                    <a16:rowId xmlns:a16="http://schemas.microsoft.com/office/drawing/2014/main" val="2940425707"/>
                  </a:ext>
                </a:extLst>
              </a:tr>
              <a:tr h="274273">
                <a:tc>
                  <a:txBody>
                    <a:bodyPr/>
                    <a:lstStyle/>
                    <a:p>
                      <a:r>
                        <a:rPr lang="en-SG" b="0" dirty="0"/>
                        <a:t>Training Data</a:t>
                      </a:r>
                    </a:p>
                  </a:txBody>
                  <a:tcPr/>
                </a:tc>
                <a:tc>
                  <a:txBody>
                    <a:bodyPr/>
                    <a:lstStyle/>
                    <a:p>
                      <a:r>
                        <a:rPr lang="en-SG" dirty="0"/>
                        <a:t>7200</a:t>
                      </a:r>
                    </a:p>
                  </a:txBody>
                  <a:tcPr/>
                </a:tc>
                <a:tc>
                  <a:txBody>
                    <a:bodyPr/>
                    <a:lstStyle/>
                    <a:p>
                      <a:r>
                        <a:rPr lang="en-SG" dirty="0"/>
                        <a:t>1029</a:t>
                      </a:r>
                    </a:p>
                  </a:txBody>
                  <a:tcPr/>
                </a:tc>
                <a:tc>
                  <a:txBody>
                    <a:bodyPr/>
                    <a:lstStyle/>
                    <a:p>
                      <a:r>
                        <a:rPr lang="en-SG" dirty="0"/>
                        <a:t>3377</a:t>
                      </a:r>
                    </a:p>
                  </a:txBody>
                  <a:tcPr/>
                </a:tc>
                <a:tc>
                  <a:txBody>
                    <a:bodyPr/>
                    <a:lstStyle/>
                    <a:p>
                      <a:r>
                        <a:rPr lang="en-SG" dirty="0"/>
                        <a:t>3377</a:t>
                      </a:r>
                    </a:p>
                  </a:txBody>
                  <a:tcPr/>
                </a:tc>
                <a:extLst>
                  <a:ext uri="{0D108BD9-81ED-4DB2-BD59-A6C34878D82A}">
                    <a16:rowId xmlns:a16="http://schemas.microsoft.com/office/drawing/2014/main" val="867687060"/>
                  </a:ext>
                </a:extLst>
              </a:tr>
              <a:tr h="327613">
                <a:tc>
                  <a:txBody>
                    <a:bodyPr/>
                    <a:lstStyle/>
                    <a:p>
                      <a:r>
                        <a:rPr lang="en-SG" b="0" dirty="0"/>
                        <a:t>Validation Data</a:t>
                      </a:r>
                    </a:p>
                  </a:txBody>
                  <a:tcPr/>
                </a:tc>
                <a:tc>
                  <a:txBody>
                    <a:bodyPr/>
                    <a:lstStyle/>
                    <a:p>
                      <a:r>
                        <a:rPr lang="en-SG" dirty="0"/>
                        <a:t>552</a:t>
                      </a:r>
                    </a:p>
                  </a:txBody>
                  <a:tcPr/>
                </a:tc>
                <a:tc>
                  <a:txBody>
                    <a:bodyPr/>
                    <a:lstStyle/>
                    <a:p>
                      <a:r>
                        <a:rPr lang="en-SG" dirty="0"/>
                        <a:t>240</a:t>
                      </a:r>
                    </a:p>
                  </a:txBody>
                  <a:tcPr/>
                </a:tc>
                <a:tc>
                  <a:txBody>
                    <a:bodyPr/>
                    <a:lstStyle/>
                    <a:p>
                      <a:r>
                        <a:rPr lang="en-SG" dirty="0"/>
                        <a:t>800</a:t>
                      </a:r>
                    </a:p>
                  </a:txBody>
                  <a:tcPr/>
                </a:tc>
                <a:tc>
                  <a:txBody>
                    <a:bodyPr/>
                    <a:lstStyle/>
                    <a:p>
                      <a:r>
                        <a:rPr lang="en-SG" dirty="0"/>
                        <a:t>800</a:t>
                      </a:r>
                    </a:p>
                  </a:txBody>
                  <a:tcPr/>
                </a:tc>
                <a:extLst>
                  <a:ext uri="{0D108BD9-81ED-4DB2-BD59-A6C34878D82A}">
                    <a16:rowId xmlns:a16="http://schemas.microsoft.com/office/drawing/2014/main" val="4122543419"/>
                  </a:ext>
                </a:extLst>
              </a:tr>
              <a:tr h="167546">
                <a:tc>
                  <a:txBody>
                    <a:bodyPr/>
                    <a:lstStyle/>
                    <a:p>
                      <a:r>
                        <a:rPr lang="en-SG" b="0" dirty="0"/>
                        <a:t>Test Data</a:t>
                      </a:r>
                    </a:p>
                  </a:txBody>
                  <a:tcPr/>
                </a:tc>
                <a:tc>
                  <a:txBody>
                    <a:bodyPr/>
                    <a:lstStyle/>
                    <a:p>
                      <a:r>
                        <a:rPr lang="en-SG" dirty="0"/>
                        <a:t>84</a:t>
                      </a:r>
                    </a:p>
                  </a:txBody>
                  <a:tcPr/>
                </a:tc>
                <a:tc>
                  <a:txBody>
                    <a:bodyPr/>
                    <a:lstStyle/>
                    <a:p>
                      <a:r>
                        <a:rPr lang="en-SG" dirty="0"/>
                        <a:t>60</a:t>
                      </a:r>
                    </a:p>
                  </a:txBody>
                  <a:tcPr/>
                </a:tc>
                <a:tc>
                  <a:txBody>
                    <a:bodyPr/>
                    <a:lstStyle/>
                    <a:p>
                      <a:r>
                        <a:rPr lang="en-SG" dirty="0"/>
                        <a:t>200</a:t>
                      </a:r>
                    </a:p>
                  </a:txBody>
                  <a:tcPr/>
                </a:tc>
                <a:tc>
                  <a:txBody>
                    <a:bodyPr/>
                    <a:lstStyle/>
                    <a:p>
                      <a:r>
                        <a:rPr lang="en-SG" dirty="0"/>
                        <a:t>200</a:t>
                      </a:r>
                    </a:p>
                  </a:txBody>
                  <a:tcPr/>
                </a:tc>
                <a:extLst>
                  <a:ext uri="{0D108BD9-81ED-4DB2-BD59-A6C34878D82A}">
                    <a16:rowId xmlns:a16="http://schemas.microsoft.com/office/drawing/2014/main" val="1395169950"/>
                  </a:ext>
                </a:extLst>
              </a:tr>
              <a:tr h="269193">
                <a:tc>
                  <a:txBody>
                    <a:bodyPr/>
                    <a:lstStyle/>
                    <a:p>
                      <a:r>
                        <a:rPr lang="en-SG" b="0" dirty="0"/>
                        <a:t>Total Data</a:t>
                      </a:r>
                    </a:p>
                  </a:txBody>
                  <a:tcPr/>
                </a:tc>
                <a:tc>
                  <a:txBody>
                    <a:bodyPr/>
                    <a:lstStyle/>
                    <a:p>
                      <a:r>
                        <a:rPr lang="en-SG" dirty="0"/>
                        <a:t>7836</a:t>
                      </a:r>
                    </a:p>
                  </a:txBody>
                  <a:tcPr/>
                </a:tc>
                <a:tc>
                  <a:txBody>
                    <a:bodyPr/>
                    <a:lstStyle/>
                    <a:p>
                      <a:r>
                        <a:rPr lang="en-SG" dirty="0"/>
                        <a:t>1329</a:t>
                      </a:r>
                    </a:p>
                  </a:txBody>
                  <a:tcPr/>
                </a:tc>
                <a:tc>
                  <a:txBody>
                    <a:bodyPr/>
                    <a:lstStyle/>
                    <a:p>
                      <a:r>
                        <a:rPr lang="en-SG" dirty="0"/>
                        <a:t>4377</a:t>
                      </a:r>
                    </a:p>
                  </a:txBody>
                  <a:tcPr/>
                </a:tc>
                <a:tc>
                  <a:txBody>
                    <a:bodyPr/>
                    <a:lstStyle/>
                    <a:p>
                      <a:r>
                        <a:rPr lang="en-SG" dirty="0"/>
                        <a:t>4377</a:t>
                      </a:r>
                    </a:p>
                  </a:txBody>
                  <a:tcPr/>
                </a:tc>
                <a:extLst>
                  <a:ext uri="{0D108BD9-81ED-4DB2-BD59-A6C34878D82A}">
                    <a16:rowId xmlns:a16="http://schemas.microsoft.com/office/drawing/2014/main" val="1501254923"/>
                  </a:ext>
                </a:extLst>
              </a:tr>
              <a:tr h="247686">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extLst>
                  <a:ext uri="{0D108BD9-81ED-4DB2-BD59-A6C34878D82A}">
                    <a16:rowId xmlns:a16="http://schemas.microsoft.com/office/drawing/2014/main" val="2869767036"/>
                  </a:ext>
                </a:extLst>
              </a:tr>
              <a:tr h="337773">
                <a:tc>
                  <a:txBody>
                    <a:bodyPr/>
                    <a:lstStyle/>
                    <a:p>
                      <a:r>
                        <a:rPr lang="en-SG" b="0" dirty="0"/>
                        <a:t>Issues</a:t>
                      </a:r>
                    </a:p>
                  </a:txBody>
                  <a:tcPr/>
                </a:tc>
                <a:tc>
                  <a:txBody>
                    <a:bodyPr/>
                    <a:lstStyle/>
                    <a:p>
                      <a:r>
                        <a:rPr lang="en-SG" dirty="0"/>
                        <a:t>Overfitted</a:t>
                      </a:r>
                    </a:p>
                  </a:txBody>
                  <a:tcPr/>
                </a:tc>
                <a:tc>
                  <a:txBody>
                    <a:bodyPr/>
                    <a:lstStyle/>
                    <a:p>
                      <a:r>
                        <a:rPr lang="en-SG" dirty="0"/>
                        <a:t>No known issues</a:t>
                      </a:r>
                    </a:p>
                  </a:txBody>
                  <a:tcPr/>
                </a:tc>
                <a:tc>
                  <a:txBody>
                    <a:bodyPr/>
                    <a:lstStyle/>
                    <a:p>
                      <a:r>
                        <a:rPr lang="en-SG" dirty="0"/>
                        <a:t>Prediction is awful</a:t>
                      </a:r>
                    </a:p>
                  </a:txBody>
                  <a:tcPr/>
                </a:tc>
                <a:tc>
                  <a:txBody>
                    <a:bodyPr/>
                    <a:lstStyle/>
                    <a:p>
                      <a:r>
                        <a:rPr lang="en-SG" dirty="0"/>
                        <a:t>I highly doubt it works</a:t>
                      </a:r>
                    </a:p>
                  </a:txBody>
                  <a:tcPr/>
                </a:tc>
                <a:extLst>
                  <a:ext uri="{0D108BD9-81ED-4DB2-BD59-A6C34878D82A}">
                    <a16:rowId xmlns:a16="http://schemas.microsoft.com/office/drawing/2014/main" val="1497772630"/>
                  </a:ext>
                </a:extLst>
              </a:tr>
              <a:tr h="25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Classification App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Launches</a:t>
                      </a:r>
                    </a:p>
                  </a:txBody>
                  <a:tcPr/>
                </a:tc>
                <a:tc>
                  <a:txBody>
                    <a:bodyPr/>
                    <a:lstStyle/>
                    <a:p>
                      <a:r>
                        <a:rPr lang="en-SG" dirty="0"/>
                        <a:t>Launches</a:t>
                      </a:r>
                    </a:p>
                  </a:txBody>
                  <a:tcPr/>
                </a:tc>
                <a:tc>
                  <a:txBody>
                    <a:bodyPr/>
                    <a:lstStyle/>
                    <a:p>
                      <a:r>
                        <a:rPr lang="en-SG" dirty="0"/>
                        <a:t>Launches</a:t>
                      </a:r>
                    </a:p>
                  </a:txBody>
                  <a:tcPr/>
                </a:tc>
                <a:tc>
                  <a:txBody>
                    <a:bodyPr/>
                    <a:lstStyle/>
                    <a:p>
                      <a:r>
                        <a:rPr lang="en-SG" dirty="0"/>
                        <a:t>Launches but just spits errors</a:t>
                      </a:r>
                    </a:p>
                  </a:txBody>
                  <a:tcPr/>
                </a:tc>
                <a:extLst>
                  <a:ext uri="{0D108BD9-81ED-4DB2-BD59-A6C34878D82A}">
                    <a16:rowId xmlns:a16="http://schemas.microsoft.com/office/drawing/2014/main" val="3295846536"/>
                  </a:ext>
                </a:extLst>
              </a:tr>
              <a:tr h="307340">
                <a:tc>
                  <a:txBody>
                    <a:bodyPr/>
                    <a:lstStyle/>
                    <a:p>
                      <a:r>
                        <a:rPr lang="en-SG" b="0" dirty="0"/>
                        <a:t>RTC app</a:t>
                      </a:r>
                    </a:p>
                  </a:txBody>
                  <a:tcPr/>
                </a:tc>
                <a:tc>
                  <a:txBody>
                    <a:bodyPr/>
                    <a:lstStyle/>
                    <a:p>
                      <a:r>
                        <a:rPr lang="en-SG" dirty="0"/>
                        <a:t>Launches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tested</a:t>
                      </a:r>
                    </a:p>
                  </a:txBody>
                  <a:tcPr/>
                </a:tc>
                <a:tc>
                  <a:txBody>
                    <a:bodyPr/>
                    <a:lstStyle/>
                    <a:p>
                      <a:r>
                        <a:rPr lang="en-SG" dirty="0"/>
                        <a:t>Not tested</a:t>
                      </a:r>
                    </a:p>
                  </a:txBody>
                  <a:tcPr/>
                </a:tc>
                <a:tc>
                  <a:txBody>
                    <a:bodyPr/>
                    <a:lstStyle/>
                    <a:p>
                      <a:r>
                        <a:rPr lang="en-SG" dirty="0"/>
                        <a:t>Gave me a Windows BLUE SCREEN </a:t>
                      </a:r>
                    </a:p>
                  </a:txBody>
                  <a:tcPr/>
                </a:tc>
                <a:extLst>
                  <a:ext uri="{0D108BD9-81ED-4DB2-BD59-A6C34878D82A}">
                    <a16:rowId xmlns:a16="http://schemas.microsoft.com/office/drawing/2014/main" val="1747093900"/>
                  </a:ext>
                </a:extLst>
              </a:tr>
            </a:tbl>
          </a:graphicData>
        </a:graphic>
      </p:graphicFrame>
    </p:spTree>
    <p:extLst>
      <p:ext uri="{BB962C8B-B14F-4D97-AF65-F5344CB8AC3E}">
        <p14:creationId xmlns:p14="http://schemas.microsoft.com/office/powerpoint/2010/main" val="140208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ADT345</a:t>
            </a:r>
            <a:endParaRPr lang="en-SG" dirty="0"/>
          </a:p>
        </p:txBody>
      </p:sp>
      <p:sp>
        <p:nvSpPr>
          <p:cNvPr id="14" name="TextBox 13">
            <a:extLst>
              <a:ext uri="{FF2B5EF4-FFF2-40B4-BE49-F238E27FC236}">
                <a16:creationId xmlns:a16="http://schemas.microsoft.com/office/drawing/2014/main" id="{B76EB0D5-93D8-42F0-99CA-7C40B8CFE548}"/>
              </a:ext>
            </a:extLst>
          </p:cNvPr>
          <p:cNvSpPr txBox="1"/>
          <p:nvPr/>
        </p:nvSpPr>
        <p:spPr>
          <a:xfrm>
            <a:off x="7378437" y="2700410"/>
            <a:ext cx="4662135" cy="923330"/>
          </a:xfrm>
          <a:prstGeom prst="rect">
            <a:avLst/>
          </a:prstGeom>
          <a:noFill/>
        </p:spPr>
        <p:txBody>
          <a:bodyPr wrap="square" rtlCol="0">
            <a:spAutoFit/>
          </a:bodyPr>
          <a:lstStyle/>
          <a:p>
            <a:r>
              <a:rPr lang="en-SG" dirty="0"/>
              <a:t>As seen from the graphs, this variant is obviously overfitted and probably needs K-fold to solve this issue.</a:t>
            </a:r>
          </a:p>
        </p:txBody>
      </p:sp>
      <p:pic>
        <p:nvPicPr>
          <p:cNvPr id="8" name="Picture 7">
            <a:extLst>
              <a:ext uri="{FF2B5EF4-FFF2-40B4-BE49-F238E27FC236}">
                <a16:creationId xmlns:a16="http://schemas.microsoft.com/office/drawing/2014/main" id="{EA414D88-B5EE-49F9-A019-8E637A15C5CC}"/>
              </a:ext>
            </a:extLst>
          </p:cNvPr>
          <p:cNvPicPr>
            <a:picLocks noChangeAspect="1"/>
          </p:cNvPicPr>
          <p:nvPr/>
        </p:nvPicPr>
        <p:blipFill>
          <a:blip r:embed="rId2"/>
          <a:stretch>
            <a:fillRect/>
          </a:stretch>
        </p:blipFill>
        <p:spPr>
          <a:xfrm>
            <a:off x="257552" y="1404890"/>
            <a:ext cx="3364048" cy="2422812"/>
          </a:xfrm>
          <a:prstGeom prst="rect">
            <a:avLst/>
          </a:prstGeom>
        </p:spPr>
      </p:pic>
      <p:pic>
        <p:nvPicPr>
          <p:cNvPr id="10" name="Picture 9">
            <a:extLst>
              <a:ext uri="{FF2B5EF4-FFF2-40B4-BE49-F238E27FC236}">
                <a16:creationId xmlns:a16="http://schemas.microsoft.com/office/drawing/2014/main" id="{75A93E64-2262-4FCB-AD05-6766EA2695D4}"/>
              </a:ext>
            </a:extLst>
          </p:cNvPr>
          <p:cNvPicPr>
            <a:picLocks noChangeAspect="1"/>
          </p:cNvPicPr>
          <p:nvPr/>
        </p:nvPicPr>
        <p:blipFill>
          <a:blip r:embed="rId3"/>
          <a:stretch>
            <a:fillRect/>
          </a:stretch>
        </p:blipFill>
        <p:spPr>
          <a:xfrm>
            <a:off x="3817996" y="1395530"/>
            <a:ext cx="3364046" cy="2422811"/>
          </a:xfrm>
          <a:prstGeom prst="rect">
            <a:avLst/>
          </a:prstGeom>
        </p:spPr>
      </p:pic>
      <p:pic>
        <p:nvPicPr>
          <p:cNvPr id="16" name="Picture 15">
            <a:extLst>
              <a:ext uri="{FF2B5EF4-FFF2-40B4-BE49-F238E27FC236}">
                <a16:creationId xmlns:a16="http://schemas.microsoft.com/office/drawing/2014/main" id="{31E71CDE-DD41-4D64-952A-178330132889}"/>
              </a:ext>
            </a:extLst>
          </p:cNvPr>
          <p:cNvPicPr>
            <a:picLocks noChangeAspect="1"/>
          </p:cNvPicPr>
          <p:nvPr/>
        </p:nvPicPr>
        <p:blipFill>
          <a:blip r:embed="rId4"/>
          <a:stretch>
            <a:fillRect/>
          </a:stretch>
        </p:blipFill>
        <p:spPr>
          <a:xfrm>
            <a:off x="257552" y="3827702"/>
            <a:ext cx="3364049" cy="2422813"/>
          </a:xfrm>
          <a:prstGeom prst="rect">
            <a:avLst/>
          </a:prstGeom>
        </p:spPr>
      </p:pic>
      <p:pic>
        <p:nvPicPr>
          <p:cNvPr id="18" name="Picture 17">
            <a:extLst>
              <a:ext uri="{FF2B5EF4-FFF2-40B4-BE49-F238E27FC236}">
                <a16:creationId xmlns:a16="http://schemas.microsoft.com/office/drawing/2014/main" id="{14878CF9-4501-49B2-9A46-3B8BDB667D73}"/>
              </a:ext>
            </a:extLst>
          </p:cNvPr>
          <p:cNvPicPr>
            <a:picLocks noChangeAspect="1"/>
          </p:cNvPicPr>
          <p:nvPr/>
        </p:nvPicPr>
        <p:blipFill>
          <a:blip r:embed="rId5"/>
          <a:stretch>
            <a:fillRect/>
          </a:stretch>
        </p:blipFill>
        <p:spPr>
          <a:xfrm>
            <a:off x="3817996" y="3827704"/>
            <a:ext cx="3364046" cy="2422811"/>
          </a:xfrm>
          <a:prstGeom prst="rect">
            <a:avLst/>
          </a:prstGeom>
        </p:spPr>
      </p:pic>
      <p:sp>
        <p:nvSpPr>
          <p:cNvPr id="11" name="TextBox 10">
            <a:extLst>
              <a:ext uri="{FF2B5EF4-FFF2-40B4-BE49-F238E27FC236}">
                <a16:creationId xmlns:a16="http://schemas.microsoft.com/office/drawing/2014/main" id="{04860020-8EAA-4145-B9BD-CF1AA5EB6618}"/>
              </a:ext>
            </a:extLst>
          </p:cNvPr>
          <p:cNvSpPr txBox="1"/>
          <p:nvPr/>
        </p:nvSpPr>
        <p:spPr>
          <a:xfrm>
            <a:off x="7378437" y="1682779"/>
            <a:ext cx="4662134" cy="646331"/>
          </a:xfrm>
          <a:prstGeom prst="rect">
            <a:avLst/>
          </a:prstGeom>
          <a:noFill/>
        </p:spPr>
        <p:txBody>
          <a:bodyPr wrap="square" rtlCol="0">
            <a:spAutoFit/>
          </a:bodyPr>
          <a:lstStyle/>
          <a:p>
            <a:r>
              <a:rPr lang="en-SG" dirty="0"/>
              <a:t>ADT345 is the flagship project that was suppose to work</a:t>
            </a:r>
          </a:p>
        </p:txBody>
      </p:sp>
    </p:spTree>
    <p:extLst>
      <p:ext uri="{BB962C8B-B14F-4D97-AF65-F5344CB8AC3E}">
        <p14:creationId xmlns:p14="http://schemas.microsoft.com/office/powerpoint/2010/main" val="288108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CVA345</a:t>
            </a:r>
            <a:endParaRPr lang="en-SG" dirty="0"/>
          </a:p>
        </p:txBody>
      </p:sp>
      <p:pic>
        <p:nvPicPr>
          <p:cNvPr id="17" name="Picture 16">
            <a:extLst>
              <a:ext uri="{FF2B5EF4-FFF2-40B4-BE49-F238E27FC236}">
                <a16:creationId xmlns:a16="http://schemas.microsoft.com/office/drawing/2014/main" id="{BA5322FD-DCAE-4BD7-B64C-73164662C4FC}"/>
              </a:ext>
            </a:extLst>
          </p:cNvPr>
          <p:cNvPicPr>
            <a:picLocks noChangeAspect="1"/>
          </p:cNvPicPr>
          <p:nvPr/>
        </p:nvPicPr>
        <p:blipFill>
          <a:blip r:embed="rId2"/>
          <a:stretch>
            <a:fillRect/>
          </a:stretch>
        </p:blipFill>
        <p:spPr>
          <a:xfrm>
            <a:off x="225626" y="1403812"/>
            <a:ext cx="3395974" cy="2414529"/>
          </a:xfrm>
          <a:prstGeom prst="rect">
            <a:avLst/>
          </a:prstGeom>
        </p:spPr>
      </p:pic>
      <p:pic>
        <p:nvPicPr>
          <p:cNvPr id="21" name="Picture 20">
            <a:extLst>
              <a:ext uri="{FF2B5EF4-FFF2-40B4-BE49-F238E27FC236}">
                <a16:creationId xmlns:a16="http://schemas.microsoft.com/office/drawing/2014/main" id="{68646160-7179-4766-A68C-CD22C4789EE0}"/>
              </a:ext>
            </a:extLst>
          </p:cNvPr>
          <p:cNvPicPr>
            <a:picLocks noChangeAspect="1"/>
          </p:cNvPicPr>
          <p:nvPr/>
        </p:nvPicPr>
        <p:blipFill>
          <a:blip r:embed="rId3"/>
          <a:stretch>
            <a:fillRect/>
          </a:stretch>
        </p:blipFill>
        <p:spPr>
          <a:xfrm>
            <a:off x="3621601" y="1403812"/>
            <a:ext cx="3395974" cy="2414529"/>
          </a:xfrm>
          <a:prstGeom prst="rect">
            <a:avLst/>
          </a:prstGeom>
        </p:spPr>
      </p:pic>
      <p:pic>
        <p:nvPicPr>
          <p:cNvPr id="23" name="Picture 22">
            <a:extLst>
              <a:ext uri="{FF2B5EF4-FFF2-40B4-BE49-F238E27FC236}">
                <a16:creationId xmlns:a16="http://schemas.microsoft.com/office/drawing/2014/main" id="{D78BE740-6507-4AF9-8FD8-8DB464DAEBB5}"/>
              </a:ext>
            </a:extLst>
          </p:cNvPr>
          <p:cNvPicPr>
            <a:picLocks noChangeAspect="1"/>
          </p:cNvPicPr>
          <p:nvPr/>
        </p:nvPicPr>
        <p:blipFill>
          <a:blip r:embed="rId4"/>
          <a:stretch>
            <a:fillRect/>
          </a:stretch>
        </p:blipFill>
        <p:spPr>
          <a:xfrm>
            <a:off x="225626" y="3818341"/>
            <a:ext cx="3395974" cy="2414529"/>
          </a:xfrm>
          <a:prstGeom prst="rect">
            <a:avLst/>
          </a:prstGeom>
        </p:spPr>
      </p:pic>
      <p:pic>
        <p:nvPicPr>
          <p:cNvPr id="25" name="Picture 24">
            <a:extLst>
              <a:ext uri="{FF2B5EF4-FFF2-40B4-BE49-F238E27FC236}">
                <a16:creationId xmlns:a16="http://schemas.microsoft.com/office/drawing/2014/main" id="{F4B0E0B1-CB54-4EF7-AD40-82FC11B0A3F9}"/>
              </a:ext>
            </a:extLst>
          </p:cNvPr>
          <p:cNvPicPr>
            <a:picLocks noChangeAspect="1"/>
          </p:cNvPicPr>
          <p:nvPr/>
        </p:nvPicPr>
        <p:blipFill>
          <a:blip r:embed="rId5"/>
          <a:stretch>
            <a:fillRect/>
          </a:stretch>
        </p:blipFill>
        <p:spPr>
          <a:xfrm>
            <a:off x="3621600" y="3818342"/>
            <a:ext cx="3395975" cy="2414530"/>
          </a:xfrm>
          <a:prstGeom prst="rect">
            <a:avLst/>
          </a:prstGeom>
        </p:spPr>
      </p:pic>
      <p:sp>
        <p:nvSpPr>
          <p:cNvPr id="11" name="TextBox 10">
            <a:extLst>
              <a:ext uri="{FF2B5EF4-FFF2-40B4-BE49-F238E27FC236}">
                <a16:creationId xmlns:a16="http://schemas.microsoft.com/office/drawing/2014/main" id="{9CF4288E-3113-4B20-B541-685C1B7D6A00}"/>
              </a:ext>
            </a:extLst>
          </p:cNvPr>
          <p:cNvSpPr txBox="1"/>
          <p:nvPr/>
        </p:nvSpPr>
        <p:spPr>
          <a:xfrm>
            <a:off x="7415537" y="2564122"/>
            <a:ext cx="4587936" cy="2031325"/>
          </a:xfrm>
          <a:prstGeom prst="rect">
            <a:avLst/>
          </a:prstGeom>
          <a:noFill/>
        </p:spPr>
        <p:txBody>
          <a:bodyPr wrap="square">
            <a:spAutoFit/>
          </a:bodyPr>
          <a:lstStyle/>
          <a:p>
            <a:r>
              <a:rPr lang="en-SG" dirty="0"/>
              <a:t>Based on the graphs, there is no sign of overfitting and the accuracy of validation and training do not have a wide gap.</a:t>
            </a:r>
          </a:p>
          <a:p>
            <a:endParaRPr lang="en-SG" dirty="0"/>
          </a:p>
          <a:p>
            <a:r>
              <a:rPr lang="en-SG" dirty="0"/>
              <a:t>Because of how stable it is, it is used as a control setup, to be referenced with when facing issues with the other variants.</a:t>
            </a:r>
          </a:p>
        </p:txBody>
      </p:sp>
      <p:sp>
        <p:nvSpPr>
          <p:cNvPr id="12" name="TextBox 11">
            <a:extLst>
              <a:ext uri="{FF2B5EF4-FFF2-40B4-BE49-F238E27FC236}">
                <a16:creationId xmlns:a16="http://schemas.microsoft.com/office/drawing/2014/main" id="{C0F9B167-98F2-472E-AFEA-D280850F6E1D}"/>
              </a:ext>
            </a:extLst>
          </p:cNvPr>
          <p:cNvSpPr txBox="1"/>
          <p:nvPr/>
        </p:nvSpPr>
        <p:spPr>
          <a:xfrm>
            <a:off x="7378439" y="1549717"/>
            <a:ext cx="4662134" cy="369332"/>
          </a:xfrm>
          <a:prstGeom prst="rect">
            <a:avLst/>
          </a:prstGeom>
          <a:noFill/>
        </p:spPr>
        <p:txBody>
          <a:bodyPr wrap="square" rtlCol="0">
            <a:spAutoFit/>
          </a:bodyPr>
          <a:lstStyle/>
          <a:p>
            <a:r>
              <a:rPr lang="en-SG" dirty="0"/>
              <a:t>CVA345 is used as a base reference project </a:t>
            </a:r>
          </a:p>
        </p:txBody>
      </p:sp>
    </p:spTree>
    <p:extLst>
      <p:ext uri="{BB962C8B-B14F-4D97-AF65-F5344CB8AC3E}">
        <p14:creationId xmlns:p14="http://schemas.microsoft.com/office/powerpoint/2010/main" val="1557989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dirty="0"/>
              <a:t>CVA1210</a:t>
            </a:r>
          </a:p>
        </p:txBody>
      </p:sp>
      <p:pic>
        <p:nvPicPr>
          <p:cNvPr id="4" name="Picture 3">
            <a:extLst>
              <a:ext uri="{FF2B5EF4-FFF2-40B4-BE49-F238E27FC236}">
                <a16:creationId xmlns:a16="http://schemas.microsoft.com/office/drawing/2014/main" id="{E6143B8E-F2BA-4B97-9939-F3593F4E3A24}"/>
              </a:ext>
            </a:extLst>
          </p:cNvPr>
          <p:cNvPicPr>
            <a:picLocks noChangeAspect="1"/>
          </p:cNvPicPr>
          <p:nvPr/>
        </p:nvPicPr>
        <p:blipFill>
          <a:blip r:embed="rId2"/>
          <a:stretch>
            <a:fillRect/>
          </a:stretch>
        </p:blipFill>
        <p:spPr>
          <a:xfrm>
            <a:off x="270344" y="1451042"/>
            <a:ext cx="3464859" cy="2426274"/>
          </a:xfrm>
          <a:prstGeom prst="rect">
            <a:avLst/>
          </a:prstGeom>
        </p:spPr>
      </p:pic>
      <p:pic>
        <p:nvPicPr>
          <p:cNvPr id="10" name="Picture 9">
            <a:extLst>
              <a:ext uri="{FF2B5EF4-FFF2-40B4-BE49-F238E27FC236}">
                <a16:creationId xmlns:a16="http://schemas.microsoft.com/office/drawing/2014/main" id="{2C2F0C92-92CF-4ECE-9F09-CB2EA82F5BAD}"/>
              </a:ext>
            </a:extLst>
          </p:cNvPr>
          <p:cNvPicPr>
            <a:picLocks noChangeAspect="1"/>
          </p:cNvPicPr>
          <p:nvPr/>
        </p:nvPicPr>
        <p:blipFill>
          <a:blip r:embed="rId3"/>
          <a:stretch>
            <a:fillRect/>
          </a:stretch>
        </p:blipFill>
        <p:spPr>
          <a:xfrm>
            <a:off x="3824391" y="1451042"/>
            <a:ext cx="3464859" cy="2426274"/>
          </a:xfrm>
          <a:prstGeom prst="rect">
            <a:avLst/>
          </a:prstGeom>
        </p:spPr>
      </p:pic>
      <p:pic>
        <p:nvPicPr>
          <p:cNvPr id="15" name="Picture 14">
            <a:extLst>
              <a:ext uri="{FF2B5EF4-FFF2-40B4-BE49-F238E27FC236}">
                <a16:creationId xmlns:a16="http://schemas.microsoft.com/office/drawing/2014/main" id="{DE6D0315-6B29-4E87-B74E-F4F34910F896}"/>
              </a:ext>
            </a:extLst>
          </p:cNvPr>
          <p:cNvPicPr>
            <a:picLocks noChangeAspect="1"/>
          </p:cNvPicPr>
          <p:nvPr/>
        </p:nvPicPr>
        <p:blipFill>
          <a:blip r:embed="rId4"/>
          <a:stretch>
            <a:fillRect/>
          </a:stretch>
        </p:blipFill>
        <p:spPr>
          <a:xfrm>
            <a:off x="245930" y="3786287"/>
            <a:ext cx="3464859" cy="2426274"/>
          </a:xfrm>
          <a:prstGeom prst="rect">
            <a:avLst/>
          </a:prstGeom>
        </p:spPr>
      </p:pic>
      <p:pic>
        <p:nvPicPr>
          <p:cNvPr id="17" name="Picture 16">
            <a:extLst>
              <a:ext uri="{FF2B5EF4-FFF2-40B4-BE49-F238E27FC236}">
                <a16:creationId xmlns:a16="http://schemas.microsoft.com/office/drawing/2014/main" id="{5BDB6D14-5887-4633-AFCA-CB4D4885EA43}"/>
              </a:ext>
            </a:extLst>
          </p:cNvPr>
          <p:cNvPicPr>
            <a:picLocks noChangeAspect="1"/>
          </p:cNvPicPr>
          <p:nvPr/>
        </p:nvPicPr>
        <p:blipFill>
          <a:blip r:embed="rId5"/>
          <a:stretch>
            <a:fillRect/>
          </a:stretch>
        </p:blipFill>
        <p:spPr>
          <a:xfrm>
            <a:off x="3784765" y="3818341"/>
            <a:ext cx="3549079" cy="2485249"/>
          </a:xfrm>
          <a:prstGeom prst="rect">
            <a:avLst/>
          </a:prstGeom>
        </p:spPr>
      </p:pic>
      <p:sp>
        <p:nvSpPr>
          <p:cNvPr id="11" name="TextBox 10">
            <a:extLst>
              <a:ext uri="{FF2B5EF4-FFF2-40B4-BE49-F238E27FC236}">
                <a16:creationId xmlns:a16="http://schemas.microsoft.com/office/drawing/2014/main" id="{A1411ED6-9243-47FD-8B3B-35593B4A3A24}"/>
              </a:ext>
            </a:extLst>
          </p:cNvPr>
          <p:cNvSpPr txBox="1"/>
          <p:nvPr/>
        </p:nvSpPr>
        <p:spPr>
          <a:xfrm>
            <a:off x="7378439" y="1549717"/>
            <a:ext cx="4662134" cy="646331"/>
          </a:xfrm>
          <a:prstGeom prst="rect">
            <a:avLst/>
          </a:prstGeom>
          <a:noFill/>
        </p:spPr>
        <p:txBody>
          <a:bodyPr wrap="square" rtlCol="0">
            <a:spAutoFit/>
          </a:bodyPr>
          <a:lstStyle/>
          <a:p>
            <a:r>
              <a:rPr lang="en-SG" dirty="0"/>
              <a:t>CVA1210 is to help us learn more about the code</a:t>
            </a:r>
          </a:p>
        </p:txBody>
      </p:sp>
      <p:sp>
        <p:nvSpPr>
          <p:cNvPr id="12" name="TextBox 11">
            <a:extLst>
              <a:ext uri="{FF2B5EF4-FFF2-40B4-BE49-F238E27FC236}">
                <a16:creationId xmlns:a16="http://schemas.microsoft.com/office/drawing/2014/main" id="{1B58E395-0E65-4227-97CE-0BA1FB496762}"/>
              </a:ext>
            </a:extLst>
          </p:cNvPr>
          <p:cNvSpPr txBox="1"/>
          <p:nvPr/>
        </p:nvSpPr>
        <p:spPr>
          <a:xfrm>
            <a:off x="7415538" y="2480232"/>
            <a:ext cx="4587936" cy="1200329"/>
          </a:xfrm>
          <a:prstGeom prst="rect">
            <a:avLst/>
          </a:prstGeom>
          <a:noFill/>
        </p:spPr>
        <p:txBody>
          <a:bodyPr wrap="square">
            <a:spAutoFit/>
          </a:bodyPr>
          <a:lstStyle/>
          <a:p>
            <a:r>
              <a:rPr lang="en-SG" dirty="0"/>
              <a:t>Based on the graphs, there slight signs of  overfitting aa the accuracy of validation and training do have a small gap.</a:t>
            </a:r>
          </a:p>
          <a:p>
            <a:endParaRPr lang="en-SG" dirty="0"/>
          </a:p>
        </p:txBody>
      </p:sp>
    </p:spTree>
    <p:extLst>
      <p:ext uri="{BB962C8B-B14F-4D97-AF65-F5344CB8AC3E}">
        <p14:creationId xmlns:p14="http://schemas.microsoft.com/office/powerpoint/2010/main" val="325766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dirty="0"/>
              <a:t>CVA1210E</a:t>
            </a:r>
          </a:p>
        </p:txBody>
      </p:sp>
      <p:pic>
        <p:nvPicPr>
          <p:cNvPr id="7" name="Picture 6">
            <a:extLst>
              <a:ext uri="{FF2B5EF4-FFF2-40B4-BE49-F238E27FC236}">
                <a16:creationId xmlns:a16="http://schemas.microsoft.com/office/drawing/2014/main" id="{A572CB0B-E752-48D8-B35E-A5B62B057B78}"/>
              </a:ext>
            </a:extLst>
          </p:cNvPr>
          <p:cNvPicPr>
            <a:picLocks noChangeAspect="1"/>
          </p:cNvPicPr>
          <p:nvPr/>
        </p:nvPicPr>
        <p:blipFill>
          <a:blip r:embed="rId2"/>
          <a:stretch>
            <a:fillRect/>
          </a:stretch>
        </p:blipFill>
        <p:spPr>
          <a:xfrm>
            <a:off x="3735203" y="3827702"/>
            <a:ext cx="3529633" cy="2422810"/>
          </a:xfrm>
          <a:prstGeom prst="rect">
            <a:avLst/>
          </a:prstGeom>
        </p:spPr>
      </p:pic>
      <p:pic>
        <p:nvPicPr>
          <p:cNvPr id="11" name="Picture 10">
            <a:extLst>
              <a:ext uri="{FF2B5EF4-FFF2-40B4-BE49-F238E27FC236}">
                <a16:creationId xmlns:a16="http://schemas.microsoft.com/office/drawing/2014/main" id="{413A973C-4813-4C7B-A7C3-521C2FAD1BB3}"/>
              </a:ext>
            </a:extLst>
          </p:cNvPr>
          <p:cNvPicPr>
            <a:picLocks noChangeAspect="1"/>
          </p:cNvPicPr>
          <p:nvPr/>
        </p:nvPicPr>
        <p:blipFill>
          <a:blip r:embed="rId3"/>
          <a:stretch>
            <a:fillRect/>
          </a:stretch>
        </p:blipFill>
        <p:spPr>
          <a:xfrm>
            <a:off x="3735203" y="1403812"/>
            <a:ext cx="3470174" cy="2423890"/>
          </a:xfrm>
          <a:prstGeom prst="rect">
            <a:avLst/>
          </a:prstGeom>
        </p:spPr>
      </p:pic>
      <p:pic>
        <p:nvPicPr>
          <p:cNvPr id="13" name="Picture 12">
            <a:extLst>
              <a:ext uri="{FF2B5EF4-FFF2-40B4-BE49-F238E27FC236}">
                <a16:creationId xmlns:a16="http://schemas.microsoft.com/office/drawing/2014/main" id="{243B3DDF-9A69-458F-8244-DD7B4C52D05D}"/>
              </a:ext>
            </a:extLst>
          </p:cNvPr>
          <p:cNvPicPr>
            <a:picLocks noChangeAspect="1"/>
          </p:cNvPicPr>
          <p:nvPr/>
        </p:nvPicPr>
        <p:blipFill>
          <a:blip r:embed="rId4"/>
          <a:stretch>
            <a:fillRect/>
          </a:stretch>
        </p:blipFill>
        <p:spPr>
          <a:xfrm>
            <a:off x="91966" y="3831173"/>
            <a:ext cx="3529634" cy="2422811"/>
          </a:xfrm>
          <a:prstGeom prst="rect">
            <a:avLst/>
          </a:prstGeom>
        </p:spPr>
      </p:pic>
      <p:pic>
        <p:nvPicPr>
          <p:cNvPr id="5" name="Content Placeholder 4">
            <a:extLst>
              <a:ext uri="{FF2B5EF4-FFF2-40B4-BE49-F238E27FC236}">
                <a16:creationId xmlns:a16="http://schemas.microsoft.com/office/drawing/2014/main" id="{6B1A87D5-D4BE-44B3-99BE-837A0B6E9BAD}"/>
              </a:ext>
            </a:extLst>
          </p:cNvPr>
          <p:cNvPicPr>
            <a:picLocks noGrp="1" noChangeAspect="1"/>
          </p:cNvPicPr>
          <p:nvPr>
            <p:ph idx="1"/>
          </p:nvPr>
        </p:nvPicPr>
        <p:blipFill>
          <a:blip r:embed="rId5"/>
          <a:stretch>
            <a:fillRect/>
          </a:stretch>
        </p:blipFill>
        <p:spPr>
          <a:xfrm>
            <a:off x="151426" y="1407282"/>
            <a:ext cx="3470174" cy="2423891"/>
          </a:xfrm>
        </p:spPr>
      </p:pic>
      <p:sp>
        <p:nvSpPr>
          <p:cNvPr id="14" name="TextBox 13">
            <a:extLst>
              <a:ext uri="{FF2B5EF4-FFF2-40B4-BE49-F238E27FC236}">
                <a16:creationId xmlns:a16="http://schemas.microsoft.com/office/drawing/2014/main" id="{B76EB0D5-93D8-42F0-99CA-7C40B8CFE548}"/>
              </a:ext>
            </a:extLst>
          </p:cNvPr>
          <p:cNvSpPr txBox="1"/>
          <p:nvPr/>
        </p:nvSpPr>
        <p:spPr>
          <a:xfrm>
            <a:off x="7378439" y="2615757"/>
            <a:ext cx="4662135" cy="2308324"/>
          </a:xfrm>
          <a:prstGeom prst="rect">
            <a:avLst/>
          </a:prstGeom>
          <a:noFill/>
        </p:spPr>
        <p:txBody>
          <a:bodyPr wrap="square" rtlCol="0">
            <a:spAutoFit/>
          </a:bodyPr>
          <a:lstStyle/>
          <a:p>
            <a:r>
              <a:rPr lang="en-SG" dirty="0"/>
              <a:t>As seen from the graphs, for some reason values for validation is always stuck at 0.100 and the values for train is all over the place and does not seem to make any sense whatsoever.</a:t>
            </a:r>
          </a:p>
          <a:p>
            <a:endParaRPr lang="en-SG" dirty="0"/>
          </a:p>
          <a:p>
            <a:r>
              <a:rPr lang="en-SG" dirty="0"/>
              <a:t>Modification to the code has been made numerous times however results remain similar to the graphs shown here.</a:t>
            </a:r>
          </a:p>
        </p:txBody>
      </p:sp>
      <p:sp>
        <p:nvSpPr>
          <p:cNvPr id="9" name="TextBox 8">
            <a:extLst>
              <a:ext uri="{FF2B5EF4-FFF2-40B4-BE49-F238E27FC236}">
                <a16:creationId xmlns:a16="http://schemas.microsoft.com/office/drawing/2014/main" id="{8FF85519-9624-49E0-9540-8A1FF12FDB5E}"/>
              </a:ext>
            </a:extLst>
          </p:cNvPr>
          <p:cNvSpPr txBox="1"/>
          <p:nvPr/>
        </p:nvSpPr>
        <p:spPr>
          <a:xfrm>
            <a:off x="7378439" y="1549717"/>
            <a:ext cx="4662134" cy="646331"/>
          </a:xfrm>
          <a:prstGeom prst="rect">
            <a:avLst/>
          </a:prstGeom>
          <a:noFill/>
        </p:spPr>
        <p:txBody>
          <a:bodyPr wrap="square" rtlCol="0">
            <a:spAutoFit/>
          </a:bodyPr>
          <a:lstStyle/>
          <a:p>
            <a:r>
              <a:rPr lang="en-SG" dirty="0"/>
              <a:t>CVA1210E is an experimental project used to test frameworks</a:t>
            </a:r>
          </a:p>
        </p:txBody>
      </p:sp>
    </p:spTree>
    <p:extLst>
      <p:ext uri="{BB962C8B-B14F-4D97-AF65-F5344CB8AC3E}">
        <p14:creationId xmlns:p14="http://schemas.microsoft.com/office/powerpoint/2010/main" val="291210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2918-2E98-453E-B8AF-A278B53A2263}"/>
              </a:ext>
            </a:extLst>
          </p:cNvPr>
          <p:cNvSpPr>
            <a:spLocks noGrp="1"/>
          </p:cNvSpPr>
          <p:nvPr>
            <p:ph type="title"/>
          </p:nvPr>
        </p:nvSpPr>
        <p:spPr/>
        <p:txBody>
          <a:bodyPr/>
          <a:lstStyle/>
          <a:p>
            <a:r>
              <a:rPr lang="en-SG" dirty="0"/>
              <a:t>Coming up next…</a:t>
            </a:r>
          </a:p>
        </p:txBody>
      </p:sp>
      <p:sp>
        <p:nvSpPr>
          <p:cNvPr id="3" name="Content Placeholder 2">
            <a:extLst>
              <a:ext uri="{FF2B5EF4-FFF2-40B4-BE49-F238E27FC236}">
                <a16:creationId xmlns:a16="http://schemas.microsoft.com/office/drawing/2014/main" id="{8FC0ACBB-F1F7-4527-AA57-81DADE22212C}"/>
              </a:ext>
            </a:extLst>
          </p:cNvPr>
          <p:cNvSpPr>
            <a:spLocks noGrp="1"/>
          </p:cNvSpPr>
          <p:nvPr>
            <p:ph idx="1"/>
          </p:nvPr>
        </p:nvSpPr>
        <p:spPr/>
        <p:txBody>
          <a:bodyPr/>
          <a:lstStyle/>
          <a:p>
            <a:pPr marL="0" indent="0">
              <a:buNone/>
            </a:pPr>
            <a:r>
              <a:rPr lang="en-SG" dirty="0"/>
              <a:t>Xi Quan will be presenting </a:t>
            </a:r>
          </a:p>
          <a:p>
            <a:pPr marL="0" indent="0">
              <a:buNone/>
            </a:pPr>
            <a:r>
              <a:rPr lang="en-SG" dirty="0"/>
              <a:t>Insights and details through graphs, matrices &amp; numbers</a:t>
            </a:r>
          </a:p>
          <a:p>
            <a:pPr marL="0" indent="0">
              <a:buNone/>
            </a:pPr>
            <a:r>
              <a:rPr lang="en-SG" dirty="0"/>
              <a:t>And how to run the application</a:t>
            </a:r>
          </a:p>
        </p:txBody>
      </p:sp>
    </p:spTree>
    <p:extLst>
      <p:ext uri="{BB962C8B-B14F-4D97-AF65-F5344CB8AC3E}">
        <p14:creationId xmlns:p14="http://schemas.microsoft.com/office/powerpoint/2010/main" val="75986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CVA345</a:t>
            </a:r>
            <a:endParaRPr lang="en-SG" dirty="0"/>
          </a:p>
        </p:txBody>
      </p:sp>
      <p:sp>
        <p:nvSpPr>
          <p:cNvPr id="14" name="TextBox 13">
            <a:extLst>
              <a:ext uri="{FF2B5EF4-FFF2-40B4-BE49-F238E27FC236}">
                <a16:creationId xmlns:a16="http://schemas.microsoft.com/office/drawing/2014/main" id="{B76EB0D5-93D8-42F0-99CA-7C40B8CFE548}"/>
              </a:ext>
            </a:extLst>
          </p:cNvPr>
          <p:cNvSpPr txBox="1"/>
          <p:nvPr/>
        </p:nvSpPr>
        <p:spPr>
          <a:xfrm>
            <a:off x="7378438" y="1510017"/>
            <a:ext cx="4662135" cy="646331"/>
          </a:xfrm>
          <a:prstGeom prst="rect">
            <a:avLst/>
          </a:prstGeom>
          <a:noFill/>
        </p:spPr>
        <p:txBody>
          <a:bodyPr wrap="square" rtlCol="0">
            <a:spAutoFit/>
          </a:bodyPr>
          <a:lstStyle/>
          <a:p>
            <a:r>
              <a:rPr lang="en-SG" dirty="0"/>
              <a:t>CN345</a:t>
            </a:r>
            <a:r>
              <a:rPr lang="en-US" altLang="zh-CN" dirty="0"/>
              <a:t> </a:t>
            </a:r>
            <a:r>
              <a:rPr lang="zh-CN" altLang="en-US" dirty="0">
                <a:latin typeface="+mn-lt"/>
              </a:rPr>
              <a:t>希薇娅</a:t>
            </a:r>
            <a:r>
              <a:rPr lang="en-SG" altLang="zh-CN" dirty="0">
                <a:latin typeface="+mn-lt"/>
              </a:rPr>
              <a:t>(CIVIA) is based on RPS  and serves as a control setup</a:t>
            </a:r>
            <a:endParaRPr lang="en-SG" dirty="0"/>
          </a:p>
        </p:txBody>
      </p:sp>
      <p:sp>
        <p:nvSpPr>
          <p:cNvPr id="15" name="TextBox 14">
            <a:extLst>
              <a:ext uri="{FF2B5EF4-FFF2-40B4-BE49-F238E27FC236}">
                <a16:creationId xmlns:a16="http://schemas.microsoft.com/office/drawing/2014/main" id="{93486E9D-9CE4-4333-8AAD-DEA998081BB4}"/>
              </a:ext>
            </a:extLst>
          </p:cNvPr>
          <p:cNvSpPr txBox="1"/>
          <p:nvPr/>
        </p:nvSpPr>
        <p:spPr>
          <a:xfrm>
            <a:off x="7452637" y="5347983"/>
            <a:ext cx="4587936" cy="369332"/>
          </a:xfrm>
          <a:prstGeom prst="rect">
            <a:avLst/>
          </a:prstGeom>
          <a:noFill/>
        </p:spPr>
        <p:txBody>
          <a:bodyPr wrap="square" rtlCol="0">
            <a:spAutoFit/>
          </a:bodyPr>
          <a:lstStyle/>
          <a:p>
            <a:r>
              <a:rPr lang="en-SG" dirty="0"/>
              <a:t>CN345</a:t>
            </a:r>
            <a:r>
              <a:rPr lang="en-US" altLang="zh-CN" dirty="0"/>
              <a:t> </a:t>
            </a:r>
            <a:r>
              <a:rPr lang="en-SG" altLang="zh-CN" dirty="0"/>
              <a:t>uses </a:t>
            </a:r>
            <a:r>
              <a:rPr lang="en-SG" altLang="zh-CN" dirty="0" err="1"/>
              <a:t>dataset_CVA</a:t>
            </a:r>
            <a:endParaRPr lang="en-SG" dirty="0"/>
          </a:p>
        </p:txBody>
      </p:sp>
      <p:sp>
        <p:nvSpPr>
          <p:cNvPr id="11" name="TextBox 10">
            <a:extLst>
              <a:ext uri="{FF2B5EF4-FFF2-40B4-BE49-F238E27FC236}">
                <a16:creationId xmlns:a16="http://schemas.microsoft.com/office/drawing/2014/main" id="{9CF4288E-3113-4B20-B541-685C1B7D6A00}"/>
              </a:ext>
            </a:extLst>
          </p:cNvPr>
          <p:cNvSpPr txBox="1"/>
          <p:nvPr/>
        </p:nvSpPr>
        <p:spPr>
          <a:xfrm>
            <a:off x="7415537" y="2564122"/>
            <a:ext cx="4587936" cy="2031325"/>
          </a:xfrm>
          <a:prstGeom prst="rect">
            <a:avLst/>
          </a:prstGeom>
          <a:noFill/>
        </p:spPr>
        <p:txBody>
          <a:bodyPr wrap="square">
            <a:spAutoFit/>
          </a:bodyPr>
          <a:lstStyle/>
          <a:p>
            <a:r>
              <a:rPr lang="en-SG" dirty="0"/>
              <a:t>Based on the graphs, there is no sign of overfitting and the accuracy of validation and training do not have a wide gap.</a:t>
            </a:r>
          </a:p>
          <a:p>
            <a:endParaRPr lang="en-SG" dirty="0"/>
          </a:p>
          <a:p>
            <a:r>
              <a:rPr lang="en-SG" dirty="0"/>
              <a:t>Because of how stable it is, it is used as a control setup, to be referenced with when facing issues with the other variants.</a:t>
            </a:r>
          </a:p>
        </p:txBody>
      </p:sp>
      <p:pic>
        <p:nvPicPr>
          <p:cNvPr id="4" name="Picture 3">
            <a:extLst>
              <a:ext uri="{FF2B5EF4-FFF2-40B4-BE49-F238E27FC236}">
                <a16:creationId xmlns:a16="http://schemas.microsoft.com/office/drawing/2014/main" id="{A2584577-2BD7-41B1-A3A0-FC4F9A441679}"/>
              </a:ext>
            </a:extLst>
          </p:cNvPr>
          <p:cNvPicPr>
            <a:picLocks noChangeAspect="1"/>
          </p:cNvPicPr>
          <p:nvPr/>
        </p:nvPicPr>
        <p:blipFill>
          <a:blip r:embed="rId2"/>
          <a:stretch>
            <a:fillRect/>
          </a:stretch>
        </p:blipFill>
        <p:spPr>
          <a:xfrm>
            <a:off x="838200" y="1403812"/>
            <a:ext cx="5257800" cy="4614308"/>
          </a:xfrm>
          <a:prstGeom prst="rect">
            <a:avLst/>
          </a:prstGeom>
        </p:spPr>
      </p:pic>
    </p:spTree>
    <p:extLst>
      <p:ext uri="{BB962C8B-B14F-4D97-AF65-F5344CB8AC3E}">
        <p14:creationId xmlns:p14="http://schemas.microsoft.com/office/powerpoint/2010/main" val="173552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A0F5-E740-4012-9770-55C5815B50C9}"/>
              </a:ext>
            </a:extLst>
          </p:cNvPr>
          <p:cNvSpPr>
            <a:spLocks noGrp="1"/>
          </p:cNvSpPr>
          <p:nvPr>
            <p:ph type="title"/>
          </p:nvPr>
        </p:nvSpPr>
        <p:spPr/>
        <p:txBody>
          <a:bodyPr/>
          <a:lstStyle/>
          <a:p>
            <a:r>
              <a:rPr lang="en-SG" dirty="0"/>
              <a:t>Evaluation</a:t>
            </a:r>
          </a:p>
        </p:txBody>
      </p:sp>
      <p:pic>
        <p:nvPicPr>
          <p:cNvPr id="5" name="Content Placeholder 4">
            <a:extLst>
              <a:ext uri="{FF2B5EF4-FFF2-40B4-BE49-F238E27FC236}">
                <a16:creationId xmlns:a16="http://schemas.microsoft.com/office/drawing/2014/main" id="{BE740CF3-8F09-4081-B91E-9CD98F7CED63}"/>
              </a:ext>
            </a:extLst>
          </p:cNvPr>
          <p:cNvPicPr>
            <a:picLocks noGrp="1" noChangeAspect="1"/>
          </p:cNvPicPr>
          <p:nvPr>
            <p:ph idx="1"/>
          </p:nvPr>
        </p:nvPicPr>
        <p:blipFill>
          <a:blip r:embed="rId2"/>
          <a:stretch>
            <a:fillRect/>
          </a:stretch>
        </p:blipFill>
        <p:spPr>
          <a:xfrm>
            <a:off x="0" y="3376432"/>
            <a:ext cx="4371988" cy="3116443"/>
          </a:xfrm>
        </p:spPr>
      </p:pic>
    </p:spTree>
    <p:extLst>
      <p:ext uri="{BB962C8B-B14F-4D97-AF65-F5344CB8AC3E}">
        <p14:creationId xmlns:p14="http://schemas.microsoft.com/office/powerpoint/2010/main" val="3308464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E3B1-9A8C-4491-A9A6-755ACB062CF4}"/>
              </a:ext>
            </a:extLst>
          </p:cNvPr>
          <p:cNvSpPr>
            <a:spLocks noGrp="1"/>
          </p:cNvSpPr>
          <p:nvPr>
            <p:ph type="title"/>
          </p:nvPr>
        </p:nvSpPr>
        <p:spPr/>
        <p:txBody>
          <a:bodyPr/>
          <a:lstStyle/>
          <a:p>
            <a:r>
              <a:rPr lang="en-SG" dirty="0"/>
              <a:t>Data Preparation</a:t>
            </a:r>
          </a:p>
        </p:txBody>
      </p:sp>
      <p:sp>
        <p:nvSpPr>
          <p:cNvPr id="3" name="Content Placeholder 2">
            <a:extLst>
              <a:ext uri="{FF2B5EF4-FFF2-40B4-BE49-F238E27FC236}">
                <a16:creationId xmlns:a16="http://schemas.microsoft.com/office/drawing/2014/main" id="{D3224137-5A20-45F0-8584-7EABF3EAA354}"/>
              </a:ext>
            </a:extLst>
          </p:cNvPr>
          <p:cNvSpPr>
            <a:spLocks noGrp="1"/>
          </p:cNvSpPr>
          <p:nvPr>
            <p:ph idx="1"/>
          </p:nvPr>
        </p:nvSpPr>
        <p:spPr/>
        <p:txBody>
          <a:bodyPr/>
          <a:lstStyle/>
          <a:p>
            <a:pPr marL="0" indent="0">
              <a:buNone/>
            </a:pPr>
            <a:r>
              <a:rPr lang="en-SG" dirty="0"/>
              <a:t>Collecting band new images can be difficult and </a:t>
            </a:r>
            <a:r>
              <a:rPr lang="en-SG" dirty="0" err="1"/>
              <a:t>labourous</a:t>
            </a:r>
            <a:r>
              <a:rPr lang="en-SG" dirty="0"/>
              <a:t>, thus some images from RPS dataset was reused to speed up the process. Because someone was supposed to do it but preferred to go hang out and get drunk and when the data is sent over it isn’t 1:1 ratio</a:t>
            </a:r>
          </a:p>
        </p:txBody>
      </p:sp>
    </p:spTree>
    <p:extLst>
      <p:ext uri="{BB962C8B-B14F-4D97-AF65-F5344CB8AC3E}">
        <p14:creationId xmlns:p14="http://schemas.microsoft.com/office/powerpoint/2010/main" val="252043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2E4C-1232-49E0-9E5F-F926337525BF}"/>
              </a:ext>
            </a:extLst>
          </p:cNvPr>
          <p:cNvSpPr>
            <a:spLocks noGrp="1"/>
          </p:cNvSpPr>
          <p:nvPr>
            <p:ph type="title"/>
          </p:nvPr>
        </p:nvSpPr>
        <p:spPr/>
        <p:txBody>
          <a:bodyPr/>
          <a:lstStyle/>
          <a:p>
            <a:r>
              <a:rPr lang="en-SG" dirty="0"/>
              <a:t>Understanding the task</a:t>
            </a:r>
          </a:p>
        </p:txBody>
      </p:sp>
      <p:sp>
        <p:nvSpPr>
          <p:cNvPr id="3" name="Content Placeholder 2">
            <a:extLst>
              <a:ext uri="{FF2B5EF4-FFF2-40B4-BE49-F238E27FC236}">
                <a16:creationId xmlns:a16="http://schemas.microsoft.com/office/drawing/2014/main" id="{1ABCDD24-0B87-4E02-800C-E4AA4ED23692}"/>
              </a:ext>
            </a:extLst>
          </p:cNvPr>
          <p:cNvSpPr>
            <a:spLocks noGrp="1"/>
          </p:cNvSpPr>
          <p:nvPr>
            <p:ph idx="1"/>
          </p:nvPr>
        </p:nvSpPr>
        <p:spPr/>
        <p:txBody>
          <a:bodyPr/>
          <a:lstStyle/>
          <a:p>
            <a:pPr marL="0" indent="0">
              <a:buNone/>
            </a:pPr>
            <a:r>
              <a:rPr lang="en-SG" dirty="0"/>
              <a:t>Build an Image classification application to recognize Chinese Number Hand Gestures 3-4-5</a:t>
            </a:r>
          </a:p>
        </p:txBody>
      </p:sp>
    </p:spTree>
    <p:extLst>
      <p:ext uri="{BB962C8B-B14F-4D97-AF65-F5344CB8AC3E}">
        <p14:creationId xmlns:p14="http://schemas.microsoft.com/office/powerpoint/2010/main" val="326111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AC96-4CA5-4AB3-B02F-7DD64BAE5CC2}"/>
              </a:ext>
            </a:extLst>
          </p:cNvPr>
          <p:cNvSpPr>
            <a:spLocks noGrp="1"/>
          </p:cNvSpPr>
          <p:nvPr>
            <p:ph type="title"/>
          </p:nvPr>
        </p:nvSpPr>
        <p:spPr/>
        <p:txBody>
          <a:bodyPr/>
          <a:lstStyle/>
          <a:p>
            <a:r>
              <a:rPr lang="en-SG" dirty="0"/>
              <a:t>The code</a:t>
            </a:r>
          </a:p>
        </p:txBody>
      </p:sp>
      <p:sp>
        <p:nvSpPr>
          <p:cNvPr id="3" name="Content Placeholder 2">
            <a:extLst>
              <a:ext uri="{FF2B5EF4-FFF2-40B4-BE49-F238E27FC236}">
                <a16:creationId xmlns:a16="http://schemas.microsoft.com/office/drawing/2014/main" id="{513EFE00-93F8-4579-A4FB-211FCEDD5A35}"/>
              </a:ext>
            </a:extLst>
          </p:cNvPr>
          <p:cNvSpPr>
            <a:spLocks noGrp="1"/>
          </p:cNvSpPr>
          <p:nvPr>
            <p:ph idx="1"/>
          </p:nvPr>
        </p:nvSpPr>
        <p:spPr/>
        <p:txBody>
          <a:bodyPr/>
          <a:lstStyle/>
          <a:p>
            <a:pPr marL="0" indent="0">
              <a:buNone/>
            </a:pPr>
            <a:r>
              <a:rPr lang="en-SG" dirty="0"/>
              <a:t>Majority is RPS code with minor tweaks</a:t>
            </a:r>
          </a:p>
        </p:txBody>
      </p:sp>
    </p:spTree>
    <p:extLst>
      <p:ext uri="{BB962C8B-B14F-4D97-AF65-F5344CB8AC3E}">
        <p14:creationId xmlns:p14="http://schemas.microsoft.com/office/powerpoint/2010/main" val="114129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EE0C18-C37C-4C36-8736-74902D4B6B37}"/>
              </a:ext>
            </a:extLst>
          </p:cNvPr>
          <p:cNvPicPr>
            <a:picLocks noGrp="1" noChangeAspect="1"/>
          </p:cNvPicPr>
          <p:nvPr>
            <p:ph idx="1"/>
          </p:nvPr>
        </p:nvPicPr>
        <p:blipFill>
          <a:blip r:embed="rId2"/>
          <a:stretch>
            <a:fillRect/>
          </a:stretch>
        </p:blipFill>
        <p:spPr>
          <a:xfrm>
            <a:off x="0" y="-1474"/>
            <a:ext cx="10129972" cy="6859474"/>
          </a:xfrm>
        </p:spPr>
      </p:pic>
    </p:spTree>
    <p:extLst>
      <p:ext uri="{BB962C8B-B14F-4D97-AF65-F5344CB8AC3E}">
        <p14:creationId xmlns:p14="http://schemas.microsoft.com/office/powerpoint/2010/main" val="156969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F0618C-43E0-48DC-A3AB-66AC91C48456}"/>
              </a:ext>
            </a:extLst>
          </p:cNvPr>
          <p:cNvPicPr>
            <a:picLocks noChangeAspect="1"/>
          </p:cNvPicPr>
          <p:nvPr/>
        </p:nvPicPr>
        <p:blipFill>
          <a:blip r:embed="rId2"/>
          <a:stretch>
            <a:fillRect/>
          </a:stretch>
        </p:blipFill>
        <p:spPr>
          <a:xfrm>
            <a:off x="0" y="0"/>
            <a:ext cx="9188271" cy="6858000"/>
          </a:xfrm>
          <a:prstGeom prst="rect">
            <a:avLst/>
          </a:prstGeom>
        </p:spPr>
      </p:pic>
    </p:spTree>
    <p:extLst>
      <p:ext uri="{BB962C8B-B14F-4D97-AF65-F5344CB8AC3E}">
        <p14:creationId xmlns:p14="http://schemas.microsoft.com/office/powerpoint/2010/main" val="246004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B1D6B5-7023-4256-B913-99E36E60D53D}"/>
              </a:ext>
            </a:extLst>
          </p:cNvPr>
          <p:cNvPicPr>
            <a:picLocks noChangeAspect="1"/>
          </p:cNvPicPr>
          <p:nvPr/>
        </p:nvPicPr>
        <p:blipFill>
          <a:blip r:embed="rId2"/>
          <a:stretch>
            <a:fillRect/>
          </a:stretch>
        </p:blipFill>
        <p:spPr>
          <a:xfrm>
            <a:off x="-1" y="0"/>
            <a:ext cx="11445605" cy="6858000"/>
          </a:xfrm>
          <a:prstGeom prst="rect">
            <a:avLst/>
          </a:prstGeom>
        </p:spPr>
      </p:pic>
    </p:spTree>
    <p:extLst>
      <p:ext uri="{BB962C8B-B14F-4D97-AF65-F5344CB8AC3E}">
        <p14:creationId xmlns:p14="http://schemas.microsoft.com/office/powerpoint/2010/main" val="243063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3BF6A1-2545-4FC8-B86E-95E16EDA7620}"/>
              </a:ext>
            </a:extLst>
          </p:cNvPr>
          <p:cNvPicPr>
            <a:picLocks noChangeAspect="1"/>
          </p:cNvPicPr>
          <p:nvPr/>
        </p:nvPicPr>
        <p:blipFill>
          <a:blip r:embed="rId2"/>
          <a:stretch>
            <a:fillRect/>
          </a:stretch>
        </p:blipFill>
        <p:spPr>
          <a:xfrm>
            <a:off x="0" y="0"/>
            <a:ext cx="10720014" cy="6858000"/>
          </a:xfrm>
          <a:prstGeom prst="rect">
            <a:avLst/>
          </a:prstGeom>
        </p:spPr>
      </p:pic>
    </p:spTree>
    <p:extLst>
      <p:ext uri="{BB962C8B-B14F-4D97-AF65-F5344CB8AC3E}">
        <p14:creationId xmlns:p14="http://schemas.microsoft.com/office/powerpoint/2010/main" val="173896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5" name="Picture 1054">
            <a:extLst>
              <a:ext uri="{FF2B5EF4-FFF2-40B4-BE49-F238E27FC236}">
                <a16:creationId xmlns:a16="http://schemas.microsoft.com/office/drawing/2014/main" id="{5CF0E7CD-BEC4-49D6-B095-CD959442B016}"/>
              </a:ext>
            </a:extLst>
          </p:cNvPr>
          <p:cNvPicPr>
            <a:picLocks noChangeAspect="1"/>
          </p:cNvPicPr>
          <p:nvPr/>
        </p:nvPicPr>
        <p:blipFill>
          <a:blip r:embed="rId2"/>
          <a:stretch>
            <a:fillRect/>
          </a:stretch>
        </p:blipFill>
        <p:spPr>
          <a:xfrm>
            <a:off x="0" y="0"/>
            <a:ext cx="9399051" cy="6858000"/>
          </a:xfrm>
          <a:prstGeom prst="rect">
            <a:avLst/>
          </a:prstGeom>
        </p:spPr>
      </p:pic>
    </p:spTree>
    <p:extLst>
      <p:ext uri="{BB962C8B-B14F-4D97-AF65-F5344CB8AC3E}">
        <p14:creationId xmlns:p14="http://schemas.microsoft.com/office/powerpoint/2010/main" val="240863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E0DB-4194-4A99-AC09-D33CF49A5569}"/>
              </a:ext>
            </a:extLst>
          </p:cNvPr>
          <p:cNvSpPr>
            <a:spLocks noGrp="1"/>
          </p:cNvSpPr>
          <p:nvPr>
            <p:ph type="title"/>
          </p:nvPr>
        </p:nvSpPr>
        <p:spPr>
          <a:xfrm>
            <a:off x="838200" y="365125"/>
            <a:ext cx="10515600" cy="826039"/>
          </a:xfrm>
        </p:spPr>
        <p:txBody>
          <a:bodyPr/>
          <a:lstStyle/>
          <a:p>
            <a:r>
              <a:rPr lang="en-SG" dirty="0"/>
              <a:t>CN345 Project</a:t>
            </a:r>
          </a:p>
        </p:txBody>
      </p:sp>
      <p:sp>
        <p:nvSpPr>
          <p:cNvPr id="7" name="Arrow: Bent 6">
            <a:extLst>
              <a:ext uri="{FF2B5EF4-FFF2-40B4-BE49-F238E27FC236}">
                <a16:creationId xmlns:a16="http://schemas.microsoft.com/office/drawing/2014/main" id="{3D60D793-C6E8-48D8-BC50-AF0660A4DFDC}"/>
              </a:ext>
            </a:extLst>
          </p:cNvPr>
          <p:cNvSpPr/>
          <p:nvPr/>
        </p:nvSpPr>
        <p:spPr>
          <a:xfrm>
            <a:off x="2271404" y="2533761"/>
            <a:ext cx="1093196" cy="1431072"/>
          </a:xfrm>
          <a:prstGeom prst="bentArrow">
            <a:avLst>
              <a:gd name="adj1" fmla="val 25000"/>
              <a:gd name="adj2" fmla="val 25000"/>
              <a:gd name="adj3" fmla="val 29473"/>
              <a:gd name="adj4" fmla="val 4822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
        <p:nvSpPr>
          <p:cNvPr id="8" name="TextBox 7">
            <a:extLst>
              <a:ext uri="{FF2B5EF4-FFF2-40B4-BE49-F238E27FC236}">
                <a16:creationId xmlns:a16="http://schemas.microsoft.com/office/drawing/2014/main" id="{BD232528-70A6-4521-A524-D354F60DCECF}"/>
              </a:ext>
            </a:extLst>
          </p:cNvPr>
          <p:cNvSpPr txBox="1"/>
          <p:nvPr/>
        </p:nvSpPr>
        <p:spPr>
          <a:xfrm>
            <a:off x="261620" y="3893373"/>
            <a:ext cx="1577131" cy="646331"/>
          </a:xfrm>
          <a:prstGeom prst="rect">
            <a:avLst/>
          </a:prstGeom>
          <a:noFill/>
        </p:spPr>
        <p:txBody>
          <a:bodyPr wrap="square" rtlCol="0">
            <a:spAutoFit/>
          </a:bodyPr>
          <a:lstStyle/>
          <a:p>
            <a:r>
              <a:rPr lang="en-SG" sz="3600" dirty="0"/>
              <a:t>CN345</a:t>
            </a:r>
          </a:p>
        </p:txBody>
      </p:sp>
      <p:sp>
        <p:nvSpPr>
          <p:cNvPr id="11" name="Arrow: Right 10">
            <a:extLst>
              <a:ext uri="{FF2B5EF4-FFF2-40B4-BE49-F238E27FC236}">
                <a16:creationId xmlns:a16="http://schemas.microsoft.com/office/drawing/2014/main" id="{98892B23-25A0-44B4-BBFD-DB9AC98EF5E1}"/>
              </a:ext>
            </a:extLst>
          </p:cNvPr>
          <p:cNvSpPr/>
          <p:nvPr/>
        </p:nvSpPr>
        <p:spPr>
          <a:xfrm>
            <a:off x="8089155" y="3913843"/>
            <a:ext cx="1093196" cy="574872"/>
          </a:xfrm>
          <a:prstGeom prst="rightArrow">
            <a:avLst>
              <a:gd name="adj1" fmla="val 50000"/>
              <a:gd name="adj2" fmla="val 586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B3B514E9-1049-41D7-AF9A-3047C8453109}"/>
              </a:ext>
            </a:extLst>
          </p:cNvPr>
          <p:cNvSpPr txBox="1"/>
          <p:nvPr/>
        </p:nvSpPr>
        <p:spPr>
          <a:xfrm>
            <a:off x="3527970" y="2384248"/>
            <a:ext cx="2441283" cy="646331"/>
          </a:xfrm>
          <a:prstGeom prst="rect">
            <a:avLst/>
          </a:prstGeom>
          <a:noFill/>
        </p:spPr>
        <p:txBody>
          <a:bodyPr wrap="square" rtlCol="0">
            <a:spAutoFit/>
          </a:bodyPr>
          <a:lstStyle/>
          <a:p>
            <a:r>
              <a:rPr lang="en-SG" altLang="zh-CN" sz="3600" dirty="0">
                <a:latin typeface="+mn-lt"/>
              </a:rPr>
              <a:t>ADT345</a:t>
            </a:r>
            <a:endParaRPr lang="en-SG" sz="3600" dirty="0"/>
          </a:p>
        </p:txBody>
      </p:sp>
      <p:sp>
        <p:nvSpPr>
          <p:cNvPr id="15" name="TextBox 14">
            <a:extLst>
              <a:ext uri="{FF2B5EF4-FFF2-40B4-BE49-F238E27FC236}">
                <a16:creationId xmlns:a16="http://schemas.microsoft.com/office/drawing/2014/main" id="{343673BE-72EF-458B-86E5-A6AFC35018D7}"/>
              </a:ext>
            </a:extLst>
          </p:cNvPr>
          <p:cNvSpPr txBox="1"/>
          <p:nvPr/>
        </p:nvSpPr>
        <p:spPr>
          <a:xfrm>
            <a:off x="3383209" y="3921741"/>
            <a:ext cx="1674487" cy="646331"/>
          </a:xfrm>
          <a:prstGeom prst="rect">
            <a:avLst/>
          </a:prstGeom>
          <a:noFill/>
        </p:spPr>
        <p:txBody>
          <a:bodyPr wrap="square" rtlCol="0">
            <a:spAutoFit/>
          </a:bodyPr>
          <a:lstStyle/>
          <a:p>
            <a:r>
              <a:rPr lang="en-SG" altLang="zh-CN" sz="3600" dirty="0">
                <a:latin typeface="+mn-lt"/>
              </a:rPr>
              <a:t>CVA345</a:t>
            </a:r>
            <a:endParaRPr lang="en-SG" sz="3600" dirty="0"/>
          </a:p>
        </p:txBody>
      </p:sp>
      <p:sp>
        <p:nvSpPr>
          <p:cNvPr id="18" name="TextBox 17">
            <a:extLst>
              <a:ext uri="{FF2B5EF4-FFF2-40B4-BE49-F238E27FC236}">
                <a16:creationId xmlns:a16="http://schemas.microsoft.com/office/drawing/2014/main" id="{CFCB67A5-FF49-478F-8AF6-7448A7B8E764}"/>
              </a:ext>
            </a:extLst>
          </p:cNvPr>
          <p:cNvSpPr txBox="1"/>
          <p:nvPr/>
        </p:nvSpPr>
        <p:spPr>
          <a:xfrm>
            <a:off x="6192374" y="3878114"/>
            <a:ext cx="2024956" cy="646331"/>
          </a:xfrm>
          <a:prstGeom prst="rect">
            <a:avLst/>
          </a:prstGeom>
          <a:noFill/>
        </p:spPr>
        <p:txBody>
          <a:bodyPr wrap="square" rtlCol="0">
            <a:spAutoFit/>
          </a:bodyPr>
          <a:lstStyle/>
          <a:p>
            <a:r>
              <a:rPr lang="en-SG" altLang="zh-CN" sz="3600" dirty="0">
                <a:latin typeface="+mn-lt"/>
              </a:rPr>
              <a:t>CVA1210</a:t>
            </a:r>
            <a:endParaRPr lang="en-SG" sz="3600" dirty="0"/>
          </a:p>
        </p:txBody>
      </p:sp>
      <p:sp>
        <p:nvSpPr>
          <p:cNvPr id="19" name="TextBox 18">
            <a:extLst>
              <a:ext uri="{FF2B5EF4-FFF2-40B4-BE49-F238E27FC236}">
                <a16:creationId xmlns:a16="http://schemas.microsoft.com/office/drawing/2014/main" id="{D0C1D9C7-CD05-4739-B2A4-99BA69782E7A}"/>
              </a:ext>
            </a:extLst>
          </p:cNvPr>
          <p:cNvSpPr txBox="1"/>
          <p:nvPr/>
        </p:nvSpPr>
        <p:spPr>
          <a:xfrm>
            <a:off x="9184247" y="3887846"/>
            <a:ext cx="2232139" cy="646331"/>
          </a:xfrm>
          <a:prstGeom prst="rect">
            <a:avLst/>
          </a:prstGeom>
          <a:noFill/>
        </p:spPr>
        <p:txBody>
          <a:bodyPr wrap="square" rtlCol="0">
            <a:spAutoFit/>
          </a:bodyPr>
          <a:lstStyle/>
          <a:p>
            <a:r>
              <a:rPr lang="en-SG" altLang="zh-CN" sz="3600" dirty="0">
                <a:latin typeface="+mn-lt"/>
              </a:rPr>
              <a:t>CVA1210E</a:t>
            </a:r>
            <a:endParaRPr lang="en-SG" sz="3600" dirty="0"/>
          </a:p>
        </p:txBody>
      </p:sp>
      <p:sp>
        <p:nvSpPr>
          <p:cNvPr id="12" name="Arrow: Right 11">
            <a:extLst>
              <a:ext uri="{FF2B5EF4-FFF2-40B4-BE49-F238E27FC236}">
                <a16:creationId xmlns:a16="http://schemas.microsoft.com/office/drawing/2014/main" id="{FC4EA968-A957-4E01-9A80-D9DD798A5442}"/>
              </a:ext>
            </a:extLst>
          </p:cNvPr>
          <p:cNvSpPr/>
          <p:nvPr/>
        </p:nvSpPr>
        <p:spPr>
          <a:xfrm>
            <a:off x="5076305" y="3921741"/>
            <a:ext cx="1093196" cy="574872"/>
          </a:xfrm>
          <a:prstGeom prst="rightArrow">
            <a:avLst>
              <a:gd name="adj1" fmla="val 50000"/>
              <a:gd name="adj2" fmla="val 586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4" name="Arrow: Right 13">
            <a:extLst>
              <a:ext uri="{FF2B5EF4-FFF2-40B4-BE49-F238E27FC236}">
                <a16:creationId xmlns:a16="http://schemas.microsoft.com/office/drawing/2014/main" id="{F40EDB05-92AF-442B-B933-BB25F723EBB5}"/>
              </a:ext>
            </a:extLst>
          </p:cNvPr>
          <p:cNvSpPr/>
          <p:nvPr/>
        </p:nvSpPr>
        <p:spPr>
          <a:xfrm>
            <a:off x="2277975" y="3993200"/>
            <a:ext cx="1093196" cy="574872"/>
          </a:xfrm>
          <a:prstGeom prst="rightArrow">
            <a:avLst>
              <a:gd name="adj1" fmla="val 50000"/>
              <a:gd name="adj2" fmla="val 586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37379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474</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MLAI mini project</vt:lpstr>
      <vt:lpstr>Understanding the task</vt:lpstr>
      <vt:lpstr>The code</vt:lpstr>
      <vt:lpstr>PowerPoint Presentation</vt:lpstr>
      <vt:lpstr>PowerPoint Presentation</vt:lpstr>
      <vt:lpstr>PowerPoint Presentation</vt:lpstr>
      <vt:lpstr>PowerPoint Presentation</vt:lpstr>
      <vt:lpstr>PowerPoint Presentation</vt:lpstr>
      <vt:lpstr>CN345 Project</vt:lpstr>
      <vt:lpstr>Overview</vt:lpstr>
      <vt:lpstr>ADT345</vt:lpstr>
      <vt:lpstr>CVA345</vt:lpstr>
      <vt:lpstr>CVA1210</vt:lpstr>
      <vt:lpstr>CVA1210E</vt:lpstr>
      <vt:lpstr>Coming up next…</vt:lpstr>
      <vt:lpstr>CVA345</vt:lpstr>
      <vt:lpstr>Evaluation</vt:lpstr>
      <vt:lpstr>Data Preparation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MLAI mini project</dc:title>
  <dc:creator>HO YUANXIN</dc:creator>
  <cp:lastModifiedBy>HO YUANXIN</cp:lastModifiedBy>
  <cp:revision>52</cp:revision>
  <dcterms:created xsi:type="dcterms:W3CDTF">2021-06-26T08:32:06Z</dcterms:created>
  <dcterms:modified xsi:type="dcterms:W3CDTF">2021-06-28T19:45:01Z</dcterms:modified>
</cp:coreProperties>
</file>