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2" r:id="rId6"/>
    <p:sldId id="264" r:id="rId7"/>
    <p:sldId id="263" r:id="rId8"/>
    <p:sldId id="268" r:id="rId9"/>
    <p:sldId id="269" r:id="rId10"/>
    <p:sldId id="271" r:id="rId11"/>
    <p:sldId id="265" r:id="rId12"/>
    <p:sldId id="266" r:id="rId13"/>
    <p:sldId id="267" r:id="rId14"/>
    <p:sldId id="272" r:id="rId15"/>
    <p:sldId id="274" r:id="rId16"/>
    <p:sldId id="275" r:id="rId17"/>
    <p:sldId id="276" r:id="rId18"/>
    <p:sldId id="278" r:id="rId19"/>
    <p:sldId id="277" r:id="rId20"/>
    <p:sldId id="279" r:id="rId21"/>
    <p:sldId id="283" r:id="rId22"/>
    <p:sldId id="280" r:id="rId23"/>
    <p:sldId id="281" r:id="rId24"/>
    <p:sldId id="282" r:id="rId25"/>
    <p:sldId id="284" r:id="rId26"/>
    <p:sldId id="285" r:id="rId27"/>
    <p:sldId id="286" r:id="rId28"/>
    <p:sldId id="287" r:id="rId29"/>
    <p:sldId id="273" r:id="rId30"/>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51"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guide orient="horz" pos="2251"/>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p:cNvSpPr>
            <a:spLocks noGrp="1"/>
          </p:cNvSpPr>
          <p:nvPr>
            <p:ph type="dt" sz="half" idx="10"/>
          </p:nvPr>
        </p:nvSpPr>
        <p:spPr/>
        <p:txBody>
          <a:bodyPr/>
          <a:lstStyle/>
          <a:p>
            <a:fld id="{5A642E07-571E-4045-9328-4B8B9A0E7D2B}" type="datetimeFigureOut">
              <a:rPr lang="ko-KR" altLang="en-US" smtClean="0"/>
              <a:t>2020-11-30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7D9D9330-03C4-4985-B865-E34C08EC6C05}" type="slidenum">
              <a:rPr lang="ko-KR" altLang="en-US" smtClean="0"/>
              <a:t>‹#›</a:t>
            </a:fld>
            <a:endParaRPr lang="ko-KR" altLang="en-US"/>
          </a:p>
        </p:txBody>
      </p:sp>
    </p:spTree>
    <p:extLst>
      <p:ext uri="{BB962C8B-B14F-4D97-AF65-F5344CB8AC3E}">
        <p14:creationId xmlns:p14="http://schemas.microsoft.com/office/powerpoint/2010/main" val="1478672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5A642E07-571E-4045-9328-4B8B9A0E7D2B}" type="datetimeFigureOut">
              <a:rPr lang="ko-KR" altLang="en-US" smtClean="0"/>
              <a:t>2020-11-30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7D9D9330-03C4-4985-B865-E34C08EC6C05}" type="slidenum">
              <a:rPr lang="ko-KR" altLang="en-US" smtClean="0"/>
              <a:t>‹#›</a:t>
            </a:fld>
            <a:endParaRPr lang="ko-KR" altLang="en-US"/>
          </a:p>
        </p:txBody>
      </p:sp>
    </p:spTree>
    <p:extLst>
      <p:ext uri="{BB962C8B-B14F-4D97-AF65-F5344CB8AC3E}">
        <p14:creationId xmlns:p14="http://schemas.microsoft.com/office/powerpoint/2010/main" val="4262362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5A642E07-571E-4045-9328-4B8B9A0E7D2B}" type="datetimeFigureOut">
              <a:rPr lang="ko-KR" altLang="en-US" smtClean="0"/>
              <a:t>2020-11-30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7D9D9330-03C4-4985-B865-E34C08EC6C05}" type="slidenum">
              <a:rPr lang="ko-KR" altLang="en-US" smtClean="0"/>
              <a:t>‹#›</a:t>
            </a:fld>
            <a:endParaRPr lang="ko-KR" altLang="en-US"/>
          </a:p>
        </p:txBody>
      </p:sp>
    </p:spTree>
    <p:extLst>
      <p:ext uri="{BB962C8B-B14F-4D97-AF65-F5344CB8AC3E}">
        <p14:creationId xmlns:p14="http://schemas.microsoft.com/office/powerpoint/2010/main" val="3141323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5A642E07-571E-4045-9328-4B8B9A0E7D2B}" type="datetimeFigureOut">
              <a:rPr lang="ko-KR" altLang="en-US" smtClean="0"/>
              <a:t>2020-11-30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7D9D9330-03C4-4985-B865-E34C08EC6C05}" type="slidenum">
              <a:rPr lang="ko-KR" altLang="en-US" smtClean="0"/>
              <a:t>‹#›</a:t>
            </a:fld>
            <a:endParaRPr lang="ko-KR" altLang="en-US"/>
          </a:p>
        </p:txBody>
      </p:sp>
    </p:spTree>
    <p:extLst>
      <p:ext uri="{BB962C8B-B14F-4D97-AF65-F5344CB8AC3E}">
        <p14:creationId xmlns:p14="http://schemas.microsoft.com/office/powerpoint/2010/main" val="3433386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p:cNvSpPr>
            <a:spLocks noGrp="1"/>
          </p:cNvSpPr>
          <p:nvPr>
            <p:ph type="dt" sz="half" idx="10"/>
          </p:nvPr>
        </p:nvSpPr>
        <p:spPr/>
        <p:txBody>
          <a:bodyPr/>
          <a:lstStyle/>
          <a:p>
            <a:fld id="{5A642E07-571E-4045-9328-4B8B9A0E7D2B}" type="datetimeFigureOut">
              <a:rPr lang="ko-KR" altLang="en-US" smtClean="0"/>
              <a:t>2020-11-30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7D9D9330-03C4-4985-B865-E34C08EC6C05}" type="slidenum">
              <a:rPr lang="ko-KR" altLang="en-US" smtClean="0"/>
              <a:t>‹#›</a:t>
            </a:fld>
            <a:endParaRPr lang="ko-KR" altLang="en-US"/>
          </a:p>
        </p:txBody>
      </p:sp>
    </p:spTree>
    <p:extLst>
      <p:ext uri="{BB962C8B-B14F-4D97-AF65-F5344CB8AC3E}">
        <p14:creationId xmlns:p14="http://schemas.microsoft.com/office/powerpoint/2010/main" val="1691420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5A642E07-571E-4045-9328-4B8B9A0E7D2B}" type="datetimeFigureOut">
              <a:rPr lang="ko-KR" altLang="en-US" smtClean="0"/>
              <a:t>2020-11-30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7D9D9330-03C4-4985-B865-E34C08EC6C05}" type="slidenum">
              <a:rPr lang="ko-KR" altLang="en-US" smtClean="0"/>
              <a:t>‹#›</a:t>
            </a:fld>
            <a:endParaRPr lang="ko-KR" altLang="en-US"/>
          </a:p>
        </p:txBody>
      </p:sp>
    </p:spTree>
    <p:extLst>
      <p:ext uri="{BB962C8B-B14F-4D97-AF65-F5344CB8AC3E}">
        <p14:creationId xmlns:p14="http://schemas.microsoft.com/office/powerpoint/2010/main" val="1142671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5A642E07-571E-4045-9328-4B8B9A0E7D2B}" type="datetimeFigureOut">
              <a:rPr lang="ko-KR" altLang="en-US" smtClean="0"/>
              <a:t>2020-11-30</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7D9D9330-03C4-4985-B865-E34C08EC6C05}" type="slidenum">
              <a:rPr lang="ko-KR" altLang="en-US" smtClean="0"/>
              <a:t>‹#›</a:t>
            </a:fld>
            <a:endParaRPr lang="ko-KR" altLang="en-US"/>
          </a:p>
        </p:txBody>
      </p:sp>
    </p:spTree>
    <p:extLst>
      <p:ext uri="{BB962C8B-B14F-4D97-AF65-F5344CB8AC3E}">
        <p14:creationId xmlns:p14="http://schemas.microsoft.com/office/powerpoint/2010/main" val="3459662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5A642E07-571E-4045-9328-4B8B9A0E7D2B}" type="datetimeFigureOut">
              <a:rPr lang="ko-KR" altLang="en-US" smtClean="0"/>
              <a:t>2020-11-30</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7D9D9330-03C4-4985-B865-E34C08EC6C05}" type="slidenum">
              <a:rPr lang="ko-KR" altLang="en-US" smtClean="0"/>
              <a:t>‹#›</a:t>
            </a:fld>
            <a:endParaRPr lang="ko-KR" altLang="en-US"/>
          </a:p>
        </p:txBody>
      </p:sp>
    </p:spTree>
    <p:extLst>
      <p:ext uri="{BB962C8B-B14F-4D97-AF65-F5344CB8AC3E}">
        <p14:creationId xmlns:p14="http://schemas.microsoft.com/office/powerpoint/2010/main" val="182998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5A642E07-571E-4045-9328-4B8B9A0E7D2B}" type="datetimeFigureOut">
              <a:rPr lang="ko-KR" altLang="en-US" smtClean="0"/>
              <a:t>2020-11-30</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7D9D9330-03C4-4985-B865-E34C08EC6C05}" type="slidenum">
              <a:rPr lang="ko-KR" altLang="en-US" smtClean="0"/>
              <a:t>‹#›</a:t>
            </a:fld>
            <a:endParaRPr lang="ko-KR" altLang="en-US"/>
          </a:p>
        </p:txBody>
      </p:sp>
    </p:spTree>
    <p:extLst>
      <p:ext uri="{BB962C8B-B14F-4D97-AF65-F5344CB8AC3E}">
        <p14:creationId xmlns:p14="http://schemas.microsoft.com/office/powerpoint/2010/main" val="380502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5A642E07-571E-4045-9328-4B8B9A0E7D2B}" type="datetimeFigureOut">
              <a:rPr lang="ko-KR" altLang="en-US" smtClean="0"/>
              <a:t>2020-11-30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7D9D9330-03C4-4985-B865-E34C08EC6C05}" type="slidenum">
              <a:rPr lang="ko-KR" altLang="en-US" smtClean="0"/>
              <a:t>‹#›</a:t>
            </a:fld>
            <a:endParaRPr lang="ko-KR" altLang="en-US"/>
          </a:p>
        </p:txBody>
      </p:sp>
    </p:spTree>
    <p:extLst>
      <p:ext uri="{BB962C8B-B14F-4D97-AF65-F5344CB8AC3E}">
        <p14:creationId xmlns:p14="http://schemas.microsoft.com/office/powerpoint/2010/main" val="974764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5A642E07-571E-4045-9328-4B8B9A0E7D2B}" type="datetimeFigureOut">
              <a:rPr lang="ko-KR" altLang="en-US" smtClean="0"/>
              <a:t>2020-11-30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7D9D9330-03C4-4985-B865-E34C08EC6C05}" type="slidenum">
              <a:rPr lang="ko-KR" altLang="en-US" smtClean="0"/>
              <a:t>‹#›</a:t>
            </a:fld>
            <a:endParaRPr lang="ko-KR" altLang="en-US"/>
          </a:p>
        </p:txBody>
      </p:sp>
    </p:spTree>
    <p:extLst>
      <p:ext uri="{BB962C8B-B14F-4D97-AF65-F5344CB8AC3E}">
        <p14:creationId xmlns:p14="http://schemas.microsoft.com/office/powerpoint/2010/main" val="2860212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642E07-571E-4045-9328-4B8B9A0E7D2B}" type="datetimeFigureOut">
              <a:rPr lang="ko-KR" altLang="en-US" smtClean="0"/>
              <a:t>2020-11-30</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D9330-03C4-4985-B865-E34C08EC6C05}" type="slidenum">
              <a:rPr lang="ko-KR" altLang="en-US" smtClean="0"/>
              <a:t>‹#›</a:t>
            </a:fld>
            <a:endParaRPr lang="ko-KR" altLang="en-US"/>
          </a:p>
        </p:txBody>
      </p:sp>
    </p:spTree>
    <p:extLst>
      <p:ext uri="{BB962C8B-B14F-4D97-AF65-F5344CB8AC3E}">
        <p14:creationId xmlns:p14="http://schemas.microsoft.com/office/powerpoint/2010/main" val="29217295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8694" y="1750858"/>
            <a:ext cx="10914611" cy="3662541"/>
          </a:xfrm>
          <a:prstGeom prst="rect">
            <a:avLst/>
          </a:prstGeom>
          <a:noFill/>
        </p:spPr>
        <p:txBody>
          <a:bodyPr wrap="square" rtlCol="0">
            <a:spAutoFit/>
          </a:bodyPr>
          <a:lstStyle/>
          <a:p>
            <a:pPr algn="ctr"/>
            <a:r>
              <a:rPr lang="en-US" altLang="ko-KR" sz="5400" dirty="0">
                <a:latin typeface="나눔스퀘어_ac ExtraBold" panose="020B0600000101010101" pitchFamily="50" charset="-127"/>
                <a:ea typeface="나눔스퀘어_ac ExtraBold" panose="020B0600000101010101" pitchFamily="50" charset="-127"/>
              </a:rPr>
              <a:t>Is the stock market affected by non-financial factors?</a:t>
            </a:r>
          </a:p>
          <a:p>
            <a:pPr algn="ctr"/>
            <a:endParaRPr lang="en-US" altLang="ko-KR" sz="6000" dirty="0">
              <a:latin typeface="나눔스퀘어라운드 Light" panose="020B0600000101010101" pitchFamily="50" charset="-127"/>
              <a:ea typeface="나눔스퀘어라운드 Light" panose="020B0600000101010101" pitchFamily="50" charset="-127"/>
            </a:endParaRPr>
          </a:p>
          <a:p>
            <a:pPr algn="ctr"/>
            <a:r>
              <a:rPr lang="ko-KR" altLang="en-US" sz="2800" dirty="0">
                <a:latin typeface="나눔스퀘어라운드 Light" panose="020B0600000101010101" pitchFamily="50" charset="-127"/>
                <a:ea typeface="나눔스퀘어라운드 Light" panose="020B0600000101010101" pitchFamily="50" charset="-127"/>
              </a:rPr>
              <a:t>국민대학교 비즈니스</a:t>
            </a:r>
            <a:r>
              <a:rPr lang="en-US" altLang="ko-KR" sz="2800" dirty="0">
                <a:latin typeface="나눔스퀘어라운드 Light" panose="020B0600000101010101" pitchFamily="50" charset="-127"/>
                <a:ea typeface="나눔스퀘어라운드 Light" panose="020B0600000101010101" pitchFamily="50" charset="-127"/>
              </a:rPr>
              <a:t>IT</a:t>
            </a:r>
            <a:r>
              <a:rPr lang="ko-KR" altLang="en-US" sz="2800" dirty="0">
                <a:latin typeface="나눔스퀘어라운드 Light" panose="020B0600000101010101" pitchFamily="50" charset="-127"/>
                <a:ea typeface="나눔스퀘어라운드 Light" panose="020B0600000101010101" pitchFamily="50" charset="-127"/>
              </a:rPr>
              <a:t>전문대학원</a:t>
            </a:r>
            <a:endParaRPr lang="en-US" altLang="ko-KR" sz="2800" dirty="0">
              <a:latin typeface="나눔스퀘어라운드 Light" panose="020B0600000101010101" pitchFamily="50" charset="-127"/>
              <a:ea typeface="나눔스퀘어라운드 Light" panose="020B0600000101010101" pitchFamily="50" charset="-127"/>
            </a:endParaRPr>
          </a:p>
          <a:p>
            <a:pPr algn="ctr"/>
            <a:r>
              <a:rPr lang="ko-KR" altLang="en-US" sz="2800" dirty="0">
                <a:latin typeface="나눔스퀘어라운드 Light" panose="020B0600000101010101" pitchFamily="50" charset="-127"/>
                <a:ea typeface="나눔스퀘어라운드 Light" panose="020B0600000101010101" pitchFamily="50" charset="-127"/>
              </a:rPr>
              <a:t>석사과정 </a:t>
            </a:r>
            <a:r>
              <a:rPr lang="ko-KR" altLang="en-US" sz="2800" dirty="0" err="1">
                <a:latin typeface="나눔스퀘어라운드 Light" panose="020B0600000101010101" pitchFamily="50" charset="-127"/>
                <a:ea typeface="나눔스퀘어라운드 Light" panose="020B0600000101010101" pitchFamily="50" charset="-127"/>
              </a:rPr>
              <a:t>정이태</a:t>
            </a:r>
            <a:endParaRPr lang="ko-KR" altLang="en-US" sz="2800" dirty="0">
              <a:latin typeface="나눔스퀘어라운드 Light" panose="020B0600000101010101" pitchFamily="50" charset="-127"/>
              <a:ea typeface="나눔스퀘어라운드 Light" panose="020B0600000101010101" pitchFamily="50" charset="-127"/>
            </a:endParaRPr>
          </a:p>
        </p:txBody>
      </p:sp>
    </p:spTree>
    <p:extLst>
      <p:ext uri="{BB962C8B-B14F-4D97-AF65-F5344CB8AC3E}">
        <p14:creationId xmlns:p14="http://schemas.microsoft.com/office/powerpoint/2010/main" val="949354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143500" y="209550"/>
            <a:ext cx="2762250" cy="369332"/>
          </a:xfrm>
          <a:prstGeom prst="rect">
            <a:avLst/>
          </a:prstGeom>
          <a:noFill/>
        </p:spPr>
        <p:txBody>
          <a:bodyPr wrap="square" rtlCol="0">
            <a:spAutoFit/>
          </a:bodyPr>
          <a:lstStyle/>
          <a:p>
            <a:r>
              <a:rPr lang="en-US" altLang="ko-KR" dirty="0">
                <a:latin typeface="나눔스퀘어라운드 Light" panose="020B0600000101010101" pitchFamily="50" charset="-127"/>
                <a:ea typeface="나눔스퀘어라운드 Light" panose="020B0600000101010101" pitchFamily="50" charset="-127"/>
              </a:rPr>
              <a:t>Literature Review</a:t>
            </a:r>
            <a:endParaRPr lang="ko-KR" altLang="en-US" dirty="0">
              <a:latin typeface="나눔스퀘어라운드 Light" panose="020B0600000101010101" pitchFamily="50" charset="-127"/>
              <a:ea typeface="나눔스퀘어라운드 Light" panose="020B0600000101010101" pitchFamily="50" charset="-127"/>
            </a:endParaRPr>
          </a:p>
        </p:txBody>
      </p:sp>
      <p:sp>
        <p:nvSpPr>
          <p:cNvPr id="15" name="TextBox 14"/>
          <p:cNvSpPr txBox="1"/>
          <p:nvPr/>
        </p:nvSpPr>
        <p:spPr>
          <a:xfrm>
            <a:off x="190500" y="1055132"/>
            <a:ext cx="1257300" cy="369332"/>
          </a:xfrm>
          <a:prstGeom prst="rect">
            <a:avLst/>
          </a:prstGeom>
          <a:noFill/>
        </p:spPr>
        <p:txBody>
          <a:bodyPr wrap="square" rtlCol="0">
            <a:spAutoFit/>
          </a:bodyPr>
          <a:lstStyle/>
          <a:p>
            <a:r>
              <a:rPr lang="en-US" altLang="ko-KR" dirty="0">
                <a:latin typeface="나눔스퀘어라운드 Light" panose="020B0600000101010101" pitchFamily="50" charset="-127"/>
                <a:ea typeface="나눔스퀘어라운드 Light" panose="020B0600000101010101" pitchFamily="50" charset="-127"/>
              </a:rPr>
              <a:t>Lecture 4</a:t>
            </a:r>
            <a:endParaRPr lang="ko-KR" altLang="en-US" dirty="0">
              <a:latin typeface="나눔스퀘어라운드 Light" panose="020B0600000101010101" pitchFamily="50" charset="-127"/>
              <a:ea typeface="나눔스퀘어라운드 Light" panose="020B0600000101010101" pitchFamily="50" charset="-127"/>
            </a:endParaRPr>
          </a:p>
        </p:txBody>
      </p:sp>
      <p:sp>
        <p:nvSpPr>
          <p:cNvPr id="16" name="직사각형 15"/>
          <p:cNvSpPr/>
          <p:nvPr/>
        </p:nvSpPr>
        <p:spPr>
          <a:xfrm>
            <a:off x="190500" y="1399461"/>
            <a:ext cx="7429500" cy="261610"/>
          </a:xfrm>
          <a:prstGeom prst="rect">
            <a:avLst/>
          </a:prstGeom>
        </p:spPr>
        <p:txBody>
          <a:bodyPr wrap="square">
            <a:spAutoFit/>
          </a:bodyPr>
          <a:lstStyle/>
          <a:p>
            <a:r>
              <a:rPr lang="en-US" altLang="ko-KR" sz="1100" dirty="0">
                <a:latin typeface="나눔스퀘어라운드 Light" panose="020B0600000101010101" pitchFamily="50" charset="-127"/>
                <a:ea typeface="나눔스퀘어라운드 Light" panose="020B0600000101010101" pitchFamily="50" charset="-127"/>
              </a:rPr>
              <a:t>Ball and Brown (1968) </a:t>
            </a:r>
            <a:endParaRPr lang="ko-KR" altLang="en-US" sz="1100" dirty="0">
              <a:latin typeface="나눔스퀘어라운드 Light" panose="020B0600000101010101" pitchFamily="50" charset="-127"/>
              <a:ea typeface="나눔스퀘어라운드 Light" panose="020B0600000101010101" pitchFamily="50" charset="-127"/>
            </a:endParaRPr>
          </a:p>
        </p:txBody>
      </p:sp>
      <p:sp>
        <p:nvSpPr>
          <p:cNvPr id="2" name="직사각형 1"/>
          <p:cNvSpPr/>
          <p:nvPr/>
        </p:nvSpPr>
        <p:spPr>
          <a:xfrm>
            <a:off x="190500" y="1619071"/>
            <a:ext cx="11734800" cy="1200329"/>
          </a:xfrm>
          <a:prstGeom prst="rect">
            <a:avLst/>
          </a:prstGeom>
        </p:spPr>
        <p:txBody>
          <a:bodyPr wrap="square">
            <a:spAutoFit/>
          </a:bodyPr>
          <a:lstStyle/>
          <a:p>
            <a:r>
              <a:rPr lang="en-US" altLang="ko-KR" dirty="0">
                <a:latin typeface="나눔스퀘어라운드 Light" panose="020B0600000101010101" pitchFamily="50" charset="-127"/>
                <a:ea typeface="나눔스퀘어라운드 Light" panose="020B0600000101010101" pitchFamily="50" charset="-127"/>
              </a:rPr>
              <a:t>they find a PEAD of 60 days. Therefore, these findings are inconsistent with the EMH. Many studies </a:t>
            </a:r>
            <a:r>
              <a:rPr lang="en-US" altLang="ko-KR" dirty="0" err="1">
                <a:latin typeface="나눔스퀘어라운드 Light" panose="020B0600000101010101" pitchFamily="50" charset="-127"/>
                <a:ea typeface="나눔스퀘어라운드 Light" panose="020B0600000101010101" pitchFamily="50" charset="-127"/>
              </a:rPr>
              <a:t>analyse</a:t>
            </a:r>
            <a:r>
              <a:rPr lang="en-US" altLang="ko-KR" dirty="0">
                <a:latin typeface="나눔스퀘어라운드 Light" panose="020B0600000101010101" pitchFamily="50" charset="-127"/>
                <a:ea typeface="나눔스퀘어라운드 Light" panose="020B0600000101010101" pitchFamily="50" charset="-127"/>
              </a:rPr>
              <a:t> the impact of financial announcements on stock markets. This dissertation contributes to the existing literature by focusing on a non-financial announcement. Specifically, it focuses on how social media posts can affect financial markets.</a:t>
            </a:r>
            <a:endParaRPr lang="ko-KR" altLang="en-US" dirty="0">
              <a:latin typeface="나눔스퀘어라운드 Light" panose="020B0600000101010101" pitchFamily="50" charset="-127"/>
              <a:ea typeface="나눔스퀘어라운드 Light" panose="020B0600000101010101" pitchFamily="50" charset="-127"/>
            </a:endParaRPr>
          </a:p>
        </p:txBody>
      </p:sp>
      <p:sp>
        <p:nvSpPr>
          <p:cNvPr id="5" name="직사각형 4"/>
          <p:cNvSpPr/>
          <p:nvPr/>
        </p:nvSpPr>
        <p:spPr>
          <a:xfrm>
            <a:off x="190500" y="6133237"/>
            <a:ext cx="11734800" cy="492443"/>
          </a:xfrm>
          <a:prstGeom prst="rect">
            <a:avLst/>
          </a:prstGeom>
        </p:spPr>
        <p:txBody>
          <a:bodyPr wrap="square">
            <a:spAutoFit/>
          </a:bodyPr>
          <a:lstStyle/>
          <a:p>
            <a:r>
              <a:rPr lang="en-US" altLang="ko-KR" sz="1200" dirty="0">
                <a:latin typeface="나눔스퀘어라운드 Light" panose="020B0600000101010101" pitchFamily="50" charset="-127"/>
                <a:ea typeface="나눔스퀘어라운드 Light" panose="020B0600000101010101" pitchFamily="50" charset="-127"/>
              </a:rPr>
              <a:t>* They found that stock prices do not fully incorporate new information instantly and abnormal returns are present many days after the announcement. They call this the </a:t>
            </a:r>
            <a:r>
              <a:rPr lang="en-US" altLang="ko-KR" sz="1400" b="1" i="1" dirty="0">
                <a:latin typeface="나눔스퀘어라운드 Light" panose="020B0600000101010101" pitchFamily="50" charset="-127"/>
                <a:ea typeface="나눔스퀘어라운드 Light" panose="020B0600000101010101" pitchFamily="50" charset="-127"/>
              </a:rPr>
              <a:t>post earnings announcement drift (PEAD) </a:t>
            </a:r>
            <a:r>
              <a:rPr lang="en-US" altLang="ko-KR" sz="1200" dirty="0">
                <a:latin typeface="나눔스퀘어라운드 Light" panose="020B0600000101010101" pitchFamily="50" charset="-127"/>
                <a:ea typeface="나눔스퀘어라운드 Light" panose="020B0600000101010101" pitchFamily="50" charset="-127"/>
              </a:rPr>
              <a:t>and it represents the delay in stock price adjustment to equilibrium levels.</a:t>
            </a:r>
            <a:endParaRPr lang="ko-KR" altLang="en-US" sz="1200" dirty="0">
              <a:latin typeface="나눔스퀘어라운드 Light" panose="020B0600000101010101" pitchFamily="50" charset="-127"/>
              <a:ea typeface="나눔스퀘어라운드 Light" panose="020B0600000101010101" pitchFamily="50" charset="-127"/>
            </a:endParaRPr>
          </a:p>
        </p:txBody>
      </p:sp>
      <p:sp>
        <p:nvSpPr>
          <p:cNvPr id="10" name="TextBox 9"/>
          <p:cNvSpPr txBox="1"/>
          <p:nvPr/>
        </p:nvSpPr>
        <p:spPr>
          <a:xfrm>
            <a:off x="190500" y="2692270"/>
            <a:ext cx="11353800" cy="646331"/>
          </a:xfrm>
          <a:prstGeom prst="rect">
            <a:avLst/>
          </a:prstGeom>
          <a:noFill/>
        </p:spPr>
        <p:txBody>
          <a:bodyPr wrap="square" rtlCol="0">
            <a:spAutoFit/>
          </a:bodyPr>
          <a:lstStyle/>
          <a:p>
            <a:r>
              <a:rPr lang="en-US" altLang="ko-KR" dirty="0" err="1">
                <a:latin typeface="나눔스퀘어라운드 Light" panose="020B0600000101010101" pitchFamily="50" charset="-127"/>
                <a:ea typeface="나눔스퀘어라운드 Light" panose="020B0600000101010101" pitchFamily="50" charset="-127"/>
              </a:rPr>
              <a:t>Etc</a:t>
            </a:r>
            <a:r>
              <a:rPr lang="en-US" altLang="ko-KR" dirty="0">
                <a:latin typeface="나눔스퀘어라운드 Light" panose="020B0600000101010101" pitchFamily="50" charset="-127"/>
                <a:ea typeface="나눔스퀘어라운드 Light" panose="020B0600000101010101" pitchFamily="50" charset="-127"/>
              </a:rPr>
              <a:t> ) earning season , foreign exchange market , CAAR(Cumulative average abnormal returns) , post-inauguration and post-inauguration period , informative / non-informative </a:t>
            </a:r>
            <a:endParaRPr lang="ko-KR" altLang="en-US" dirty="0">
              <a:latin typeface="나눔스퀘어라운드 Light" panose="020B0600000101010101" pitchFamily="50" charset="-127"/>
              <a:ea typeface="나눔스퀘어라운드 Light" panose="020B0600000101010101" pitchFamily="50" charset="-127"/>
            </a:endParaRPr>
          </a:p>
        </p:txBody>
      </p:sp>
      <p:sp>
        <p:nvSpPr>
          <p:cNvPr id="19" name="TextBox 18"/>
          <p:cNvSpPr txBox="1"/>
          <p:nvPr/>
        </p:nvSpPr>
        <p:spPr>
          <a:xfrm>
            <a:off x="190500" y="3757435"/>
            <a:ext cx="11353800" cy="461665"/>
          </a:xfrm>
          <a:prstGeom prst="rect">
            <a:avLst/>
          </a:prstGeom>
          <a:noFill/>
        </p:spPr>
        <p:txBody>
          <a:bodyPr wrap="square" rtlCol="0">
            <a:spAutoFit/>
          </a:bodyPr>
          <a:lstStyle/>
          <a:p>
            <a:r>
              <a:rPr lang="en-US" altLang="ko-KR" sz="2400" b="1" dirty="0">
                <a:latin typeface="나눔스퀘어라운드 Light" panose="020B0600000101010101" pitchFamily="50" charset="-127"/>
                <a:ea typeface="나눔스퀘어라운드 Light" panose="020B0600000101010101" pitchFamily="50" charset="-127"/>
              </a:rPr>
              <a:t>Summary</a:t>
            </a:r>
            <a:endParaRPr lang="ko-KR" altLang="en-US" sz="2400" b="1" dirty="0">
              <a:latin typeface="나눔스퀘어라운드 Light" panose="020B0600000101010101" pitchFamily="50" charset="-127"/>
              <a:ea typeface="나눔스퀘어라운드 Light" panose="020B0600000101010101" pitchFamily="50" charset="-127"/>
            </a:endParaRPr>
          </a:p>
        </p:txBody>
      </p:sp>
      <p:sp>
        <p:nvSpPr>
          <p:cNvPr id="20" name="직사각형 19"/>
          <p:cNvSpPr/>
          <p:nvPr/>
        </p:nvSpPr>
        <p:spPr>
          <a:xfrm>
            <a:off x="190500" y="4259614"/>
            <a:ext cx="11734800" cy="1200329"/>
          </a:xfrm>
          <a:prstGeom prst="rect">
            <a:avLst/>
          </a:prstGeom>
        </p:spPr>
        <p:txBody>
          <a:bodyPr wrap="square">
            <a:spAutoFit/>
          </a:bodyPr>
          <a:lstStyle/>
          <a:p>
            <a:r>
              <a:rPr lang="en-US" altLang="ko-KR" dirty="0">
                <a:latin typeface="나눔스퀘어라운드 Light" panose="020B0600000101010101" pitchFamily="50" charset="-127"/>
                <a:ea typeface="나눔스퀘어라운드 Light" panose="020B0600000101010101" pitchFamily="50" charset="-127"/>
              </a:rPr>
              <a:t>This subsample is used to test the EMH. The key contribution of this paper to existing literature is the explanation for why markets may be inefficient. More specifically, analysis of abnormal trading volume and Google search activity provides insight on whether Trump’s tweets lead to attention-based investing, which in turn drives market inefficiency.</a:t>
            </a:r>
            <a:endParaRPr lang="ko-KR" altLang="en-US" dirty="0">
              <a:latin typeface="나눔스퀘어라운드 Light" panose="020B0600000101010101" pitchFamily="50" charset="-127"/>
              <a:ea typeface="나눔스퀘어라운드 Light" panose="020B0600000101010101" pitchFamily="50" charset="-127"/>
            </a:endParaRPr>
          </a:p>
        </p:txBody>
      </p:sp>
    </p:spTree>
    <p:extLst>
      <p:ext uri="{BB962C8B-B14F-4D97-AF65-F5344CB8AC3E}">
        <p14:creationId xmlns:p14="http://schemas.microsoft.com/office/powerpoint/2010/main" val="3167933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72150" y="323850"/>
            <a:ext cx="1790700" cy="369332"/>
          </a:xfrm>
          <a:prstGeom prst="rect">
            <a:avLst/>
          </a:prstGeom>
          <a:noFill/>
        </p:spPr>
        <p:txBody>
          <a:bodyPr wrap="square" rtlCol="0">
            <a:spAutoFit/>
          </a:bodyPr>
          <a:lstStyle/>
          <a:p>
            <a:r>
              <a:rPr lang="en-US" altLang="ko-KR" dirty="0">
                <a:latin typeface="나눔스퀘어라운드 Light" panose="020B0600000101010101" pitchFamily="50" charset="-127"/>
                <a:ea typeface="나눔스퀘어라운드 Light" panose="020B0600000101010101" pitchFamily="50" charset="-127"/>
              </a:rPr>
              <a:t>Data</a:t>
            </a:r>
            <a:endParaRPr lang="ko-KR" altLang="en-US" dirty="0">
              <a:latin typeface="나눔스퀘어라운드 Light" panose="020B0600000101010101" pitchFamily="50" charset="-127"/>
              <a:ea typeface="나눔스퀘어라운드 Light" panose="020B0600000101010101" pitchFamily="50" charset="-127"/>
            </a:endParaRPr>
          </a:p>
        </p:txBody>
      </p:sp>
      <p:sp>
        <p:nvSpPr>
          <p:cNvPr id="2" name="직사각형 1"/>
          <p:cNvSpPr/>
          <p:nvPr/>
        </p:nvSpPr>
        <p:spPr>
          <a:xfrm>
            <a:off x="331359" y="2169412"/>
            <a:ext cx="3644075" cy="461665"/>
          </a:xfrm>
          <a:prstGeom prst="rect">
            <a:avLst/>
          </a:prstGeom>
        </p:spPr>
        <p:txBody>
          <a:bodyPr wrap="none">
            <a:spAutoFit/>
          </a:bodyPr>
          <a:lstStyle/>
          <a:p>
            <a:r>
              <a:rPr lang="en-US" altLang="ko-KR" sz="2400" b="1" dirty="0">
                <a:latin typeface="나눔스퀘어라운드 Light" panose="020B0600000101010101" pitchFamily="50" charset="-127"/>
                <a:ea typeface="나눔스퀘어라운드 Light" panose="020B0600000101010101" pitchFamily="50" charset="-127"/>
              </a:rPr>
              <a:t>Financial Data Collection</a:t>
            </a:r>
            <a:endParaRPr lang="ko-KR" altLang="en-US" sz="2400" b="1" dirty="0">
              <a:latin typeface="나눔스퀘어라운드 Light" panose="020B0600000101010101" pitchFamily="50" charset="-127"/>
              <a:ea typeface="나눔스퀘어라운드 Light" panose="020B0600000101010101" pitchFamily="50" charset="-127"/>
            </a:endParaRPr>
          </a:p>
        </p:txBody>
      </p:sp>
      <p:sp>
        <p:nvSpPr>
          <p:cNvPr id="7" name="직사각형 6"/>
          <p:cNvSpPr/>
          <p:nvPr/>
        </p:nvSpPr>
        <p:spPr>
          <a:xfrm>
            <a:off x="331359" y="723140"/>
            <a:ext cx="2620589" cy="461665"/>
          </a:xfrm>
          <a:prstGeom prst="rect">
            <a:avLst/>
          </a:prstGeom>
        </p:spPr>
        <p:txBody>
          <a:bodyPr wrap="none">
            <a:spAutoFit/>
          </a:bodyPr>
          <a:lstStyle/>
          <a:p>
            <a:r>
              <a:rPr lang="en-US" altLang="ko-KR" sz="2400" b="1" dirty="0">
                <a:latin typeface="나눔스퀘어라운드 Light" panose="020B0600000101010101" pitchFamily="50" charset="-127"/>
                <a:ea typeface="나눔스퀘어라운드 Light" panose="020B0600000101010101" pitchFamily="50" charset="-127"/>
              </a:rPr>
              <a:t>Tweet Collection</a:t>
            </a:r>
            <a:endParaRPr lang="ko-KR" altLang="en-US" sz="2400" b="1" dirty="0">
              <a:latin typeface="나눔스퀘어라운드 Light" panose="020B0600000101010101" pitchFamily="50" charset="-127"/>
              <a:ea typeface="나눔스퀘어라운드 Light" panose="020B0600000101010101" pitchFamily="50" charset="-127"/>
            </a:endParaRPr>
          </a:p>
        </p:txBody>
      </p:sp>
      <p:sp>
        <p:nvSpPr>
          <p:cNvPr id="8" name="직사각형 7"/>
          <p:cNvSpPr/>
          <p:nvPr/>
        </p:nvSpPr>
        <p:spPr>
          <a:xfrm>
            <a:off x="331359" y="4474490"/>
            <a:ext cx="3708066" cy="461665"/>
          </a:xfrm>
          <a:prstGeom prst="rect">
            <a:avLst/>
          </a:prstGeom>
        </p:spPr>
        <p:txBody>
          <a:bodyPr wrap="none">
            <a:spAutoFit/>
          </a:bodyPr>
          <a:lstStyle/>
          <a:p>
            <a:r>
              <a:rPr lang="en-US" altLang="ko-KR" sz="2400" b="1" dirty="0">
                <a:latin typeface="나눔스퀘어라운드 Light" panose="020B0600000101010101" pitchFamily="50" charset="-127"/>
                <a:ea typeface="나눔스퀘어라운드 Light" panose="020B0600000101010101" pitchFamily="50" charset="-127"/>
              </a:rPr>
              <a:t>Sentiment Classification</a:t>
            </a:r>
            <a:endParaRPr lang="ko-KR" altLang="en-US" sz="2400" b="1" dirty="0">
              <a:latin typeface="나눔스퀘어라운드 Light" panose="020B0600000101010101" pitchFamily="50" charset="-127"/>
              <a:ea typeface="나눔스퀘어라운드 Light" panose="020B0600000101010101" pitchFamily="50" charset="-127"/>
            </a:endParaRPr>
          </a:p>
        </p:txBody>
      </p:sp>
      <p:sp>
        <p:nvSpPr>
          <p:cNvPr id="9" name="직사각형 8"/>
          <p:cNvSpPr/>
          <p:nvPr/>
        </p:nvSpPr>
        <p:spPr>
          <a:xfrm>
            <a:off x="323817" y="1174327"/>
            <a:ext cx="11757817" cy="923330"/>
          </a:xfrm>
          <a:prstGeom prst="rect">
            <a:avLst/>
          </a:prstGeom>
        </p:spPr>
        <p:txBody>
          <a:bodyPr wrap="square">
            <a:spAutoFit/>
          </a:bodyPr>
          <a:lstStyle/>
          <a:p>
            <a:r>
              <a:rPr lang="en-US" altLang="ko-KR" dirty="0">
                <a:latin typeface="나눔스퀘어라운드 Light" panose="020B0600000101010101" pitchFamily="50" charset="-127"/>
                <a:ea typeface="나눔스퀘어라운드 Light" panose="020B0600000101010101" pitchFamily="50" charset="-127"/>
              </a:rPr>
              <a:t>Tweets posted by Donald Trump’s personal account (@</a:t>
            </a:r>
            <a:r>
              <a:rPr lang="en-US" altLang="ko-KR" dirty="0" err="1">
                <a:latin typeface="나눔스퀘어라운드 Light" panose="020B0600000101010101" pitchFamily="50" charset="-127"/>
                <a:ea typeface="나눔스퀘어라운드 Light" panose="020B0600000101010101" pitchFamily="50" charset="-127"/>
              </a:rPr>
              <a:t>realDonaldTrump</a:t>
            </a:r>
            <a:r>
              <a:rPr lang="en-US" altLang="ko-KR" dirty="0">
                <a:latin typeface="나눔스퀘어라운드 Light" panose="020B0600000101010101" pitchFamily="50" charset="-127"/>
                <a:ea typeface="나눔스퀘어라운드 Light" panose="020B0600000101010101" pitchFamily="50" charset="-127"/>
              </a:rPr>
              <a:t>) are used rather than Donald Trump’s presidential account (@POTUS) as Trump simply retweets his personal account tweets on his presidential account and hence activity on this account provides no new information.</a:t>
            </a:r>
            <a:endParaRPr lang="ko-KR" altLang="en-US" dirty="0">
              <a:latin typeface="나눔스퀘어라운드 Light" panose="020B0600000101010101" pitchFamily="50" charset="-127"/>
              <a:ea typeface="나눔스퀘어라운드 Light" panose="020B0600000101010101" pitchFamily="50" charset="-127"/>
            </a:endParaRPr>
          </a:p>
        </p:txBody>
      </p:sp>
      <p:pic>
        <p:nvPicPr>
          <p:cNvPr id="10" name="그림 9"/>
          <p:cNvPicPr>
            <a:picLocks noChangeAspect="1"/>
          </p:cNvPicPr>
          <p:nvPr/>
        </p:nvPicPr>
        <p:blipFill>
          <a:blip r:embed="rId2"/>
          <a:stretch>
            <a:fillRect/>
          </a:stretch>
        </p:blipFill>
        <p:spPr>
          <a:xfrm>
            <a:off x="423393" y="2704760"/>
            <a:ext cx="4953000" cy="1697011"/>
          </a:xfrm>
          <a:prstGeom prst="rect">
            <a:avLst/>
          </a:prstGeom>
        </p:spPr>
      </p:pic>
      <p:sp>
        <p:nvSpPr>
          <p:cNvPr id="11" name="직사각형 10"/>
          <p:cNvSpPr/>
          <p:nvPr/>
        </p:nvSpPr>
        <p:spPr>
          <a:xfrm>
            <a:off x="323817" y="5008874"/>
            <a:ext cx="9525000" cy="1477328"/>
          </a:xfrm>
          <a:prstGeom prst="rect">
            <a:avLst/>
          </a:prstGeom>
        </p:spPr>
        <p:txBody>
          <a:bodyPr wrap="square">
            <a:spAutoFit/>
          </a:bodyPr>
          <a:lstStyle/>
          <a:p>
            <a:r>
              <a:rPr lang="en-US" altLang="ko-KR" dirty="0">
                <a:latin typeface="나눔스퀘어라운드 Light" panose="020B0600000101010101" pitchFamily="50" charset="-127"/>
                <a:ea typeface="나눔스퀘어라운드 Light" panose="020B0600000101010101" pitchFamily="50" charset="-127"/>
              </a:rPr>
              <a:t>Sentiment analysis is undertaken via an algorithm called valence aware dictionary and sentiment </a:t>
            </a:r>
            <a:r>
              <a:rPr lang="en-US" altLang="ko-KR" dirty="0" err="1">
                <a:latin typeface="나눔스퀘어라운드 Light" panose="020B0600000101010101" pitchFamily="50" charset="-127"/>
                <a:ea typeface="나눔스퀘어라운드 Light" panose="020B0600000101010101" pitchFamily="50" charset="-127"/>
              </a:rPr>
              <a:t>reasoner</a:t>
            </a:r>
            <a:r>
              <a:rPr lang="en-US" altLang="ko-KR" dirty="0">
                <a:latin typeface="나눔스퀘어라운드 Light" panose="020B0600000101010101" pitchFamily="50" charset="-127"/>
                <a:ea typeface="나눔스퀘어라운드 Light" panose="020B0600000101010101" pitchFamily="50" charset="-127"/>
              </a:rPr>
              <a:t> (VADER</a:t>
            </a:r>
            <a:r>
              <a:rPr lang="en-US" altLang="ko-KR" b="1" i="1" dirty="0">
                <a:latin typeface="나눔스퀘어라운드 Light" panose="020B0600000101010101" pitchFamily="50" charset="-127"/>
                <a:ea typeface="나눔스퀘어라운드 Light" panose="020B0600000101010101" pitchFamily="50" charset="-127"/>
              </a:rPr>
              <a:t>). VADER is a reliable method for calculating the polarity of tweets as it is used frequently to </a:t>
            </a:r>
            <a:r>
              <a:rPr lang="en-US" altLang="ko-KR" b="1" i="1" dirty="0" err="1">
                <a:latin typeface="나눔스퀘어라운드 Light" panose="020B0600000101010101" pitchFamily="50" charset="-127"/>
                <a:ea typeface="나눔스퀘어라운드 Light" panose="020B0600000101010101" pitchFamily="50" charset="-127"/>
              </a:rPr>
              <a:t>analyse</a:t>
            </a:r>
            <a:r>
              <a:rPr lang="en-US" altLang="ko-KR" b="1" i="1" dirty="0">
                <a:latin typeface="나눔스퀘어라운드 Light" panose="020B0600000101010101" pitchFamily="50" charset="-127"/>
                <a:ea typeface="나눔스퀘어라운드 Light" panose="020B0600000101010101" pitchFamily="50" charset="-127"/>
              </a:rPr>
              <a:t> social media. VADER has a dictionary of social media vocabulary and matches words in tweets with this dictionary. </a:t>
            </a:r>
            <a:r>
              <a:rPr lang="en-US" altLang="ko-KR" dirty="0">
                <a:latin typeface="나눔스퀘어라운드 Light" panose="020B0600000101010101" pitchFamily="50" charset="-127"/>
                <a:ea typeface="나눔스퀘어라운드 Light" panose="020B0600000101010101" pitchFamily="50" charset="-127"/>
              </a:rPr>
              <a:t>It assigns a compound value to tweets and </a:t>
            </a:r>
            <a:r>
              <a:rPr lang="en-US" altLang="ko-KR" dirty="0" err="1">
                <a:latin typeface="나눔스퀘어라운드 Light" panose="020B0600000101010101" pitchFamily="50" charset="-127"/>
                <a:ea typeface="나눔스퀘어라운드 Light" panose="020B0600000101010101" pitchFamily="50" charset="-127"/>
              </a:rPr>
              <a:t>categorises</a:t>
            </a:r>
            <a:r>
              <a:rPr lang="en-US" altLang="ko-KR" dirty="0">
                <a:latin typeface="나눔스퀘어라운드 Light" panose="020B0600000101010101" pitchFamily="50" charset="-127"/>
                <a:ea typeface="나눔스퀘어라운드 Light" panose="020B0600000101010101" pitchFamily="50" charset="-127"/>
              </a:rPr>
              <a:t> tweets as positive, negative and neutral.</a:t>
            </a:r>
            <a:endParaRPr lang="ko-KR" altLang="en-US" dirty="0">
              <a:latin typeface="나눔스퀘어라운드 Light" panose="020B0600000101010101" pitchFamily="50" charset="-127"/>
              <a:ea typeface="나눔스퀘어라운드 Light" panose="020B0600000101010101" pitchFamily="50" charset="-127"/>
            </a:endParaRPr>
          </a:p>
        </p:txBody>
      </p:sp>
    </p:spTree>
    <p:extLst>
      <p:ext uri="{BB962C8B-B14F-4D97-AF65-F5344CB8AC3E}">
        <p14:creationId xmlns:p14="http://schemas.microsoft.com/office/powerpoint/2010/main" val="734320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1150" y="247650"/>
            <a:ext cx="1885950" cy="369332"/>
          </a:xfrm>
          <a:prstGeom prst="rect">
            <a:avLst/>
          </a:prstGeom>
          <a:noFill/>
        </p:spPr>
        <p:txBody>
          <a:bodyPr wrap="square" rtlCol="0">
            <a:spAutoFit/>
          </a:bodyPr>
          <a:lstStyle/>
          <a:p>
            <a:r>
              <a:rPr lang="en-US" altLang="ko-KR" dirty="0">
                <a:latin typeface="나눔스퀘어라운드 Light" panose="020B0600000101010101" pitchFamily="50" charset="-127"/>
                <a:ea typeface="나눔스퀘어라운드 Light" panose="020B0600000101010101" pitchFamily="50" charset="-127"/>
              </a:rPr>
              <a:t>Methodology</a:t>
            </a:r>
            <a:endParaRPr lang="ko-KR" altLang="en-US" dirty="0">
              <a:latin typeface="나눔스퀘어라운드 Light" panose="020B0600000101010101" pitchFamily="50" charset="-127"/>
              <a:ea typeface="나눔스퀘어라운드 Light" panose="020B0600000101010101" pitchFamily="50" charset="-127"/>
            </a:endParaRPr>
          </a:p>
        </p:txBody>
      </p:sp>
      <p:pic>
        <p:nvPicPr>
          <p:cNvPr id="2" name="그림 1"/>
          <p:cNvPicPr>
            <a:picLocks noChangeAspect="1"/>
          </p:cNvPicPr>
          <p:nvPr/>
        </p:nvPicPr>
        <p:blipFill>
          <a:blip r:embed="rId2"/>
          <a:stretch>
            <a:fillRect/>
          </a:stretch>
        </p:blipFill>
        <p:spPr>
          <a:xfrm>
            <a:off x="2042394" y="980480"/>
            <a:ext cx="8107212" cy="2498929"/>
          </a:xfrm>
          <a:prstGeom prst="rect">
            <a:avLst/>
          </a:prstGeom>
        </p:spPr>
      </p:pic>
      <p:sp>
        <p:nvSpPr>
          <p:cNvPr id="5" name="TextBox 4"/>
          <p:cNvSpPr txBox="1"/>
          <p:nvPr/>
        </p:nvSpPr>
        <p:spPr>
          <a:xfrm>
            <a:off x="0" y="3257014"/>
            <a:ext cx="12192000" cy="3600986"/>
          </a:xfrm>
          <a:prstGeom prst="rect">
            <a:avLst/>
          </a:prstGeom>
          <a:noFill/>
        </p:spPr>
        <p:txBody>
          <a:bodyPr wrap="square" rtlCol="0">
            <a:spAutoFit/>
          </a:bodyPr>
          <a:lstStyle/>
          <a:p>
            <a:pPr>
              <a:lnSpc>
                <a:spcPct val="150000"/>
              </a:lnSpc>
            </a:pPr>
            <a:r>
              <a:rPr lang="en-US" altLang="ko-KR" sz="2000" dirty="0">
                <a:latin typeface="나눔스퀘어라운드 Light" panose="020B0600000101010101" pitchFamily="50" charset="-127"/>
                <a:ea typeface="나눔스퀘어라운드 Light" panose="020B0600000101010101" pitchFamily="50" charset="-127"/>
              </a:rPr>
              <a:t>1. To define the event window.</a:t>
            </a:r>
          </a:p>
          <a:p>
            <a:pPr>
              <a:lnSpc>
                <a:spcPct val="150000"/>
              </a:lnSpc>
            </a:pPr>
            <a:r>
              <a:rPr lang="en-US" altLang="ko-KR" sz="1600" dirty="0">
                <a:latin typeface="나눔스퀘어라운드 Light" panose="020B0600000101010101" pitchFamily="50" charset="-127"/>
                <a:ea typeface="나눔스퀘어라운드 Light" panose="020B0600000101010101" pitchFamily="50" charset="-127"/>
              </a:rPr>
              <a:t>-&gt; the time interval over which the event occurs </a:t>
            </a:r>
          </a:p>
          <a:p>
            <a:pPr>
              <a:lnSpc>
                <a:spcPct val="150000"/>
              </a:lnSpc>
            </a:pPr>
            <a:r>
              <a:rPr lang="en-US" altLang="ko-KR" sz="1600" dirty="0">
                <a:latin typeface="나눔스퀘어라운드 Light" panose="020B0600000101010101" pitchFamily="50" charset="-127"/>
                <a:ea typeface="나눔스퀘어라운드 Light" panose="020B0600000101010101" pitchFamily="50" charset="-127"/>
              </a:rPr>
              <a:t>; one can include a certain number of days before and after the announcement.</a:t>
            </a:r>
          </a:p>
          <a:p>
            <a:pPr>
              <a:lnSpc>
                <a:spcPct val="150000"/>
              </a:lnSpc>
            </a:pPr>
            <a:r>
              <a:rPr lang="en-US" altLang="ko-KR" sz="1600" dirty="0">
                <a:latin typeface="나눔스퀘어라운드 Light" panose="020B0600000101010101" pitchFamily="50" charset="-127"/>
                <a:ea typeface="나눔스퀘어라운드 Light" panose="020B0600000101010101" pitchFamily="50" charset="-127"/>
              </a:rPr>
              <a:t>20-day event window, which </a:t>
            </a:r>
            <a:r>
              <a:rPr lang="en-US" altLang="ko-KR" sz="1600" dirty="0" err="1">
                <a:latin typeface="나눔스퀘어라운드 Light" panose="020B0600000101010101" pitchFamily="50" charset="-127"/>
                <a:ea typeface="나눔스퀘어라운드 Light" panose="020B0600000101010101" pitchFamily="50" charset="-127"/>
              </a:rPr>
              <a:t>analyes</a:t>
            </a:r>
            <a:r>
              <a:rPr lang="en-US" altLang="ko-KR" sz="1600" dirty="0">
                <a:latin typeface="나눔스퀘어라운드 Light" panose="020B0600000101010101" pitchFamily="50" charset="-127"/>
                <a:ea typeface="나눔스퀘어라운드 Light" panose="020B0600000101010101" pitchFamily="50" charset="-127"/>
              </a:rPr>
              <a:t> average abnormal returns on day -10 and day 10, is incorporated in this study.</a:t>
            </a:r>
          </a:p>
          <a:p>
            <a:pPr>
              <a:lnSpc>
                <a:spcPct val="150000"/>
              </a:lnSpc>
            </a:pPr>
            <a:r>
              <a:rPr lang="en-US" altLang="ko-KR" sz="2000" dirty="0">
                <a:latin typeface="나눔스퀘어라운드 Light" panose="020B0600000101010101" pitchFamily="50" charset="-127"/>
                <a:ea typeface="나눔스퀘어라운드 Light" panose="020B0600000101010101" pitchFamily="50" charset="-127"/>
              </a:rPr>
              <a:t>2. To define the estimation window.</a:t>
            </a:r>
          </a:p>
          <a:p>
            <a:pPr>
              <a:lnSpc>
                <a:spcPct val="150000"/>
              </a:lnSpc>
            </a:pPr>
            <a:r>
              <a:rPr lang="en-US" altLang="ko-KR" sz="1600" dirty="0">
                <a:latin typeface="나눔스퀘어라운드 Light" panose="020B0600000101010101" pitchFamily="50" charset="-127"/>
                <a:ea typeface="나눔스퀘어라운드 Light" panose="020B0600000101010101" pitchFamily="50" charset="-127"/>
              </a:rPr>
              <a:t>-&gt; the interval of time before the event window that is used to estimate the expected(or normal) returns.</a:t>
            </a:r>
          </a:p>
          <a:p>
            <a:pPr>
              <a:lnSpc>
                <a:spcPct val="150000"/>
              </a:lnSpc>
            </a:pPr>
            <a:r>
              <a:rPr lang="en-US" altLang="ko-KR" sz="1600" dirty="0">
                <a:latin typeface="나눔스퀘어라운드 Light" panose="020B0600000101010101" pitchFamily="50" charset="-127"/>
                <a:ea typeface="나눔스퀘어라운드 Light" panose="020B0600000101010101" pitchFamily="50" charset="-127"/>
              </a:rPr>
              <a:t>; the estimation window starts from day -271 and ends on day -21. The length of the estimation window is 250 trading days. There is gap of 10 days between day -21 and day -11, in order to prevent the tweet from influencing the expected return parameters.</a:t>
            </a:r>
            <a:endParaRPr lang="ko-KR" altLang="en-US" sz="1600" dirty="0">
              <a:latin typeface="나눔스퀘어라운드 Light" panose="020B0600000101010101" pitchFamily="50" charset="-127"/>
              <a:ea typeface="나눔스퀘어라운드 Light" panose="020B0600000101010101" pitchFamily="50" charset="-127"/>
            </a:endParaRPr>
          </a:p>
        </p:txBody>
      </p:sp>
      <p:sp>
        <p:nvSpPr>
          <p:cNvPr id="6" name="TextBox 5"/>
          <p:cNvSpPr txBox="1"/>
          <p:nvPr/>
        </p:nvSpPr>
        <p:spPr>
          <a:xfrm>
            <a:off x="5391150" y="616982"/>
            <a:ext cx="2114550" cy="369332"/>
          </a:xfrm>
          <a:prstGeom prst="rect">
            <a:avLst/>
          </a:prstGeom>
          <a:noFill/>
        </p:spPr>
        <p:txBody>
          <a:bodyPr wrap="square" rtlCol="0">
            <a:spAutoFit/>
          </a:bodyPr>
          <a:lstStyle/>
          <a:p>
            <a:r>
              <a:rPr lang="en-US" altLang="ko-KR" dirty="0">
                <a:latin typeface="나눔스퀘어라운드 Light" panose="020B0600000101010101" pitchFamily="50" charset="-127"/>
                <a:ea typeface="나눔스퀘어라운드 Light" panose="020B0600000101010101" pitchFamily="50" charset="-127"/>
              </a:rPr>
              <a:t>Event Studies</a:t>
            </a:r>
            <a:endParaRPr lang="ko-KR" altLang="en-US" dirty="0">
              <a:latin typeface="나눔스퀘어라운드 Light" panose="020B0600000101010101" pitchFamily="50" charset="-127"/>
              <a:ea typeface="나눔스퀘어라운드 Light" panose="020B0600000101010101" pitchFamily="50" charset="-127"/>
            </a:endParaRPr>
          </a:p>
        </p:txBody>
      </p:sp>
    </p:spTree>
    <p:extLst>
      <p:ext uri="{BB962C8B-B14F-4D97-AF65-F5344CB8AC3E}">
        <p14:creationId xmlns:p14="http://schemas.microsoft.com/office/powerpoint/2010/main" val="917561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14950" y="266700"/>
            <a:ext cx="1885950" cy="369332"/>
          </a:xfrm>
          <a:prstGeom prst="rect">
            <a:avLst/>
          </a:prstGeom>
          <a:noFill/>
        </p:spPr>
        <p:txBody>
          <a:bodyPr wrap="square" rtlCol="0">
            <a:spAutoFit/>
          </a:bodyPr>
          <a:lstStyle/>
          <a:p>
            <a:r>
              <a:rPr lang="en-US" altLang="ko-KR" dirty="0">
                <a:latin typeface="나눔스퀘어라운드 Light" panose="020B0600000101010101" pitchFamily="50" charset="-127"/>
                <a:ea typeface="나눔스퀘어라운드 Light" panose="020B0600000101010101" pitchFamily="50" charset="-127"/>
              </a:rPr>
              <a:t>Methodology</a:t>
            </a:r>
            <a:endParaRPr lang="ko-KR" altLang="en-US" dirty="0">
              <a:latin typeface="나눔스퀘어라운드 Light" panose="020B0600000101010101" pitchFamily="50" charset="-127"/>
              <a:ea typeface="나눔스퀘어라운드 Light" panose="020B0600000101010101" pitchFamily="50" charset="-127"/>
            </a:endParaRPr>
          </a:p>
        </p:txBody>
      </p:sp>
      <p:sp>
        <p:nvSpPr>
          <p:cNvPr id="2" name="TextBox 1"/>
          <p:cNvSpPr txBox="1"/>
          <p:nvPr/>
        </p:nvSpPr>
        <p:spPr>
          <a:xfrm>
            <a:off x="5086350" y="616982"/>
            <a:ext cx="2343150" cy="369332"/>
          </a:xfrm>
          <a:prstGeom prst="rect">
            <a:avLst/>
          </a:prstGeom>
          <a:noFill/>
        </p:spPr>
        <p:txBody>
          <a:bodyPr wrap="square" rtlCol="0">
            <a:spAutoFit/>
          </a:bodyPr>
          <a:lstStyle/>
          <a:p>
            <a:r>
              <a:rPr lang="en-US" altLang="ko-KR" dirty="0">
                <a:latin typeface="나눔스퀘어라운드 Light" panose="020B0600000101010101" pitchFamily="50" charset="-127"/>
                <a:ea typeface="나눔스퀘어라운드 Light" panose="020B0600000101010101" pitchFamily="50" charset="-127"/>
              </a:rPr>
              <a:t>Sample selection</a:t>
            </a:r>
            <a:endParaRPr lang="ko-KR" altLang="en-US" dirty="0">
              <a:latin typeface="나눔스퀘어라운드 Light" panose="020B0600000101010101" pitchFamily="50" charset="-127"/>
              <a:ea typeface="나눔스퀘어라운드 Light" panose="020B0600000101010101" pitchFamily="50" charset="-127"/>
            </a:endParaRPr>
          </a:p>
        </p:txBody>
      </p:sp>
      <p:sp>
        <p:nvSpPr>
          <p:cNvPr id="3" name="직사각형 2"/>
          <p:cNvSpPr/>
          <p:nvPr/>
        </p:nvSpPr>
        <p:spPr>
          <a:xfrm>
            <a:off x="981075" y="1914759"/>
            <a:ext cx="10553700" cy="707886"/>
          </a:xfrm>
          <a:prstGeom prst="rect">
            <a:avLst/>
          </a:prstGeom>
        </p:spPr>
        <p:txBody>
          <a:bodyPr wrap="square">
            <a:spAutoFit/>
          </a:bodyPr>
          <a:lstStyle/>
          <a:p>
            <a:r>
              <a:rPr lang="en-US" altLang="ko-KR" sz="2000" b="1" dirty="0">
                <a:latin typeface="나눔스퀘어라운드 Light" panose="020B0600000101010101" pitchFamily="50" charset="-127"/>
                <a:ea typeface="나눔스퀘어라운드 Light" panose="020B0600000101010101" pitchFamily="50" charset="-127"/>
              </a:rPr>
              <a:t>@</a:t>
            </a:r>
            <a:r>
              <a:rPr lang="en-US" altLang="ko-KR" sz="2000" b="1" dirty="0" err="1">
                <a:latin typeface="나눔스퀘어라운드 Light" panose="020B0600000101010101" pitchFamily="50" charset="-127"/>
                <a:ea typeface="나눔스퀘어라운드 Light" panose="020B0600000101010101" pitchFamily="50" charset="-127"/>
              </a:rPr>
              <a:t>realDonaldTrump</a:t>
            </a:r>
            <a:r>
              <a:rPr lang="en-US" altLang="ko-KR" sz="2000" b="1" dirty="0">
                <a:latin typeface="나눔스퀘어라운드 Light" panose="020B0600000101010101" pitchFamily="50" charset="-127"/>
                <a:ea typeface="나눔스퀘어라운드 Light" panose="020B0600000101010101" pitchFamily="50" charset="-127"/>
              </a:rPr>
              <a:t>: “Thank you to @</a:t>
            </a:r>
            <a:r>
              <a:rPr lang="en-US" altLang="ko-KR" sz="2000" b="1" dirty="0" err="1">
                <a:latin typeface="나눔스퀘어라운드 Light" panose="020B0600000101010101" pitchFamily="50" charset="-127"/>
                <a:ea typeface="나눔스퀘어라운드 Light" panose="020B0600000101010101" pitchFamily="50" charset="-127"/>
              </a:rPr>
              <a:t>exxonmobil</a:t>
            </a:r>
            <a:r>
              <a:rPr lang="en-US" altLang="ko-KR" sz="2000" b="1" dirty="0">
                <a:latin typeface="나눔스퀘어라운드 Light" panose="020B0600000101010101" pitchFamily="50" charset="-127"/>
                <a:ea typeface="나눔스퀘어라운드 Light" panose="020B0600000101010101" pitchFamily="50" charset="-127"/>
              </a:rPr>
              <a:t> for your $20 billion investment that is creating more than 45,000 manufacturing &amp; construction jobs in the USA!” </a:t>
            </a:r>
            <a:endParaRPr lang="ko-KR" altLang="en-US" sz="2000" b="1" dirty="0">
              <a:latin typeface="나눔스퀘어라운드 Light" panose="020B0600000101010101" pitchFamily="50" charset="-127"/>
              <a:ea typeface="나눔스퀘어라운드 Light" panose="020B0600000101010101" pitchFamily="50" charset="-127"/>
            </a:endParaRPr>
          </a:p>
        </p:txBody>
      </p:sp>
      <p:sp>
        <p:nvSpPr>
          <p:cNvPr id="5" name="TextBox 4"/>
          <p:cNvSpPr txBox="1"/>
          <p:nvPr/>
        </p:nvSpPr>
        <p:spPr>
          <a:xfrm>
            <a:off x="981075" y="1592458"/>
            <a:ext cx="1409700" cy="369332"/>
          </a:xfrm>
          <a:prstGeom prst="rect">
            <a:avLst/>
          </a:prstGeom>
          <a:noFill/>
        </p:spPr>
        <p:txBody>
          <a:bodyPr wrap="square" rtlCol="0">
            <a:spAutoFit/>
          </a:bodyPr>
          <a:lstStyle/>
          <a:p>
            <a:r>
              <a:rPr lang="en-US" altLang="ko-KR" dirty="0">
                <a:latin typeface="나눔스퀘어라운드 Light" panose="020B0600000101010101" pitchFamily="50" charset="-127"/>
                <a:ea typeface="나눔스퀘어라운드 Light" panose="020B0600000101010101" pitchFamily="50" charset="-127"/>
              </a:rPr>
              <a:t>Example)</a:t>
            </a:r>
            <a:endParaRPr lang="ko-KR" altLang="en-US" dirty="0">
              <a:latin typeface="나눔스퀘어라운드 Light" panose="020B0600000101010101" pitchFamily="50" charset="-127"/>
              <a:ea typeface="나눔스퀘어라운드 Light" panose="020B0600000101010101" pitchFamily="50" charset="-127"/>
            </a:endParaRPr>
          </a:p>
        </p:txBody>
      </p:sp>
      <p:sp>
        <p:nvSpPr>
          <p:cNvPr id="6" name="TextBox 5"/>
          <p:cNvSpPr txBox="1"/>
          <p:nvPr/>
        </p:nvSpPr>
        <p:spPr>
          <a:xfrm>
            <a:off x="42862" y="4703982"/>
            <a:ext cx="8401050" cy="646331"/>
          </a:xfrm>
          <a:prstGeom prst="rect">
            <a:avLst/>
          </a:prstGeom>
          <a:noFill/>
        </p:spPr>
        <p:txBody>
          <a:bodyPr wrap="square" rtlCol="0">
            <a:spAutoFit/>
          </a:bodyPr>
          <a:lstStyle/>
          <a:p>
            <a:r>
              <a:rPr lang="en-US" altLang="ko-KR" dirty="0">
                <a:latin typeface="나눔스퀘어라운드 Light" panose="020B0600000101010101" pitchFamily="50" charset="-127"/>
                <a:ea typeface="나눔스퀘어라운드 Light" panose="020B0600000101010101" pitchFamily="50" charset="-127"/>
              </a:rPr>
              <a:t>Trump’s tweets which are in a 20-day proximity to earnings announcement dates are excluded from the sample when testing the EMH.</a:t>
            </a:r>
            <a:endParaRPr lang="ko-KR" altLang="en-US" dirty="0">
              <a:latin typeface="나눔스퀘어라운드 Light" panose="020B0600000101010101" pitchFamily="50" charset="-127"/>
              <a:ea typeface="나눔스퀘어라운드 Light" panose="020B0600000101010101" pitchFamily="50" charset="-127"/>
            </a:endParaRPr>
          </a:p>
        </p:txBody>
      </p:sp>
      <p:pic>
        <p:nvPicPr>
          <p:cNvPr id="7" name="그림 6"/>
          <p:cNvPicPr>
            <a:picLocks noChangeAspect="1"/>
          </p:cNvPicPr>
          <p:nvPr/>
        </p:nvPicPr>
        <p:blipFill>
          <a:blip r:embed="rId2"/>
          <a:stretch>
            <a:fillRect/>
          </a:stretch>
        </p:blipFill>
        <p:spPr>
          <a:xfrm>
            <a:off x="8443912" y="3842626"/>
            <a:ext cx="3090863" cy="3015374"/>
          </a:xfrm>
          <a:prstGeom prst="rect">
            <a:avLst/>
          </a:prstGeom>
        </p:spPr>
      </p:pic>
    </p:spTree>
    <p:extLst>
      <p:ext uri="{BB962C8B-B14F-4D97-AF65-F5344CB8AC3E}">
        <p14:creationId xmlns:p14="http://schemas.microsoft.com/office/powerpoint/2010/main" val="1932382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14950" y="266700"/>
            <a:ext cx="1885950" cy="369332"/>
          </a:xfrm>
          <a:prstGeom prst="rect">
            <a:avLst/>
          </a:prstGeom>
          <a:noFill/>
        </p:spPr>
        <p:txBody>
          <a:bodyPr wrap="square" rtlCol="0">
            <a:spAutoFit/>
          </a:bodyPr>
          <a:lstStyle/>
          <a:p>
            <a:r>
              <a:rPr lang="en-US" altLang="ko-KR" dirty="0">
                <a:latin typeface="나눔스퀘어라운드 Light" panose="020B0600000101010101" pitchFamily="50" charset="-127"/>
                <a:ea typeface="나눔스퀘어라운드 Light" panose="020B0600000101010101" pitchFamily="50" charset="-127"/>
              </a:rPr>
              <a:t>Methodology</a:t>
            </a:r>
            <a:endParaRPr lang="ko-KR" altLang="en-US" dirty="0">
              <a:latin typeface="나눔스퀘어라운드 Light" panose="020B0600000101010101" pitchFamily="50" charset="-127"/>
              <a:ea typeface="나눔스퀘어라운드 Light" panose="020B0600000101010101" pitchFamily="50" charset="-127"/>
            </a:endParaRPr>
          </a:p>
        </p:txBody>
      </p:sp>
      <p:sp>
        <p:nvSpPr>
          <p:cNvPr id="8" name="TextBox 7"/>
          <p:cNvSpPr txBox="1"/>
          <p:nvPr/>
        </p:nvSpPr>
        <p:spPr>
          <a:xfrm>
            <a:off x="4486275" y="636032"/>
            <a:ext cx="3543300" cy="369332"/>
          </a:xfrm>
          <a:prstGeom prst="rect">
            <a:avLst/>
          </a:prstGeom>
          <a:noFill/>
        </p:spPr>
        <p:txBody>
          <a:bodyPr wrap="square" rtlCol="0">
            <a:spAutoFit/>
          </a:bodyPr>
          <a:lstStyle/>
          <a:p>
            <a:r>
              <a:rPr lang="en-US" altLang="ko-KR" dirty="0">
                <a:latin typeface="나눔스퀘어라운드 Light" panose="020B0600000101010101" pitchFamily="50" charset="-127"/>
                <a:ea typeface="나눔스퀘어라운드 Light" panose="020B0600000101010101" pitchFamily="50" charset="-127"/>
              </a:rPr>
              <a:t>Normal &amp; Abnormal Returns</a:t>
            </a:r>
            <a:endParaRPr lang="ko-KR" altLang="en-US" dirty="0">
              <a:latin typeface="나눔스퀘어라운드 Light" panose="020B0600000101010101" pitchFamily="50" charset="-127"/>
              <a:ea typeface="나눔스퀘어라운드 Light" panose="020B0600000101010101" pitchFamily="50" charset="-127"/>
            </a:endParaRPr>
          </a:p>
        </p:txBody>
      </p:sp>
      <p:sp>
        <p:nvSpPr>
          <p:cNvPr id="9" name="TextBox 8"/>
          <p:cNvSpPr txBox="1"/>
          <p:nvPr/>
        </p:nvSpPr>
        <p:spPr>
          <a:xfrm>
            <a:off x="133350" y="1619250"/>
            <a:ext cx="4171950" cy="369332"/>
          </a:xfrm>
          <a:prstGeom prst="rect">
            <a:avLst/>
          </a:prstGeom>
          <a:noFill/>
        </p:spPr>
        <p:txBody>
          <a:bodyPr wrap="square" rtlCol="0">
            <a:spAutoFit/>
          </a:bodyPr>
          <a:lstStyle/>
          <a:p>
            <a:r>
              <a:rPr lang="en-US" altLang="ko-KR" dirty="0">
                <a:latin typeface="나눔스퀘어라운드 Light" panose="020B0600000101010101" pitchFamily="50" charset="-127"/>
                <a:ea typeface="나눔스퀘어라운드 Light" panose="020B0600000101010101" pitchFamily="50" charset="-127"/>
              </a:rPr>
              <a:t>1. Constant mean return model (CMR)</a:t>
            </a:r>
            <a:endParaRPr lang="ko-KR" altLang="en-US" dirty="0">
              <a:latin typeface="나눔스퀘어라운드 Light" panose="020B0600000101010101" pitchFamily="50" charset="-127"/>
              <a:ea typeface="나눔스퀘어라운드 Light" panose="020B0600000101010101" pitchFamily="50" charset="-127"/>
            </a:endParaRPr>
          </a:p>
        </p:txBody>
      </p:sp>
      <p:sp>
        <p:nvSpPr>
          <p:cNvPr id="10" name="TextBox 9"/>
          <p:cNvSpPr txBox="1"/>
          <p:nvPr/>
        </p:nvSpPr>
        <p:spPr>
          <a:xfrm>
            <a:off x="209550" y="3390900"/>
            <a:ext cx="1962150" cy="369332"/>
          </a:xfrm>
          <a:prstGeom prst="rect">
            <a:avLst/>
          </a:prstGeom>
          <a:solidFill>
            <a:schemeClr val="accent2">
              <a:lumMod val="60000"/>
              <a:lumOff val="40000"/>
            </a:schemeClr>
          </a:solidFill>
        </p:spPr>
        <p:txBody>
          <a:bodyPr wrap="square" rtlCol="0">
            <a:spAutoFit/>
          </a:bodyPr>
          <a:lstStyle/>
          <a:p>
            <a:r>
              <a:rPr lang="en-US" altLang="ko-KR" dirty="0">
                <a:latin typeface="나눔스퀘어라운드 Light" panose="020B0600000101010101" pitchFamily="50" charset="-127"/>
                <a:ea typeface="나눔스퀘어라운드 Light" panose="020B0600000101010101" pitchFamily="50" charset="-127"/>
              </a:rPr>
              <a:t>2. Market model</a:t>
            </a:r>
            <a:endParaRPr lang="ko-KR" altLang="en-US" dirty="0">
              <a:latin typeface="나눔스퀘어라운드 Light" panose="020B0600000101010101" pitchFamily="50" charset="-127"/>
              <a:ea typeface="나눔스퀘어라운드 Light" panose="020B0600000101010101" pitchFamily="50" charset="-127"/>
            </a:endParaRPr>
          </a:p>
        </p:txBody>
      </p:sp>
      <p:sp>
        <p:nvSpPr>
          <p:cNvPr id="11" name="TextBox 10"/>
          <p:cNvSpPr txBox="1"/>
          <p:nvPr/>
        </p:nvSpPr>
        <p:spPr>
          <a:xfrm>
            <a:off x="209550" y="4977884"/>
            <a:ext cx="4095750" cy="369332"/>
          </a:xfrm>
          <a:prstGeom prst="rect">
            <a:avLst/>
          </a:prstGeom>
          <a:noFill/>
        </p:spPr>
        <p:txBody>
          <a:bodyPr wrap="square" rtlCol="0">
            <a:spAutoFit/>
          </a:bodyPr>
          <a:lstStyle/>
          <a:p>
            <a:r>
              <a:rPr lang="en-US" altLang="ko-KR" dirty="0">
                <a:latin typeface="나눔스퀘어라운드 Light" panose="020B0600000101010101" pitchFamily="50" charset="-127"/>
                <a:ea typeface="나눔스퀘어라운드 Light" panose="020B0600000101010101" pitchFamily="50" charset="-127"/>
              </a:rPr>
              <a:t>3. Capital asset pricing model (CAPM)</a:t>
            </a:r>
            <a:endParaRPr lang="ko-KR" altLang="en-US" dirty="0">
              <a:latin typeface="나눔스퀘어라운드 Light" panose="020B0600000101010101" pitchFamily="50" charset="-127"/>
              <a:ea typeface="나눔스퀘어라운드 Light" panose="020B0600000101010101" pitchFamily="50" charset="-127"/>
            </a:endParaRPr>
          </a:p>
        </p:txBody>
      </p:sp>
      <p:sp>
        <p:nvSpPr>
          <p:cNvPr id="12" name="직사각형 11"/>
          <p:cNvSpPr/>
          <p:nvPr/>
        </p:nvSpPr>
        <p:spPr>
          <a:xfrm>
            <a:off x="338137" y="1988582"/>
            <a:ext cx="11515725" cy="646331"/>
          </a:xfrm>
          <a:prstGeom prst="rect">
            <a:avLst/>
          </a:prstGeom>
        </p:spPr>
        <p:txBody>
          <a:bodyPr wrap="square">
            <a:spAutoFit/>
          </a:bodyPr>
          <a:lstStyle/>
          <a:p>
            <a:r>
              <a:rPr lang="ko-KR" altLang="en-US" dirty="0">
                <a:latin typeface="나눔스퀘어라운드 Light" panose="020B0600000101010101" pitchFamily="50" charset="-127"/>
                <a:ea typeface="나눔스퀘어라운드 Light" panose="020B0600000101010101" pitchFamily="50" charset="-127"/>
              </a:rPr>
              <a:t>The CMR </a:t>
            </a:r>
            <a:r>
              <a:rPr lang="ko-KR" altLang="en-US" dirty="0" err="1">
                <a:latin typeface="나눔스퀘어라운드 Light" panose="020B0600000101010101" pitchFamily="50" charset="-127"/>
                <a:ea typeface="나눔스퀘어라운드 Light" panose="020B0600000101010101" pitchFamily="50" charset="-127"/>
              </a:rPr>
              <a:t>is</a:t>
            </a:r>
            <a:r>
              <a:rPr lang="ko-KR" altLang="en-US" dirty="0">
                <a:latin typeface="나눔스퀘어라운드 Light" panose="020B0600000101010101" pitchFamily="50" charset="-127"/>
                <a:ea typeface="나눔스퀘어라운드 Light" panose="020B0600000101010101" pitchFamily="50" charset="-127"/>
              </a:rPr>
              <a:t> </a:t>
            </a:r>
            <a:r>
              <a:rPr lang="ko-KR" altLang="en-US" dirty="0" err="1">
                <a:latin typeface="나눔스퀘어라운드 Light" panose="020B0600000101010101" pitchFamily="50" charset="-127"/>
                <a:ea typeface="나눔스퀘어라운드 Light" panose="020B0600000101010101" pitchFamily="50" charset="-127"/>
              </a:rPr>
              <a:t>a</a:t>
            </a:r>
            <a:r>
              <a:rPr lang="ko-KR" altLang="en-US" dirty="0">
                <a:latin typeface="나눔스퀘어라운드 Light" panose="020B0600000101010101" pitchFamily="50" charset="-127"/>
                <a:ea typeface="나눔스퀘어라운드 Light" panose="020B0600000101010101" pitchFamily="50" charset="-127"/>
              </a:rPr>
              <a:t> </a:t>
            </a:r>
            <a:r>
              <a:rPr lang="ko-KR" altLang="en-US" dirty="0" err="1">
                <a:latin typeface="나눔스퀘어라운드 Light" panose="020B0600000101010101" pitchFamily="50" charset="-127"/>
                <a:ea typeface="나눔스퀘어라운드 Light" panose="020B0600000101010101" pitchFamily="50" charset="-127"/>
              </a:rPr>
              <a:t>statistical</a:t>
            </a:r>
            <a:r>
              <a:rPr lang="ko-KR" altLang="en-US" dirty="0">
                <a:latin typeface="나눔스퀘어라운드 Light" panose="020B0600000101010101" pitchFamily="50" charset="-127"/>
                <a:ea typeface="나눔스퀘어라운드 Light" panose="020B0600000101010101" pitchFamily="50" charset="-127"/>
              </a:rPr>
              <a:t> </a:t>
            </a:r>
            <a:r>
              <a:rPr lang="ko-KR" altLang="en-US" dirty="0" err="1">
                <a:latin typeface="나눔스퀘어라운드 Light" panose="020B0600000101010101" pitchFamily="50" charset="-127"/>
                <a:ea typeface="나눔스퀘어라운드 Light" panose="020B0600000101010101" pitchFamily="50" charset="-127"/>
              </a:rPr>
              <a:t>model</a:t>
            </a:r>
            <a:r>
              <a:rPr lang="ko-KR" altLang="en-US" dirty="0">
                <a:latin typeface="나눔스퀘어라운드 Light" panose="020B0600000101010101" pitchFamily="50" charset="-127"/>
                <a:ea typeface="나눔스퀘어라운드 Light" panose="020B0600000101010101" pitchFamily="50" charset="-127"/>
              </a:rPr>
              <a:t> </a:t>
            </a:r>
            <a:r>
              <a:rPr lang="ko-KR" altLang="en-US" dirty="0" err="1">
                <a:latin typeface="나눔스퀘어라운드 Light" panose="020B0600000101010101" pitchFamily="50" charset="-127"/>
                <a:ea typeface="나눔스퀘어라운드 Light" panose="020B0600000101010101" pitchFamily="50" charset="-127"/>
              </a:rPr>
              <a:t>that</a:t>
            </a:r>
            <a:r>
              <a:rPr lang="ko-KR" altLang="en-US" dirty="0">
                <a:latin typeface="나눔스퀘어라운드 Light" panose="020B0600000101010101" pitchFamily="50" charset="-127"/>
                <a:ea typeface="나눔스퀘어라운드 Light" panose="020B0600000101010101" pitchFamily="50" charset="-127"/>
              </a:rPr>
              <a:t> </a:t>
            </a:r>
            <a:r>
              <a:rPr lang="ko-KR" altLang="en-US" dirty="0" err="1">
                <a:latin typeface="나눔스퀘어라운드 Light" panose="020B0600000101010101" pitchFamily="50" charset="-127"/>
                <a:ea typeface="나눔스퀘어라운드 Light" panose="020B0600000101010101" pitchFamily="50" charset="-127"/>
              </a:rPr>
              <a:t>postulates</a:t>
            </a:r>
            <a:r>
              <a:rPr lang="ko-KR" altLang="en-US" dirty="0">
                <a:latin typeface="나눔스퀘어라운드 Light" panose="020B0600000101010101" pitchFamily="50" charset="-127"/>
                <a:ea typeface="나눔스퀘어라운드 Light" panose="020B0600000101010101" pitchFamily="50" charset="-127"/>
              </a:rPr>
              <a:t> </a:t>
            </a:r>
            <a:r>
              <a:rPr lang="ko-KR" altLang="en-US" dirty="0" err="1">
                <a:latin typeface="나눔스퀘어라운드 Light" panose="020B0600000101010101" pitchFamily="50" charset="-127"/>
                <a:ea typeface="나눔스퀘어라운드 Light" panose="020B0600000101010101" pitchFamily="50" charset="-127"/>
              </a:rPr>
              <a:t>expected</a:t>
            </a:r>
            <a:r>
              <a:rPr lang="ko-KR" altLang="en-US" dirty="0">
                <a:latin typeface="나눔스퀘어라운드 Light" panose="020B0600000101010101" pitchFamily="50" charset="-127"/>
                <a:ea typeface="나눔스퀘어라운드 Light" panose="020B0600000101010101" pitchFamily="50" charset="-127"/>
              </a:rPr>
              <a:t> </a:t>
            </a:r>
            <a:r>
              <a:rPr lang="ko-KR" altLang="en-US" dirty="0" err="1">
                <a:latin typeface="나눔스퀘어라운드 Light" panose="020B0600000101010101" pitchFamily="50" charset="-127"/>
                <a:ea typeface="나눔스퀘어라운드 Light" panose="020B0600000101010101" pitchFamily="50" charset="-127"/>
              </a:rPr>
              <a:t>returns</a:t>
            </a:r>
            <a:r>
              <a:rPr lang="ko-KR" altLang="en-US" dirty="0">
                <a:latin typeface="나눔스퀘어라운드 Light" panose="020B0600000101010101" pitchFamily="50" charset="-127"/>
                <a:ea typeface="나눔스퀘어라운드 Light" panose="020B0600000101010101" pitchFamily="50" charset="-127"/>
              </a:rPr>
              <a:t> </a:t>
            </a:r>
            <a:r>
              <a:rPr lang="ko-KR" altLang="en-US" dirty="0" err="1">
                <a:latin typeface="나눔스퀘어라운드 Light" panose="020B0600000101010101" pitchFamily="50" charset="-127"/>
                <a:ea typeface="나눔스퀘어라운드 Light" panose="020B0600000101010101" pitchFamily="50" charset="-127"/>
              </a:rPr>
              <a:t>are</a:t>
            </a:r>
            <a:r>
              <a:rPr lang="ko-KR" altLang="en-US" dirty="0">
                <a:latin typeface="나눔스퀘어라운드 Light" panose="020B0600000101010101" pitchFamily="50" charset="-127"/>
                <a:ea typeface="나눔스퀘어라운드 Light" panose="020B0600000101010101" pitchFamily="50" charset="-127"/>
              </a:rPr>
              <a:t> </a:t>
            </a:r>
            <a:r>
              <a:rPr lang="ko-KR" altLang="en-US" dirty="0" err="1">
                <a:latin typeface="나눔스퀘어라운드 Light" panose="020B0600000101010101" pitchFamily="50" charset="-127"/>
                <a:ea typeface="나눔스퀘어라운드 Light" panose="020B0600000101010101" pitchFamily="50" charset="-127"/>
              </a:rPr>
              <a:t>simply</a:t>
            </a:r>
            <a:r>
              <a:rPr lang="ko-KR" altLang="en-US" dirty="0">
                <a:latin typeface="나눔스퀘어라운드 Light" panose="020B0600000101010101" pitchFamily="50" charset="-127"/>
                <a:ea typeface="나눔스퀘어라운드 Light" panose="020B0600000101010101" pitchFamily="50" charset="-127"/>
              </a:rPr>
              <a:t> </a:t>
            </a:r>
            <a:r>
              <a:rPr lang="ko-KR" altLang="en-US" dirty="0" err="1">
                <a:latin typeface="나눔스퀘어라운드 Light" panose="020B0600000101010101" pitchFamily="50" charset="-127"/>
                <a:ea typeface="나눔스퀘어라운드 Light" panose="020B0600000101010101" pitchFamily="50" charset="-127"/>
              </a:rPr>
              <a:t>the</a:t>
            </a:r>
            <a:r>
              <a:rPr lang="ko-KR" altLang="en-US" dirty="0">
                <a:latin typeface="나눔스퀘어라운드 Light" panose="020B0600000101010101" pitchFamily="50" charset="-127"/>
                <a:ea typeface="나눔스퀘어라운드 Light" panose="020B0600000101010101" pitchFamily="50" charset="-127"/>
              </a:rPr>
              <a:t> </a:t>
            </a:r>
            <a:r>
              <a:rPr lang="ko-KR" altLang="en-US" dirty="0" err="1">
                <a:latin typeface="나눔스퀘어라운드 Light" panose="020B0600000101010101" pitchFamily="50" charset="-127"/>
                <a:ea typeface="나눔스퀘어라운드 Light" panose="020B0600000101010101" pitchFamily="50" charset="-127"/>
              </a:rPr>
              <a:t>mean</a:t>
            </a:r>
            <a:r>
              <a:rPr lang="ko-KR" altLang="en-US" dirty="0">
                <a:latin typeface="나눔스퀘어라운드 Light" panose="020B0600000101010101" pitchFamily="50" charset="-127"/>
                <a:ea typeface="나눔스퀘어라운드 Light" panose="020B0600000101010101" pitchFamily="50" charset="-127"/>
              </a:rPr>
              <a:t> of </a:t>
            </a:r>
            <a:r>
              <a:rPr lang="ko-KR" altLang="en-US" dirty="0" err="1">
                <a:latin typeface="나눔스퀘어라운드 Light" panose="020B0600000101010101" pitchFamily="50" charset="-127"/>
                <a:ea typeface="나눔스퀘어라운드 Light" panose="020B0600000101010101" pitchFamily="50" charset="-127"/>
              </a:rPr>
              <a:t>returns</a:t>
            </a:r>
            <a:r>
              <a:rPr lang="ko-KR" altLang="en-US" dirty="0">
                <a:latin typeface="나눔스퀘어라운드 Light" panose="020B0600000101010101" pitchFamily="50" charset="-127"/>
                <a:ea typeface="나눔스퀘어라운드 Light" panose="020B0600000101010101" pitchFamily="50" charset="-127"/>
              </a:rPr>
              <a:t> </a:t>
            </a:r>
            <a:r>
              <a:rPr lang="ko-KR" altLang="en-US" dirty="0" err="1">
                <a:latin typeface="나눔스퀘어라운드 Light" panose="020B0600000101010101" pitchFamily="50" charset="-127"/>
                <a:ea typeface="나눔스퀘어라운드 Light" panose="020B0600000101010101" pitchFamily="50" charset="-127"/>
              </a:rPr>
              <a:t>in</a:t>
            </a:r>
            <a:r>
              <a:rPr lang="ko-KR" altLang="en-US" dirty="0">
                <a:latin typeface="나눔스퀘어라운드 Light" panose="020B0600000101010101" pitchFamily="50" charset="-127"/>
                <a:ea typeface="나눔스퀘어라운드 Light" panose="020B0600000101010101" pitchFamily="50" charset="-127"/>
              </a:rPr>
              <a:t> </a:t>
            </a:r>
            <a:r>
              <a:rPr lang="ko-KR" altLang="en-US" dirty="0" err="1">
                <a:latin typeface="나눔스퀘어라운드 Light" panose="020B0600000101010101" pitchFamily="50" charset="-127"/>
                <a:ea typeface="나눔스퀘어라운드 Light" panose="020B0600000101010101" pitchFamily="50" charset="-127"/>
              </a:rPr>
              <a:t>the</a:t>
            </a:r>
            <a:r>
              <a:rPr lang="ko-KR" altLang="en-US" dirty="0">
                <a:latin typeface="나눔스퀘어라운드 Light" panose="020B0600000101010101" pitchFamily="50" charset="-127"/>
                <a:ea typeface="나눔스퀘어라운드 Light" panose="020B0600000101010101" pitchFamily="50" charset="-127"/>
              </a:rPr>
              <a:t> </a:t>
            </a:r>
            <a:r>
              <a:rPr lang="ko-KR" altLang="en-US" dirty="0" err="1">
                <a:latin typeface="나눔스퀘어라운드 Light" panose="020B0600000101010101" pitchFamily="50" charset="-127"/>
                <a:ea typeface="나눔스퀘어라운드 Light" panose="020B0600000101010101" pitchFamily="50" charset="-127"/>
              </a:rPr>
              <a:t>estimation</a:t>
            </a:r>
            <a:r>
              <a:rPr lang="ko-KR" altLang="en-US" dirty="0">
                <a:latin typeface="나눔스퀘어라운드 Light" panose="020B0600000101010101" pitchFamily="50" charset="-127"/>
                <a:ea typeface="나눔스퀘어라운드 Light" panose="020B0600000101010101" pitchFamily="50" charset="-127"/>
              </a:rPr>
              <a:t> </a:t>
            </a:r>
            <a:r>
              <a:rPr lang="ko-KR" altLang="en-US" dirty="0" err="1">
                <a:latin typeface="나눔스퀘어라운드 Light" panose="020B0600000101010101" pitchFamily="50" charset="-127"/>
                <a:ea typeface="나눔스퀘어라운드 Light" panose="020B0600000101010101" pitchFamily="50" charset="-127"/>
              </a:rPr>
              <a:t>window</a:t>
            </a:r>
            <a:r>
              <a:rPr lang="ko-KR" altLang="en-US" dirty="0">
                <a:latin typeface="나눔스퀘어라운드 Light" panose="020B0600000101010101" pitchFamily="50" charset="-127"/>
                <a:ea typeface="나눔스퀘어라운드 Light" panose="020B0600000101010101" pitchFamily="50" charset="-127"/>
              </a:rPr>
              <a:t>.</a:t>
            </a:r>
          </a:p>
        </p:txBody>
      </p:sp>
      <p:sp>
        <p:nvSpPr>
          <p:cNvPr id="13" name="직사각형 12"/>
          <p:cNvSpPr/>
          <p:nvPr/>
        </p:nvSpPr>
        <p:spPr>
          <a:xfrm>
            <a:off x="400050" y="3760232"/>
            <a:ext cx="10839450" cy="584775"/>
          </a:xfrm>
          <a:prstGeom prst="rect">
            <a:avLst/>
          </a:prstGeom>
        </p:spPr>
        <p:txBody>
          <a:bodyPr wrap="square">
            <a:spAutoFit/>
          </a:bodyPr>
          <a:lstStyle/>
          <a:p>
            <a:r>
              <a:rPr lang="en-US" altLang="ko-KR" dirty="0">
                <a:latin typeface="나눔스퀘어라운드 Light" panose="020B0600000101010101" pitchFamily="50" charset="-127"/>
                <a:ea typeface="나눔스퀘어라운드 Light" panose="020B0600000101010101" pitchFamily="50" charset="-127"/>
              </a:rPr>
              <a:t>Market model</a:t>
            </a:r>
            <a:r>
              <a:rPr lang="ko-KR" altLang="en-US" dirty="0">
                <a:latin typeface="나눔스퀘어라운드 Light" panose="020B0600000101010101" pitchFamily="50" charset="-127"/>
                <a:ea typeface="나눔스퀘어라운드 Light" panose="020B0600000101010101" pitchFamily="50" charset="-127"/>
              </a:rPr>
              <a:t> </a:t>
            </a:r>
            <a:r>
              <a:rPr lang="ko-KR" altLang="en-US" dirty="0" err="1">
                <a:latin typeface="나눔스퀘어라운드 Light" panose="020B0600000101010101" pitchFamily="50" charset="-127"/>
                <a:ea typeface="나눔스퀘어라운드 Light" panose="020B0600000101010101" pitchFamily="50" charset="-127"/>
              </a:rPr>
              <a:t>is</a:t>
            </a:r>
            <a:r>
              <a:rPr lang="ko-KR" altLang="en-US" dirty="0">
                <a:latin typeface="나눔스퀘어라운드 Light" panose="020B0600000101010101" pitchFamily="50" charset="-127"/>
                <a:ea typeface="나눔스퀘어라운드 Light" panose="020B0600000101010101" pitchFamily="50" charset="-127"/>
              </a:rPr>
              <a:t> </a:t>
            </a:r>
            <a:r>
              <a:rPr lang="ko-KR" altLang="en-US" dirty="0" err="1">
                <a:latin typeface="나눔스퀘어라운드 Light" panose="020B0600000101010101" pitchFamily="50" charset="-127"/>
                <a:ea typeface="나눔스퀘어라운드 Light" panose="020B0600000101010101" pitchFamily="50" charset="-127"/>
              </a:rPr>
              <a:t>calculates</a:t>
            </a:r>
            <a:r>
              <a:rPr lang="ko-KR" altLang="en-US" dirty="0">
                <a:latin typeface="나눔스퀘어라운드 Light" panose="020B0600000101010101" pitchFamily="50" charset="-127"/>
                <a:ea typeface="나눔스퀘어라운드 Light" panose="020B0600000101010101" pitchFamily="50" charset="-127"/>
              </a:rPr>
              <a:t> </a:t>
            </a:r>
            <a:r>
              <a:rPr lang="ko-KR" altLang="en-US" dirty="0" err="1">
                <a:latin typeface="나눔스퀘어라운드 Light" panose="020B0600000101010101" pitchFamily="50" charset="-127"/>
                <a:ea typeface="나눔스퀘어라운드 Light" panose="020B0600000101010101" pitchFamily="50" charset="-127"/>
              </a:rPr>
              <a:t>expected</a:t>
            </a:r>
            <a:r>
              <a:rPr lang="ko-KR" altLang="en-US" dirty="0">
                <a:latin typeface="나눔스퀘어라운드 Light" panose="020B0600000101010101" pitchFamily="50" charset="-127"/>
                <a:ea typeface="나눔스퀘어라운드 Light" panose="020B0600000101010101" pitchFamily="50" charset="-127"/>
              </a:rPr>
              <a:t> </a:t>
            </a:r>
            <a:r>
              <a:rPr lang="ko-KR" altLang="en-US" dirty="0" err="1">
                <a:latin typeface="나눔스퀘어라운드 Light" panose="020B0600000101010101" pitchFamily="50" charset="-127"/>
                <a:ea typeface="나눔스퀘어라운드 Light" panose="020B0600000101010101" pitchFamily="50" charset="-127"/>
              </a:rPr>
              <a:t>return</a:t>
            </a:r>
            <a:r>
              <a:rPr lang="ko-KR" altLang="en-US" dirty="0">
                <a:latin typeface="나눔스퀘어라운드 Light" panose="020B0600000101010101" pitchFamily="50" charset="-127"/>
                <a:ea typeface="나눔스퀘어라운드 Light" panose="020B0600000101010101" pitchFamily="50" charset="-127"/>
              </a:rPr>
              <a:t> </a:t>
            </a:r>
            <a:r>
              <a:rPr lang="ko-KR" altLang="en-US" dirty="0" err="1">
                <a:latin typeface="나눔스퀘어라운드 Light" panose="020B0600000101010101" pitchFamily="50" charset="-127"/>
                <a:ea typeface="나눔스퀘어라운드 Light" panose="020B0600000101010101" pitchFamily="50" charset="-127"/>
              </a:rPr>
              <a:t>by</a:t>
            </a:r>
            <a:r>
              <a:rPr lang="ko-KR" altLang="en-US" dirty="0">
                <a:latin typeface="나눔스퀘어라운드 Light" panose="020B0600000101010101" pitchFamily="50" charset="-127"/>
                <a:ea typeface="나눔스퀘어라운드 Light" panose="020B0600000101010101" pitchFamily="50" charset="-127"/>
              </a:rPr>
              <a:t> </a:t>
            </a:r>
            <a:r>
              <a:rPr lang="ko-KR" altLang="en-US" dirty="0" err="1">
                <a:latin typeface="나눔스퀘어라운드 Light" panose="020B0600000101010101" pitchFamily="50" charset="-127"/>
                <a:ea typeface="나눔스퀘어라운드 Light" panose="020B0600000101010101" pitchFamily="50" charset="-127"/>
              </a:rPr>
              <a:t>accounting</a:t>
            </a:r>
            <a:r>
              <a:rPr lang="ko-KR" altLang="en-US" dirty="0">
                <a:latin typeface="나눔스퀘어라운드 Light" panose="020B0600000101010101" pitchFamily="50" charset="-127"/>
                <a:ea typeface="나눔스퀘어라운드 Light" panose="020B0600000101010101" pitchFamily="50" charset="-127"/>
              </a:rPr>
              <a:t> </a:t>
            </a:r>
            <a:r>
              <a:rPr lang="ko-KR" altLang="en-US" dirty="0" err="1">
                <a:latin typeface="나눔스퀘어라운드 Light" panose="020B0600000101010101" pitchFamily="50" charset="-127"/>
                <a:ea typeface="나눔스퀘어라운드 Light" panose="020B0600000101010101" pitchFamily="50" charset="-127"/>
              </a:rPr>
              <a:t>for</a:t>
            </a:r>
            <a:r>
              <a:rPr lang="ko-KR" altLang="en-US" dirty="0">
                <a:latin typeface="나눔스퀘어라운드 Light" panose="020B0600000101010101" pitchFamily="50" charset="-127"/>
                <a:ea typeface="나눔스퀘어라운드 Light" panose="020B0600000101010101" pitchFamily="50" charset="-127"/>
              </a:rPr>
              <a:t> </a:t>
            </a:r>
            <a:r>
              <a:rPr lang="ko-KR" altLang="en-US" dirty="0" err="1">
                <a:latin typeface="나눔스퀘어라운드 Light" panose="020B0600000101010101" pitchFamily="50" charset="-127"/>
                <a:ea typeface="나눔스퀘어라운드 Light" panose="020B0600000101010101" pitchFamily="50" charset="-127"/>
              </a:rPr>
              <a:t>general</a:t>
            </a:r>
            <a:r>
              <a:rPr lang="ko-KR" altLang="en-US" dirty="0">
                <a:latin typeface="나눔스퀘어라운드 Light" panose="020B0600000101010101" pitchFamily="50" charset="-127"/>
                <a:ea typeface="나눔스퀘어라운드 Light" panose="020B0600000101010101" pitchFamily="50" charset="-127"/>
              </a:rPr>
              <a:t> </a:t>
            </a:r>
            <a:r>
              <a:rPr lang="ko-KR" altLang="en-US" dirty="0" err="1">
                <a:latin typeface="나눔스퀘어라운드 Light" panose="020B0600000101010101" pitchFamily="50" charset="-127"/>
                <a:ea typeface="나눔스퀘어라운드 Light" panose="020B0600000101010101" pitchFamily="50" charset="-127"/>
              </a:rPr>
              <a:t>market</a:t>
            </a:r>
            <a:r>
              <a:rPr lang="ko-KR" altLang="en-US" dirty="0">
                <a:latin typeface="나눔스퀘어라운드 Light" panose="020B0600000101010101" pitchFamily="50" charset="-127"/>
                <a:ea typeface="나눔스퀘어라운드 Light" panose="020B0600000101010101" pitchFamily="50" charset="-127"/>
              </a:rPr>
              <a:t> </a:t>
            </a:r>
            <a:r>
              <a:rPr lang="ko-KR" altLang="en-US" dirty="0" err="1">
                <a:latin typeface="나눔스퀘어라운드 Light" panose="020B0600000101010101" pitchFamily="50" charset="-127"/>
                <a:ea typeface="나눔스퀘어라운드 Light" panose="020B0600000101010101" pitchFamily="50" charset="-127"/>
              </a:rPr>
              <a:t>movements</a:t>
            </a:r>
            <a:r>
              <a:rPr lang="ko-KR" altLang="en-US" dirty="0">
                <a:latin typeface="나눔스퀘어라운드 Light" panose="020B0600000101010101" pitchFamily="50" charset="-127"/>
                <a:ea typeface="나눔스퀘어라운드 Light" panose="020B0600000101010101" pitchFamily="50" charset="-127"/>
              </a:rPr>
              <a:t>.</a:t>
            </a:r>
            <a:endParaRPr lang="en-US" altLang="ko-KR" dirty="0">
              <a:latin typeface="나눔스퀘어라운드 Light" panose="020B0600000101010101" pitchFamily="50" charset="-127"/>
              <a:ea typeface="나눔스퀘어라운드 Light" panose="020B0600000101010101" pitchFamily="50" charset="-127"/>
            </a:endParaRPr>
          </a:p>
          <a:p>
            <a:r>
              <a:rPr lang="en-US" altLang="ko-KR" sz="1400" dirty="0">
                <a:latin typeface="나눔스퀘어라운드 Light" panose="020B0600000101010101" pitchFamily="50" charset="-127"/>
                <a:ea typeface="나눔스퀘어라운드 Light" panose="020B0600000101010101" pitchFamily="50" charset="-127"/>
              </a:rPr>
              <a:t>* This requires an OLS regression of stock return on the market return.</a:t>
            </a:r>
            <a:endParaRPr lang="ko-KR" altLang="en-US" sz="1400" dirty="0">
              <a:latin typeface="나눔스퀘어라운드 Light" panose="020B0600000101010101" pitchFamily="50" charset="-127"/>
              <a:ea typeface="나눔스퀘어라운드 Light" panose="020B0600000101010101" pitchFamily="50" charset="-127"/>
            </a:endParaRPr>
          </a:p>
        </p:txBody>
      </p:sp>
      <p:sp>
        <p:nvSpPr>
          <p:cNvPr id="14" name="직사각형 13"/>
          <p:cNvSpPr/>
          <p:nvPr/>
        </p:nvSpPr>
        <p:spPr>
          <a:xfrm>
            <a:off x="400050" y="5347216"/>
            <a:ext cx="11258550" cy="369332"/>
          </a:xfrm>
          <a:prstGeom prst="rect">
            <a:avLst/>
          </a:prstGeom>
        </p:spPr>
        <p:txBody>
          <a:bodyPr wrap="square">
            <a:spAutoFit/>
          </a:bodyPr>
          <a:lstStyle/>
          <a:p>
            <a:r>
              <a:rPr lang="en-US" altLang="ko-KR" dirty="0">
                <a:latin typeface="나눔스퀘어라운드 Light" panose="020B0600000101010101" pitchFamily="50" charset="-127"/>
                <a:ea typeface="나눔스퀘어라운드 Light" panose="020B0600000101010101" pitchFamily="50" charset="-127"/>
              </a:rPr>
              <a:t>CAPM</a:t>
            </a:r>
            <a:r>
              <a:rPr lang="ko-KR" altLang="en-US" dirty="0">
                <a:latin typeface="나눔스퀘어라운드 Light" panose="020B0600000101010101" pitchFamily="50" charset="-127"/>
                <a:ea typeface="나눔스퀘어라운드 Light" panose="020B0600000101010101" pitchFamily="50" charset="-127"/>
              </a:rPr>
              <a:t> </a:t>
            </a:r>
            <a:r>
              <a:rPr lang="ko-KR" altLang="en-US" dirty="0" err="1">
                <a:latin typeface="나눔스퀘어라운드 Light" panose="020B0600000101010101" pitchFamily="50" charset="-127"/>
                <a:ea typeface="나눔스퀘어라운드 Light" panose="020B0600000101010101" pitchFamily="50" charset="-127"/>
              </a:rPr>
              <a:t>calculates</a:t>
            </a:r>
            <a:r>
              <a:rPr lang="ko-KR" altLang="en-US" dirty="0">
                <a:latin typeface="나눔스퀘어라운드 Light" panose="020B0600000101010101" pitchFamily="50" charset="-127"/>
                <a:ea typeface="나눔스퀘어라운드 Light" panose="020B0600000101010101" pitchFamily="50" charset="-127"/>
              </a:rPr>
              <a:t> </a:t>
            </a:r>
            <a:r>
              <a:rPr lang="ko-KR" altLang="en-US" dirty="0" err="1">
                <a:latin typeface="나눔스퀘어라운드 Light" panose="020B0600000101010101" pitchFamily="50" charset="-127"/>
                <a:ea typeface="나눔스퀘어라운드 Light" panose="020B0600000101010101" pitchFamily="50" charset="-127"/>
              </a:rPr>
              <a:t>the</a:t>
            </a:r>
            <a:r>
              <a:rPr lang="ko-KR" altLang="en-US" dirty="0">
                <a:latin typeface="나눔스퀘어라운드 Light" panose="020B0600000101010101" pitchFamily="50" charset="-127"/>
                <a:ea typeface="나눔스퀘어라운드 Light" panose="020B0600000101010101" pitchFamily="50" charset="-127"/>
              </a:rPr>
              <a:t> </a:t>
            </a:r>
            <a:r>
              <a:rPr lang="ko-KR" altLang="en-US" dirty="0" err="1">
                <a:latin typeface="나눔스퀘어라운드 Light" panose="020B0600000101010101" pitchFamily="50" charset="-127"/>
                <a:ea typeface="나눔스퀘어라운드 Light" panose="020B0600000101010101" pitchFamily="50" charset="-127"/>
              </a:rPr>
              <a:t>expected</a:t>
            </a:r>
            <a:r>
              <a:rPr lang="ko-KR" altLang="en-US" dirty="0">
                <a:latin typeface="나눔스퀘어라운드 Light" panose="020B0600000101010101" pitchFamily="50" charset="-127"/>
                <a:ea typeface="나눔스퀘어라운드 Light" panose="020B0600000101010101" pitchFamily="50" charset="-127"/>
              </a:rPr>
              <a:t> </a:t>
            </a:r>
            <a:r>
              <a:rPr lang="ko-KR" altLang="en-US" dirty="0" err="1">
                <a:latin typeface="나눔스퀘어라운드 Light" panose="020B0600000101010101" pitchFamily="50" charset="-127"/>
                <a:ea typeface="나눔스퀘어라운드 Light" panose="020B0600000101010101" pitchFamily="50" charset="-127"/>
              </a:rPr>
              <a:t>return</a:t>
            </a:r>
            <a:r>
              <a:rPr lang="ko-KR" altLang="en-US" dirty="0">
                <a:latin typeface="나눔스퀘어라운드 Light" panose="020B0600000101010101" pitchFamily="50" charset="-127"/>
                <a:ea typeface="나눔스퀘어라운드 Light" panose="020B0600000101010101" pitchFamily="50" charset="-127"/>
              </a:rPr>
              <a:t> </a:t>
            </a:r>
            <a:r>
              <a:rPr lang="ko-KR" altLang="en-US" dirty="0" err="1">
                <a:latin typeface="나눔스퀘어라운드 Light" panose="020B0600000101010101" pitchFamily="50" charset="-127"/>
                <a:ea typeface="나눔스퀘어라운드 Light" panose="020B0600000101010101" pitchFamily="50" charset="-127"/>
              </a:rPr>
              <a:t>by</a:t>
            </a:r>
            <a:r>
              <a:rPr lang="ko-KR" altLang="en-US" dirty="0">
                <a:latin typeface="나눔스퀘어라운드 Light" panose="020B0600000101010101" pitchFamily="50" charset="-127"/>
                <a:ea typeface="나눔스퀘어라운드 Light" panose="020B0600000101010101" pitchFamily="50" charset="-127"/>
              </a:rPr>
              <a:t> </a:t>
            </a:r>
            <a:r>
              <a:rPr lang="ko-KR" altLang="en-US" dirty="0" err="1">
                <a:latin typeface="나눔스퀘어라운드 Light" panose="020B0600000101010101" pitchFamily="50" charset="-127"/>
                <a:ea typeface="나눔스퀘어라운드 Light" panose="020B0600000101010101" pitchFamily="50" charset="-127"/>
              </a:rPr>
              <a:t>accounting</a:t>
            </a:r>
            <a:r>
              <a:rPr lang="ko-KR" altLang="en-US" dirty="0">
                <a:latin typeface="나눔스퀘어라운드 Light" panose="020B0600000101010101" pitchFamily="50" charset="-127"/>
                <a:ea typeface="나눔스퀘어라운드 Light" panose="020B0600000101010101" pitchFamily="50" charset="-127"/>
              </a:rPr>
              <a:t> </a:t>
            </a:r>
            <a:r>
              <a:rPr lang="ko-KR" altLang="en-US" dirty="0" err="1">
                <a:latin typeface="나눔스퀘어라운드 Light" panose="020B0600000101010101" pitchFamily="50" charset="-127"/>
                <a:ea typeface="나눔스퀘어라운드 Light" panose="020B0600000101010101" pitchFamily="50" charset="-127"/>
              </a:rPr>
              <a:t>for</a:t>
            </a:r>
            <a:r>
              <a:rPr lang="ko-KR" altLang="en-US" dirty="0">
                <a:latin typeface="나눔스퀘어라운드 Light" panose="020B0600000101010101" pitchFamily="50" charset="-127"/>
                <a:ea typeface="나눔스퀘어라운드 Light" panose="020B0600000101010101" pitchFamily="50" charset="-127"/>
              </a:rPr>
              <a:t> </a:t>
            </a:r>
            <a:r>
              <a:rPr lang="ko-KR" altLang="en-US" dirty="0" err="1">
                <a:latin typeface="나눔스퀘어라운드 Light" panose="020B0600000101010101" pitchFamily="50" charset="-127"/>
                <a:ea typeface="나눔스퀘어라운드 Light" panose="020B0600000101010101" pitchFamily="50" charset="-127"/>
              </a:rPr>
              <a:t>risk</a:t>
            </a:r>
            <a:r>
              <a:rPr lang="ko-KR" altLang="en-US" dirty="0">
                <a:latin typeface="나눔스퀘어라운드 Light" panose="020B0600000101010101" pitchFamily="50" charset="-127"/>
                <a:ea typeface="나눔스퀘어라운드 Light" panose="020B0600000101010101" pitchFamily="50" charset="-127"/>
              </a:rPr>
              <a:t> </a:t>
            </a:r>
            <a:r>
              <a:rPr lang="ko-KR" altLang="en-US" dirty="0" err="1">
                <a:latin typeface="나눔스퀘어라운드 Light" panose="020B0600000101010101" pitchFamily="50" charset="-127"/>
                <a:ea typeface="나눔스퀘어라운드 Light" panose="020B0600000101010101" pitchFamily="50" charset="-127"/>
              </a:rPr>
              <a:t>investors</a:t>
            </a:r>
            <a:r>
              <a:rPr lang="ko-KR" altLang="en-US" dirty="0">
                <a:latin typeface="나눔스퀘어라운드 Light" panose="020B0600000101010101" pitchFamily="50" charset="-127"/>
                <a:ea typeface="나눔스퀘어라운드 Light" panose="020B0600000101010101" pitchFamily="50" charset="-127"/>
              </a:rPr>
              <a:t> </a:t>
            </a:r>
            <a:r>
              <a:rPr lang="ko-KR" altLang="en-US" dirty="0" err="1">
                <a:latin typeface="나눔스퀘어라운드 Light" panose="020B0600000101010101" pitchFamily="50" charset="-127"/>
                <a:ea typeface="나눔스퀘어라운드 Light" panose="020B0600000101010101" pitchFamily="50" charset="-127"/>
              </a:rPr>
              <a:t>bear</a:t>
            </a:r>
            <a:r>
              <a:rPr lang="ko-KR" altLang="en-US" dirty="0">
                <a:latin typeface="나눔스퀘어라운드 Light" panose="020B0600000101010101" pitchFamily="50" charset="-127"/>
                <a:ea typeface="나눔스퀘어라운드 Light" panose="020B0600000101010101" pitchFamily="50" charset="-127"/>
              </a:rPr>
              <a:t> </a:t>
            </a:r>
            <a:r>
              <a:rPr lang="ko-KR" altLang="en-US" dirty="0" err="1">
                <a:latin typeface="나눔스퀘어라운드 Light" panose="020B0600000101010101" pitchFamily="50" charset="-127"/>
                <a:ea typeface="나눔스퀘어라운드 Light" panose="020B0600000101010101" pitchFamily="50" charset="-127"/>
              </a:rPr>
              <a:t>when</a:t>
            </a:r>
            <a:r>
              <a:rPr lang="ko-KR" altLang="en-US" dirty="0">
                <a:latin typeface="나눔스퀘어라운드 Light" panose="020B0600000101010101" pitchFamily="50" charset="-127"/>
                <a:ea typeface="나눔스퀘어라운드 Light" panose="020B0600000101010101" pitchFamily="50" charset="-127"/>
              </a:rPr>
              <a:t> </a:t>
            </a:r>
            <a:r>
              <a:rPr lang="ko-KR" altLang="en-US" dirty="0" err="1">
                <a:latin typeface="나눔스퀘어라운드 Light" panose="020B0600000101010101" pitchFamily="50" charset="-127"/>
                <a:ea typeface="나눔스퀘어라운드 Light" panose="020B0600000101010101" pitchFamily="50" charset="-127"/>
              </a:rPr>
              <a:t>buying</a:t>
            </a:r>
            <a:r>
              <a:rPr lang="ko-KR" altLang="en-US" dirty="0">
                <a:latin typeface="나눔스퀘어라운드 Light" panose="020B0600000101010101" pitchFamily="50" charset="-127"/>
                <a:ea typeface="나눔스퀘어라운드 Light" panose="020B0600000101010101" pitchFamily="50" charset="-127"/>
              </a:rPr>
              <a:t> </a:t>
            </a:r>
            <a:r>
              <a:rPr lang="ko-KR" altLang="en-US" dirty="0" err="1">
                <a:latin typeface="나눔스퀘어라운드 Light" panose="020B0600000101010101" pitchFamily="50" charset="-127"/>
                <a:ea typeface="나눔스퀘어라운드 Light" panose="020B0600000101010101" pitchFamily="50" charset="-127"/>
              </a:rPr>
              <a:t>a</a:t>
            </a:r>
            <a:r>
              <a:rPr lang="ko-KR" altLang="en-US" dirty="0">
                <a:latin typeface="나눔스퀘어라운드 Light" panose="020B0600000101010101" pitchFamily="50" charset="-127"/>
                <a:ea typeface="나눔스퀘어라운드 Light" panose="020B0600000101010101" pitchFamily="50" charset="-127"/>
              </a:rPr>
              <a:t> </a:t>
            </a:r>
            <a:r>
              <a:rPr lang="ko-KR" altLang="en-US" dirty="0" err="1">
                <a:latin typeface="나눔스퀘어라운드 Light" panose="020B0600000101010101" pitchFamily="50" charset="-127"/>
                <a:ea typeface="나눔스퀘어라운드 Light" panose="020B0600000101010101" pitchFamily="50" charset="-127"/>
              </a:rPr>
              <a:t>specific</a:t>
            </a:r>
            <a:r>
              <a:rPr lang="ko-KR" altLang="en-US" dirty="0">
                <a:latin typeface="나눔스퀘어라운드 Light" panose="020B0600000101010101" pitchFamily="50" charset="-127"/>
                <a:ea typeface="나눔스퀘어라운드 Light" panose="020B0600000101010101" pitchFamily="50" charset="-127"/>
              </a:rPr>
              <a:t> </a:t>
            </a:r>
            <a:r>
              <a:rPr lang="ko-KR" altLang="en-US" dirty="0" err="1">
                <a:latin typeface="나눔스퀘어라운드 Light" panose="020B0600000101010101" pitchFamily="50" charset="-127"/>
                <a:ea typeface="나눔스퀘어라운드 Light" panose="020B0600000101010101" pitchFamily="50" charset="-127"/>
              </a:rPr>
              <a:t>stock</a:t>
            </a:r>
            <a:r>
              <a:rPr lang="ko-KR" altLang="en-US" dirty="0">
                <a:latin typeface="나눔스퀘어라운드 Light" panose="020B0600000101010101" pitchFamily="50" charset="-127"/>
                <a:ea typeface="나눔스퀘어라운드 Light" panose="020B0600000101010101" pitchFamily="50" charset="-127"/>
              </a:rPr>
              <a:t>.</a:t>
            </a:r>
          </a:p>
        </p:txBody>
      </p:sp>
    </p:spTree>
    <p:extLst>
      <p:ext uri="{BB962C8B-B14F-4D97-AF65-F5344CB8AC3E}">
        <p14:creationId xmlns:p14="http://schemas.microsoft.com/office/powerpoint/2010/main" val="804866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14950" y="266700"/>
            <a:ext cx="1885950" cy="369332"/>
          </a:xfrm>
          <a:prstGeom prst="rect">
            <a:avLst/>
          </a:prstGeom>
          <a:noFill/>
        </p:spPr>
        <p:txBody>
          <a:bodyPr wrap="square" rtlCol="0">
            <a:spAutoFit/>
          </a:bodyPr>
          <a:lstStyle/>
          <a:p>
            <a:r>
              <a:rPr lang="en-US" altLang="ko-KR" dirty="0">
                <a:latin typeface="나눔스퀘어라운드 Light" panose="020B0600000101010101" pitchFamily="50" charset="-127"/>
                <a:ea typeface="나눔스퀘어라운드 Light" panose="020B0600000101010101" pitchFamily="50" charset="-127"/>
              </a:rPr>
              <a:t>Methodology</a:t>
            </a:r>
            <a:endParaRPr lang="ko-KR" altLang="en-US" dirty="0">
              <a:latin typeface="나눔스퀘어라운드 Light" panose="020B0600000101010101" pitchFamily="50" charset="-127"/>
              <a:ea typeface="나눔스퀘어라운드 Light" panose="020B0600000101010101" pitchFamily="50" charset="-127"/>
            </a:endParaRPr>
          </a:p>
        </p:txBody>
      </p:sp>
      <p:pic>
        <p:nvPicPr>
          <p:cNvPr id="2" name="그림 1"/>
          <p:cNvPicPr>
            <a:picLocks noChangeAspect="1"/>
          </p:cNvPicPr>
          <p:nvPr/>
        </p:nvPicPr>
        <p:blipFill>
          <a:blip r:embed="rId2"/>
          <a:stretch>
            <a:fillRect/>
          </a:stretch>
        </p:blipFill>
        <p:spPr>
          <a:xfrm>
            <a:off x="757237" y="2559050"/>
            <a:ext cx="3999548" cy="1266825"/>
          </a:xfrm>
          <a:prstGeom prst="rect">
            <a:avLst/>
          </a:prstGeom>
        </p:spPr>
      </p:pic>
      <p:sp>
        <p:nvSpPr>
          <p:cNvPr id="3" name="TextBox 2"/>
          <p:cNvSpPr txBox="1"/>
          <p:nvPr/>
        </p:nvSpPr>
        <p:spPr>
          <a:xfrm>
            <a:off x="566261" y="4049713"/>
            <a:ext cx="4381500" cy="1477328"/>
          </a:xfrm>
          <a:prstGeom prst="rect">
            <a:avLst/>
          </a:prstGeom>
          <a:noFill/>
        </p:spPr>
        <p:txBody>
          <a:bodyPr wrap="square" rtlCol="0">
            <a:spAutoFit/>
          </a:bodyPr>
          <a:lstStyle/>
          <a:p>
            <a:r>
              <a:rPr lang="en-US" altLang="ko-KR" dirty="0" err="1">
                <a:latin typeface="나눔스퀘어라운드 Light" panose="020B0600000101010101" pitchFamily="50" charset="-127"/>
                <a:ea typeface="나눔스퀘어라운드 Light" panose="020B0600000101010101" pitchFamily="50" charset="-127"/>
              </a:rPr>
              <a:t>R_i,t</a:t>
            </a:r>
            <a:r>
              <a:rPr lang="en-US" altLang="ko-KR" dirty="0">
                <a:latin typeface="나눔스퀘어라운드 Light" panose="020B0600000101010101" pitchFamily="50" charset="-127"/>
                <a:ea typeface="나눔스퀘어라운드 Light" panose="020B0600000101010101" pitchFamily="50" charset="-127"/>
              </a:rPr>
              <a:t> ; the daily return of stock </a:t>
            </a:r>
            <a:r>
              <a:rPr lang="en-US" altLang="ko-KR" dirty="0" err="1">
                <a:latin typeface="나눔스퀘어라운드 Light" panose="020B0600000101010101" pitchFamily="50" charset="-127"/>
                <a:ea typeface="나눔스퀘어라운드 Light" panose="020B0600000101010101" pitchFamily="50" charset="-127"/>
              </a:rPr>
              <a:t>i</a:t>
            </a:r>
            <a:r>
              <a:rPr lang="en-US" altLang="ko-KR" dirty="0">
                <a:latin typeface="나눔스퀘어라운드 Light" panose="020B0600000101010101" pitchFamily="50" charset="-127"/>
                <a:ea typeface="나눔스퀘어라운드 Light" panose="020B0600000101010101" pitchFamily="50" charset="-127"/>
              </a:rPr>
              <a:t>,</a:t>
            </a:r>
          </a:p>
          <a:p>
            <a:r>
              <a:rPr lang="ko-KR" altLang="en-US" dirty="0">
                <a:latin typeface="나눔스퀘어라운드 Light" panose="020B0600000101010101" pitchFamily="50" charset="-127"/>
                <a:ea typeface="나눔스퀘어라운드 Light" panose="020B0600000101010101" pitchFamily="50" charset="-127"/>
              </a:rPr>
              <a:t>∂</a:t>
            </a:r>
            <a:r>
              <a:rPr lang="en-US" altLang="ko-KR" dirty="0">
                <a:latin typeface="나눔스퀘어라운드 Light" panose="020B0600000101010101" pitchFamily="50" charset="-127"/>
                <a:ea typeface="나눔스퀘어라운드 Light" panose="020B0600000101010101" pitchFamily="50" charset="-127"/>
              </a:rPr>
              <a:t>_</a:t>
            </a:r>
            <a:r>
              <a:rPr lang="en-US" altLang="ko-KR" dirty="0" err="1">
                <a:latin typeface="나눔스퀘어라운드 Light" panose="020B0600000101010101" pitchFamily="50" charset="-127"/>
                <a:ea typeface="나눔스퀘어라운드 Light" panose="020B0600000101010101" pitchFamily="50" charset="-127"/>
              </a:rPr>
              <a:t>i</a:t>
            </a:r>
            <a:r>
              <a:rPr lang="en-US" altLang="ko-KR" dirty="0">
                <a:latin typeface="나눔스퀘어라운드 Light" panose="020B0600000101010101" pitchFamily="50" charset="-127"/>
                <a:ea typeface="나눔스퀘어라운드 Light" panose="020B0600000101010101" pitchFamily="50" charset="-127"/>
              </a:rPr>
              <a:t> ; intercept</a:t>
            </a:r>
          </a:p>
          <a:p>
            <a:r>
              <a:rPr lang="ko-KR" altLang="en-US" dirty="0">
                <a:latin typeface="나눔스퀘어라운드 Light" panose="020B0600000101010101" pitchFamily="50" charset="-127"/>
                <a:ea typeface="나눔스퀘어라운드 Light" panose="020B0600000101010101" pitchFamily="50" charset="-127"/>
              </a:rPr>
              <a:t>𝛽</a:t>
            </a:r>
            <a:r>
              <a:rPr lang="en-US" altLang="ko-KR" dirty="0">
                <a:latin typeface="나눔스퀘어라운드 Light" panose="020B0600000101010101" pitchFamily="50" charset="-127"/>
                <a:ea typeface="나눔스퀘어라운드 Light" panose="020B0600000101010101" pitchFamily="50" charset="-127"/>
              </a:rPr>
              <a:t>_</a:t>
            </a:r>
            <a:r>
              <a:rPr lang="en-US" altLang="ko-KR" dirty="0" err="1">
                <a:latin typeface="나눔스퀘어라운드 Light" panose="020B0600000101010101" pitchFamily="50" charset="-127"/>
                <a:ea typeface="나눔스퀘어라운드 Light" panose="020B0600000101010101" pitchFamily="50" charset="-127"/>
              </a:rPr>
              <a:t>i</a:t>
            </a:r>
            <a:r>
              <a:rPr lang="en-US" altLang="ko-KR" dirty="0">
                <a:latin typeface="나눔스퀘어라운드 Light" panose="020B0600000101010101" pitchFamily="50" charset="-127"/>
                <a:ea typeface="나눔스퀘어라운드 Light" panose="020B0600000101010101" pitchFamily="50" charset="-127"/>
              </a:rPr>
              <a:t> ; beta of the stock</a:t>
            </a:r>
          </a:p>
          <a:p>
            <a:r>
              <a:rPr lang="en-US" altLang="ko-KR" dirty="0">
                <a:latin typeface="나눔스퀘어라운드 Light" panose="020B0600000101010101" pitchFamily="50" charset="-127"/>
                <a:ea typeface="나눔스퀘어라운드 Light" panose="020B0600000101010101" pitchFamily="50" charset="-127"/>
              </a:rPr>
              <a:t>R_S&amp;P500,t ; return of the S&amp;P index</a:t>
            </a:r>
          </a:p>
          <a:p>
            <a:r>
              <a:rPr lang="en-US" altLang="ko-KR" dirty="0" err="1">
                <a:latin typeface="나눔스퀘어라운드 Light" panose="020B0600000101010101" pitchFamily="50" charset="-127"/>
                <a:ea typeface="나눔스퀘어라운드 Light" panose="020B0600000101010101" pitchFamily="50" charset="-127"/>
              </a:rPr>
              <a:t>ε_i,t</a:t>
            </a:r>
            <a:r>
              <a:rPr lang="en-US" altLang="ko-KR" dirty="0">
                <a:latin typeface="나눔스퀘어라운드 Light" panose="020B0600000101010101" pitchFamily="50" charset="-127"/>
                <a:ea typeface="나눔스퀘어라운드 Light" panose="020B0600000101010101" pitchFamily="50" charset="-127"/>
              </a:rPr>
              <a:t> ; error term</a:t>
            </a:r>
            <a:endParaRPr lang="ko-KR" altLang="en-US" dirty="0">
              <a:latin typeface="나눔스퀘어라운드 Light" panose="020B0600000101010101" pitchFamily="50" charset="-127"/>
              <a:ea typeface="나눔스퀘어라운드 Light" panose="020B0600000101010101" pitchFamily="50" charset="-127"/>
            </a:endParaRPr>
          </a:p>
        </p:txBody>
      </p:sp>
      <p:pic>
        <p:nvPicPr>
          <p:cNvPr id="5" name="그림 4"/>
          <p:cNvPicPr>
            <a:picLocks noChangeAspect="1"/>
          </p:cNvPicPr>
          <p:nvPr/>
        </p:nvPicPr>
        <p:blipFill>
          <a:blip r:embed="rId3"/>
          <a:stretch>
            <a:fillRect/>
          </a:stretch>
        </p:blipFill>
        <p:spPr>
          <a:xfrm>
            <a:off x="5880793" y="2043161"/>
            <a:ext cx="3326014" cy="1385839"/>
          </a:xfrm>
          <a:prstGeom prst="rect">
            <a:avLst/>
          </a:prstGeom>
        </p:spPr>
      </p:pic>
      <p:pic>
        <p:nvPicPr>
          <p:cNvPr id="6" name="그림 5"/>
          <p:cNvPicPr>
            <a:picLocks noChangeAspect="1"/>
          </p:cNvPicPr>
          <p:nvPr/>
        </p:nvPicPr>
        <p:blipFill rotWithShape="1">
          <a:blip r:embed="rId4"/>
          <a:srcRect l="10940" r="10617"/>
          <a:stretch/>
        </p:blipFill>
        <p:spPr>
          <a:xfrm>
            <a:off x="9502023" y="1975636"/>
            <a:ext cx="2641600" cy="1541462"/>
          </a:xfrm>
          <a:prstGeom prst="rect">
            <a:avLst/>
          </a:prstGeom>
        </p:spPr>
      </p:pic>
      <p:pic>
        <p:nvPicPr>
          <p:cNvPr id="7" name="그림 6"/>
          <p:cNvPicPr>
            <a:picLocks noChangeAspect="1"/>
          </p:cNvPicPr>
          <p:nvPr/>
        </p:nvPicPr>
        <p:blipFill>
          <a:blip r:embed="rId5"/>
          <a:stretch>
            <a:fillRect/>
          </a:stretch>
        </p:blipFill>
        <p:spPr>
          <a:xfrm>
            <a:off x="7293686" y="4583113"/>
            <a:ext cx="3529137" cy="1541462"/>
          </a:xfrm>
          <a:prstGeom prst="rect">
            <a:avLst/>
          </a:prstGeom>
        </p:spPr>
      </p:pic>
      <p:sp>
        <p:nvSpPr>
          <p:cNvPr id="15" name="TextBox 14"/>
          <p:cNvSpPr txBox="1"/>
          <p:nvPr/>
        </p:nvSpPr>
        <p:spPr>
          <a:xfrm>
            <a:off x="7200900" y="6042710"/>
            <a:ext cx="5314950" cy="646331"/>
          </a:xfrm>
          <a:prstGeom prst="rect">
            <a:avLst/>
          </a:prstGeom>
          <a:noFill/>
        </p:spPr>
        <p:txBody>
          <a:bodyPr wrap="square" rtlCol="0">
            <a:spAutoFit/>
          </a:bodyPr>
          <a:lstStyle/>
          <a:p>
            <a:r>
              <a:rPr lang="en-US" altLang="ko-KR" dirty="0">
                <a:latin typeface="나눔스퀘어라운드 Light" panose="020B0600000101010101" pitchFamily="50" charset="-127"/>
                <a:ea typeface="나눔스퀘어라운드 Light" panose="020B0600000101010101" pitchFamily="50" charset="-127"/>
              </a:rPr>
              <a:t>T_1 ; the first day in the event window</a:t>
            </a:r>
          </a:p>
          <a:p>
            <a:r>
              <a:rPr lang="en-US" altLang="ko-KR" dirty="0">
                <a:latin typeface="나눔스퀘어라운드 Light" panose="020B0600000101010101" pitchFamily="50" charset="-127"/>
                <a:ea typeface="나눔스퀘어라운드 Light" panose="020B0600000101010101" pitchFamily="50" charset="-127"/>
              </a:rPr>
              <a:t>T_2 ; the last day in the event window</a:t>
            </a:r>
            <a:endParaRPr lang="ko-KR" altLang="en-US" dirty="0">
              <a:latin typeface="나눔스퀘어라운드 Light" panose="020B0600000101010101" pitchFamily="50" charset="-127"/>
              <a:ea typeface="나눔스퀘어라운드 Light" panose="020B0600000101010101" pitchFamily="50" charset="-127"/>
            </a:endParaRPr>
          </a:p>
        </p:txBody>
      </p:sp>
      <p:sp>
        <p:nvSpPr>
          <p:cNvPr id="16" name="TextBox 15"/>
          <p:cNvSpPr txBox="1"/>
          <p:nvPr/>
        </p:nvSpPr>
        <p:spPr>
          <a:xfrm>
            <a:off x="6015431" y="3445038"/>
            <a:ext cx="6176569" cy="1200329"/>
          </a:xfrm>
          <a:prstGeom prst="rect">
            <a:avLst/>
          </a:prstGeom>
          <a:noFill/>
        </p:spPr>
        <p:txBody>
          <a:bodyPr wrap="square" rtlCol="0">
            <a:spAutoFit/>
          </a:bodyPr>
          <a:lstStyle/>
          <a:p>
            <a:r>
              <a:rPr lang="en-US" altLang="ko-KR" dirty="0">
                <a:latin typeface="나눔스퀘어라운드 Light" panose="020B0600000101010101" pitchFamily="50" charset="-127"/>
                <a:ea typeface="나눔스퀘어라운드 Light" panose="020B0600000101010101" pitchFamily="50" charset="-127"/>
              </a:rPr>
              <a:t>As Trump tweets about many stocks, the abnormal return of each stock can be combined into a portfolio and averaged.</a:t>
            </a:r>
          </a:p>
          <a:p>
            <a:r>
              <a:rPr lang="en-US" altLang="ko-KR" dirty="0">
                <a:latin typeface="나눔스퀘어라운드 Light" panose="020B0600000101010101" pitchFamily="50" charset="-127"/>
                <a:ea typeface="나눔스퀘어라운드 Light" panose="020B0600000101010101" pitchFamily="50" charset="-127"/>
              </a:rPr>
              <a:t>N is the number of stocks.</a:t>
            </a:r>
            <a:endParaRPr lang="ko-KR" altLang="en-US" dirty="0">
              <a:latin typeface="나눔스퀘어라운드 Light" panose="020B0600000101010101" pitchFamily="50" charset="-127"/>
              <a:ea typeface="나눔스퀘어라운드 Light" panose="020B0600000101010101" pitchFamily="50" charset="-127"/>
            </a:endParaRPr>
          </a:p>
        </p:txBody>
      </p:sp>
      <p:sp>
        <p:nvSpPr>
          <p:cNvPr id="17" name="TextBox 16"/>
          <p:cNvSpPr txBox="1"/>
          <p:nvPr/>
        </p:nvSpPr>
        <p:spPr>
          <a:xfrm>
            <a:off x="4486275" y="636032"/>
            <a:ext cx="3543300" cy="369332"/>
          </a:xfrm>
          <a:prstGeom prst="rect">
            <a:avLst/>
          </a:prstGeom>
          <a:noFill/>
        </p:spPr>
        <p:txBody>
          <a:bodyPr wrap="square" rtlCol="0">
            <a:spAutoFit/>
          </a:bodyPr>
          <a:lstStyle/>
          <a:p>
            <a:r>
              <a:rPr lang="en-US" altLang="ko-KR" dirty="0">
                <a:latin typeface="나눔스퀘어라운드 Light" panose="020B0600000101010101" pitchFamily="50" charset="-127"/>
                <a:ea typeface="나눔스퀘어라운드 Light" panose="020B0600000101010101" pitchFamily="50" charset="-127"/>
              </a:rPr>
              <a:t>Normal &amp; Abnormal Returns</a:t>
            </a:r>
            <a:endParaRPr lang="ko-KR" altLang="en-US" dirty="0">
              <a:latin typeface="나눔스퀘어라운드 Light" panose="020B0600000101010101" pitchFamily="50" charset="-127"/>
              <a:ea typeface="나눔스퀘어라운드 Light" panose="020B0600000101010101" pitchFamily="50" charset="-127"/>
            </a:endParaRPr>
          </a:p>
        </p:txBody>
      </p:sp>
    </p:spTree>
    <p:extLst>
      <p:ext uri="{BB962C8B-B14F-4D97-AF65-F5344CB8AC3E}">
        <p14:creationId xmlns:p14="http://schemas.microsoft.com/office/powerpoint/2010/main" val="1565572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14950" y="266700"/>
            <a:ext cx="1885950" cy="369332"/>
          </a:xfrm>
          <a:prstGeom prst="rect">
            <a:avLst/>
          </a:prstGeom>
          <a:noFill/>
        </p:spPr>
        <p:txBody>
          <a:bodyPr wrap="square" rtlCol="0">
            <a:spAutoFit/>
          </a:bodyPr>
          <a:lstStyle/>
          <a:p>
            <a:r>
              <a:rPr lang="en-US" altLang="ko-KR" dirty="0">
                <a:latin typeface="나눔스퀘어라운드 Light" panose="020B0600000101010101" pitchFamily="50" charset="-127"/>
                <a:ea typeface="나눔스퀘어라운드 Light" panose="020B0600000101010101" pitchFamily="50" charset="-127"/>
              </a:rPr>
              <a:t>Methodology</a:t>
            </a:r>
            <a:endParaRPr lang="ko-KR" altLang="en-US" dirty="0">
              <a:latin typeface="나눔스퀘어라운드 Light" panose="020B0600000101010101" pitchFamily="50" charset="-127"/>
              <a:ea typeface="나눔스퀘어라운드 Light" panose="020B0600000101010101" pitchFamily="50" charset="-127"/>
            </a:endParaRPr>
          </a:p>
        </p:txBody>
      </p:sp>
      <p:sp>
        <p:nvSpPr>
          <p:cNvPr id="5" name="TextBox 4"/>
          <p:cNvSpPr txBox="1"/>
          <p:nvPr/>
        </p:nvSpPr>
        <p:spPr>
          <a:xfrm>
            <a:off x="2266950" y="636032"/>
            <a:ext cx="8115299" cy="369332"/>
          </a:xfrm>
          <a:prstGeom prst="rect">
            <a:avLst/>
          </a:prstGeom>
          <a:noFill/>
        </p:spPr>
        <p:txBody>
          <a:bodyPr wrap="square" rtlCol="0">
            <a:spAutoFit/>
          </a:bodyPr>
          <a:lstStyle/>
          <a:p>
            <a:r>
              <a:rPr lang="en-US" altLang="ko-KR" dirty="0">
                <a:latin typeface="나눔스퀘어라운드 Light" panose="020B0600000101010101" pitchFamily="50" charset="-127"/>
                <a:ea typeface="나눔스퀘어라운드 Light" panose="020B0600000101010101" pitchFamily="50" charset="-127"/>
              </a:rPr>
              <a:t>Significance test for AAR &amp; CAAR – Crude Dependence Adjustment (CDA)</a:t>
            </a:r>
            <a:endParaRPr lang="ko-KR" altLang="en-US" dirty="0">
              <a:latin typeface="나눔스퀘어라운드 Light" panose="020B0600000101010101" pitchFamily="50" charset="-127"/>
              <a:ea typeface="나눔스퀘어라운드 Light" panose="020B0600000101010101" pitchFamily="50" charset="-127"/>
            </a:endParaRPr>
          </a:p>
        </p:txBody>
      </p:sp>
      <p:pic>
        <p:nvPicPr>
          <p:cNvPr id="6" name="그림 5"/>
          <p:cNvPicPr>
            <a:picLocks noChangeAspect="1"/>
          </p:cNvPicPr>
          <p:nvPr/>
        </p:nvPicPr>
        <p:blipFill>
          <a:blip r:embed="rId2"/>
          <a:stretch>
            <a:fillRect/>
          </a:stretch>
        </p:blipFill>
        <p:spPr>
          <a:xfrm>
            <a:off x="71998" y="2952750"/>
            <a:ext cx="5242952" cy="1809750"/>
          </a:xfrm>
          <a:prstGeom prst="rect">
            <a:avLst/>
          </a:prstGeom>
        </p:spPr>
      </p:pic>
      <p:sp>
        <p:nvSpPr>
          <p:cNvPr id="7" name="직사각형 6"/>
          <p:cNvSpPr/>
          <p:nvPr/>
        </p:nvSpPr>
        <p:spPr>
          <a:xfrm>
            <a:off x="5619750" y="4947166"/>
            <a:ext cx="6096000" cy="923330"/>
          </a:xfrm>
          <a:prstGeom prst="rect">
            <a:avLst/>
          </a:prstGeom>
        </p:spPr>
        <p:txBody>
          <a:bodyPr>
            <a:spAutoFit/>
          </a:bodyPr>
          <a:lstStyle/>
          <a:p>
            <a:r>
              <a:rPr lang="en-US" altLang="ko-KR" dirty="0">
                <a:latin typeface="나눔스퀘어라운드 Light" panose="020B0600000101010101" pitchFamily="50" charset="-127"/>
                <a:ea typeface="나눔스퀘어라운드 Light" panose="020B0600000101010101" pitchFamily="50" charset="-127"/>
              </a:rPr>
              <a:t>The advantage of this test is that it compensates for dependence of returns across events by estimating the standard deviation of AAR using the estimation window</a:t>
            </a:r>
            <a:endParaRPr lang="ko-KR" altLang="en-US" dirty="0">
              <a:latin typeface="나눔스퀘어라운드 Light" panose="020B0600000101010101" pitchFamily="50" charset="-127"/>
              <a:ea typeface="나눔스퀘어라운드 Light" panose="020B0600000101010101" pitchFamily="50" charset="-127"/>
            </a:endParaRPr>
          </a:p>
        </p:txBody>
      </p:sp>
      <p:sp>
        <p:nvSpPr>
          <p:cNvPr id="8" name="TextBox 7"/>
          <p:cNvSpPr txBox="1"/>
          <p:nvPr/>
        </p:nvSpPr>
        <p:spPr>
          <a:xfrm>
            <a:off x="381000" y="4577834"/>
            <a:ext cx="4933950" cy="369332"/>
          </a:xfrm>
          <a:prstGeom prst="rect">
            <a:avLst/>
          </a:prstGeom>
          <a:noFill/>
        </p:spPr>
        <p:txBody>
          <a:bodyPr wrap="square" rtlCol="0">
            <a:spAutoFit/>
          </a:bodyPr>
          <a:lstStyle/>
          <a:p>
            <a:r>
              <a:rPr lang="en-US" altLang="ko-KR" dirty="0">
                <a:latin typeface="나눔스퀘어라운드 Light" panose="020B0600000101010101" pitchFamily="50" charset="-127"/>
                <a:ea typeface="나눔스퀘어라운드 Light" panose="020B0600000101010101" pitchFamily="50" charset="-127"/>
              </a:rPr>
              <a:t>T_2 – T_1 is the length of the event window.</a:t>
            </a:r>
            <a:endParaRPr lang="ko-KR" altLang="en-US" dirty="0">
              <a:latin typeface="나눔스퀘어라운드 Light" panose="020B0600000101010101" pitchFamily="50" charset="-127"/>
              <a:ea typeface="나눔스퀘어라운드 Light" panose="020B0600000101010101" pitchFamily="50" charset="-127"/>
            </a:endParaRPr>
          </a:p>
        </p:txBody>
      </p:sp>
      <p:pic>
        <p:nvPicPr>
          <p:cNvPr id="9" name="그림 8"/>
          <p:cNvPicPr>
            <a:picLocks noChangeAspect="1"/>
          </p:cNvPicPr>
          <p:nvPr/>
        </p:nvPicPr>
        <p:blipFill rotWithShape="1">
          <a:blip r:embed="rId3"/>
          <a:srcRect l="42271"/>
          <a:stretch/>
        </p:blipFill>
        <p:spPr>
          <a:xfrm>
            <a:off x="6572250" y="1528614"/>
            <a:ext cx="4191000" cy="3233886"/>
          </a:xfrm>
          <a:prstGeom prst="rect">
            <a:avLst/>
          </a:prstGeom>
        </p:spPr>
      </p:pic>
    </p:spTree>
    <p:extLst>
      <p:ext uri="{BB962C8B-B14F-4D97-AF65-F5344CB8AC3E}">
        <p14:creationId xmlns:p14="http://schemas.microsoft.com/office/powerpoint/2010/main" val="2257528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14950" y="266700"/>
            <a:ext cx="1885950" cy="369332"/>
          </a:xfrm>
          <a:prstGeom prst="rect">
            <a:avLst/>
          </a:prstGeom>
          <a:noFill/>
        </p:spPr>
        <p:txBody>
          <a:bodyPr wrap="square" rtlCol="0">
            <a:spAutoFit/>
          </a:bodyPr>
          <a:lstStyle/>
          <a:p>
            <a:r>
              <a:rPr lang="en-US" altLang="ko-KR" dirty="0">
                <a:latin typeface="나눔스퀘어라운드 Light" panose="020B0600000101010101" pitchFamily="50" charset="-127"/>
                <a:ea typeface="나눔스퀘어라운드 Light" panose="020B0600000101010101" pitchFamily="50" charset="-127"/>
              </a:rPr>
              <a:t>Methodology</a:t>
            </a:r>
            <a:endParaRPr lang="ko-KR" altLang="en-US" dirty="0">
              <a:latin typeface="나눔스퀘어라운드 Light" panose="020B0600000101010101" pitchFamily="50" charset="-127"/>
              <a:ea typeface="나눔스퀘어라운드 Light" panose="020B0600000101010101" pitchFamily="50" charset="-127"/>
            </a:endParaRPr>
          </a:p>
        </p:txBody>
      </p:sp>
      <p:sp>
        <p:nvSpPr>
          <p:cNvPr id="5" name="TextBox 4"/>
          <p:cNvSpPr txBox="1"/>
          <p:nvPr/>
        </p:nvSpPr>
        <p:spPr>
          <a:xfrm>
            <a:off x="2266950" y="636032"/>
            <a:ext cx="8115299" cy="369332"/>
          </a:xfrm>
          <a:prstGeom prst="rect">
            <a:avLst/>
          </a:prstGeom>
          <a:noFill/>
        </p:spPr>
        <p:txBody>
          <a:bodyPr wrap="square" rtlCol="0">
            <a:spAutoFit/>
          </a:bodyPr>
          <a:lstStyle/>
          <a:p>
            <a:pPr algn="ctr"/>
            <a:r>
              <a:rPr lang="en-US" altLang="ko-KR" dirty="0">
                <a:latin typeface="나눔스퀘어라운드 Light" panose="020B0600000101010101" pitchFamily="50" charset="-127"/>
                <a:ea typeface="나눔스퀘어라운드 Light" panose="020B0600000101010101" pitchFamily="50" charset="-127"/>
              </a:rPr>
              <a:t>Average Abnormal Trading Volume (AAV)</a:t>
            </a:r>
            <a:endParaRPr lang="ko-KR" altLang="en-US" dirty="0">
              <a:latin typeface="나눔스퀘어라운드 Light" panose="020B0600000101010101" pitchFamily="50" charset="-127"/>
              <a:ea typeface="나눔스퀘어라운드 Light" panose="020B0600000101010101" pitchFamily="50" charset="-127"/>
            </a:endParaRPr>
          </a:p>
        </p:txBody>
      </p:sp>
      <p:pic>
        <p:nvPicPr>
          <p:cNvPr id="6" name="그림 5"/>
          <p:cNvPicPr>
            <a:picLocks noChangeAspect="1"/>
          </p:cNvPicPr>
          <p:nvPr/>
        </p:nvPicPr>
        <p:blipFill>
          <a:blip r:embed="rId2"/>
          <a:stretch>
            <a:fillRect/>
          </a:stretch>
        </p:blipFill>
        <p:spPr>
          <a:xfrm>
            <a:off x="499779" y="2823369"/>
            <a:ext cx="3534341" cy="1500188"/>
          </a:xfrm>
          <a:prstGeom prst="rect">
            <a:avLst/>
          </a:prstGeom>
        </p:spPr>
      </p:pic>
      <p:pic>
        <p:nvPicPr>
          <p:cNvPr id="8" name="그림 7"/>
          <p:cNvPicPr>
            <a:picLocks noChangeAspect="1"/>
          </p:cNvPicPr>
          <p:nvPr/>
        </p:nvPicPr>
        <p:blipFill>
          <a:blip r:embed="rId3"/>
          <a:stretch>
            <a:fillRect/>
          </a:stretch>
        </p:blipFill>
        <p:spPr>
          <a:xfrm>
            <a:off x="7429499" y="2694782"/>
            <a:ext cx="3820660" cy="1573213"/>
          </a:xfrm>
          <a:prstGeom prst="rect">
            <a:avLst/>
          </a:prstGeom>
        </p:spPr>
      </p:pic>
      <p:sp>
        <p:nvSpPr>
          <p:cNvPr id="10" name="오른쪽 화살표 9"/>
          <p:cNvSpPr/>
          <p:nvPr/>
        </p:nvSpPr>
        <p:spPr>
          <a:xfrm>
            <a:off x="5200649" y="3106738"/>
            <a:ext cx="1885950" cy="93345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스퀘어라운드 Light" panose="020B0600000101010101" pitchFamily="50" charset="-127"/>
              <a:ea typeface="나눔스퀘어라운드 Light" panose="020B0600000101010101" pitchFamily="50" charset="-127"/>
            </a:endParaRPr>
          </a:p>
        </p:txBody>
      </p:sp>
      <p:sp>
        <p:nvSpPr>
          <p:cNvPr id="11" name="직사각형 10"/>
          <p:cNvSpPr/>
          <p:nvPr/>
        </p:nvSpPr>
        <p:spPr>
          <a:xfrm>
            <a:off x="6257925" y="4591735"/>
            <a:ext cx="6096000" cy="646331"/>
          </a:xfrm>
          <a:prstGeom prst="rect">
            <a:avLst/>
          </a:prstGeom>
        </p:spPr>
        <p:txBody>
          <a:bodyPr>
            <a:spAutoFit/>
          </a:bodyPr>
          <a:lstStyle/>
          <a:p>
            <a:r>
              <a:rPr lang="en-US" altLang="ko-KR" dirty="0">
                <a:latin typeface="나눔스퀘어라운드 Light" panose="020B0600000101010101" pitchFamily="50" charset="-127"/>
                <a:ea typeface="나눔스퀘어라운드 Light" panose="020B0600000101010101" pitchFamily="50" charset="-127"/>
              </a:rPr>
              <a:t>This abnormal trading volume can then be aggregated across stocks into a portfolio</a:t>
            </a:r>
            <a:endParaRPr lang="ko-KR" altLang="en-US" dirty="0">
              <a:latin typeface="나눔스퀘어라운드 Light" panose="020B0600000101010101" pitchFamily="50" charset="-127"/>
              <a:ea typeface="나눔스퀘어라운드 Light" panose="020B0600000101010101" pitchFamily="50" charset="-127"/>
            </a:endParaRPr>
          </a:p>
        </p:txBody>
      </p:sp>
      <p:sp>
        <p:nvSpPr>
          <p:cNvPr id="12" name="직사각형 11"/>
          <p:cNvSpPr/>
          <p:nvPr/>
        </p:nvSpPr>
        <p:spPr>
          <a:xfrm>
            <a:off x="247648" y="4323557"/>
            <a:ext cx="5403852" cy="1714380"/>
          </a:xfrm>
          <a:prstGeom prst="rect">
            <a:avLst/>
          </a:prstGeom>
        </p:spPr>
        <p:txBody>
          <a:bodyPr wrap="square">
            <a:spAutoFit/>
          </a:bodyPr>
          <a:lstStyle/>
          <a:p>
            <a:pPr>
              <a:lnSpc>
                <a:spcPct val="150000"/>
              </a:lnSpc>
            </a:pPr>
            <a:r>
              <a:rPr lang="en-US" altLang="ko-KR" dirty="0" err="1">
                <a:latin typeface="나눔스퀘어라운드 Light" panose="020B0600000101010101" pitchFamily="50" charset="-127"/>
                <a:ea typeface="나눔스퀘어라운드 Light" panose="020B0600000101010101" pitchFamily="50" charset="-127"/>
              </a:rPr>
              <a:t>AV_it</a:t>
            </a:r>
            <a:r>
              <a:rPr lang="en-US" altLang="ko-KR" dirty="0">
                <a:latin typeface="나눔스퀘어라운드 Light" panose="020B0600000101010101" pitchFamily="50" charset="-127"/>
                <a:ea typeface="나눔스퀘어라운드 Light" panose="020B0600000101010101" pitchFamily="50" charset="-127"/>
              </a:rPr>
              <a:t> is change in abnormal trading volume for security </a:t>
            </a:r>
            <a:r>
              <a:rPr lang="en-US" altLang="ko-KR" dirty="0" err="1">
                <a:latin typeface="나눔스퀘어라운드 Light" panose="020B0600000101010101" pitchFamily="50" charset="-127"/>
                <a:ea typeface="나눔스퀘어라운드 Light" panose="020B0600000101010101" pitchFamily="50" charset="-127"/>
              </a:rPr>
              <a:t>i</a:t>
            </a:r>
            <a:r>
              <a:rPr lang="en-US" altLang="ko-KR" dirty="0">
                <a:latin typeface="나눔스퀘어라운드 Light" panose="020B0600000101010101" pitchFamily="50" charset="-127"/>
                <a:ea typeface="나눔스퀘어라운드 Light" panose="020B0600000101010101" pitchFamily="50" charset="-127"/>
              </a:rPr>
              <a:t> on day t, </a:t>
            </a:r>
          </a:p>
          <a:p>
            <a:pPr>
              <a:lnSpc>
                <a:spcPct val="150000"/>
              </a:lnSpc>
            </a:pPr>
            <a:r>
              <a:rPr lang="en-US" altLang="ko-KR" dirty="0" err="1">
                <a:latin typeface="나눔스퀘어라운드 Light" panose="020B0600000101010101" pitchFamily="50" charset="-127"/>
                <a:ea typeface="나눔스퀘어라운드 Light" panose="020B0600000101010101" pitchFamily="50" charset="-127"/>
              </a:rPr>
              <a:t>V_it</a:t>
            </a:r>
            <a:r>
              <a:rPr lang="en-US" altLang="ko-KR" dirty="0">
                <a:latin typeface="나눔스퀘어라운드 Light" panose="020B0600000101010101" pitchFamily="50" charset="-127"/>
                <a:ea typeface="나눔스퀘어라운드 Light" panose="020B0600000101010101" pitchFamily="50" charset="-127"/>
              </a:rPr>
              <a:t> is the trading volume of security I on day t</a:t>
            </a:r>
          </a:p>
          <a:p>
            <a:pPr>
              <a:lnSpc>
                <a:spcPct val="150000"/>
              </a:lnSpc>
            </a:pPr>
            <a:r>
              <a:rPr lang="en-US" altLang="ko-KR" dirty="0">
                <a:latin typeface="나눔스퀘어라운드 Light" panose="020B0600000101010101" pitchFamily="50" charset="-127"/>
                <a:ea typeface="나눔스퀘어라운드 Light" panose="020B0600000101010101" pitchFamily="50" charset="-127"/>
              </a:rPr>
              <a:t>E(</a:t>
            </a:r>
            <a:r>
              <a:rPr lang="en-US" altLang="ko-KR" dirty="0" err="1">
                <a:latin typeface="나눔스퀘어라운드 Light" panose="020B0600000101010101" pitchFamily="50" charset="-127"/>
                <a:ea typeface="나눔스퀘어라운드 Light" panose="020B0600000101010101" pitchFamily="50" charset="-127"/>
              </a:rPr>
              <a:t>V_i</a:t>
            </a:r>
            <a:r>
              <a:rPr lang="en-US" altLang="ko-KR" dirty="0">
                <a:latin typeface="나눔스퀘어라운드 Light" panose="020B0600000101010101" pitchFamily="50" charset="-127"/>
                <a:ea typeface="나눔스퀘어라운드 Light" panose="020B0600000101010101" pitchFamily="50" charset="-127"/>
              </a:rPr>
              <a:t>) is the average trading volume of security </a:t>
            </a:r>
            <a:r>
              <a:rPr lang="en-US" altLang="ko-KR" dirty="0" err="1">
                <a:latin typeface="나눔스퀘어라운드 Light" panose="020B0600000101010101" pitchFamily="50" charset="-127"/>
                <a:ea typeface="나눔스퀘어라운드 Light" panose="020B0600000101010101" pitchFamily="50" charset="-127"/>
              </a:rPr>
              <a:t>i</a:t>
            </a:r>
            <a:endParaRPr lang="ko-KR" altLang="en-US" dirty="0">
              <a:latin typeface="나눔스퀘어라운드 Light" panose="020B0600000101010101" pitchFamily="50" charset="-127"/>
              <a:ea typeface="나눔스퀘어라운드 Light" panose="020B0600000101010101" pitchFamily="50" charset="-127"/>
            </a:endParaRPr>
          </a:p>
        </p:txBody>
      </p:sp>
    </p:spTree>
    <p:extLst>
      <p:ext uri="{BB962C8B-B14F-4D97-AF65-F5344CB8AC3E}">
        <p14:creationId xmlns:p14="http://schemas.microsoft.com/office/powerpoint/2010/main" val="5377650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14950" y="266700"/>
            <a:ext cx="1885950" cy="369332"/>
          </a:xfrm>
          <a:prstGeom prst="rect">
            <a:avLst/>
          </a:prstGeom>
          <a:noFill/>
        </p:spPr>
        <p:txBody>
          <a:bodyPr wrap="square" rtlCol="0">
            <a:spAutoFit/>
          </a:bodyPr>
          <a:lstStyle/>
          <a:p>
            <a:r>
              <a:rPr lang="en-US" altLang="ko-KR" dirty="0">
                <a:latin typeface="나눔스퀘어라운드 Light" panose="020B0600000101010101" pitchFamily="50" charset="-127"/>
                <a:ea typeface="나눔스퀘어라운드 Light" panose="020B0600000101010101" pitchFamily="50" charset="-127"/>
              </a:rPr>
              <a:t>Methodology</a:t>
            </a:r>
            <a:endParaRPr lang="ko-KR" altLang="en-US" dirty="0">
              <a:latin typeface="나눔스퀘어라운드 Light" panose="020B0600000101010101" pitchFamily="50" charset="-127"/>
              <a:ea typeface="나눔스퀘어라운드 Light" panose="020B0600000101010101" pitchFamily="50" charset="-127"/>
            </a:endParaRPr>
          </a:p>
        </p:txBody>
      </p:sp>
      <p:sp>
        <p:nvSpPr>
          <p:cNvPr id="5" name="TextBox 4"/>
          <p:cNvSpPr txBox="1"/>
          <p:nvPr/>
        </p:nvSpPr>
        <p:spPr>
          <a:xfrm>
            <a:off x="2266950" y="636032"/>
            <a:ext cx="8115299" cy="369332"/>
          </a:xfrm>
          <a:prstGeom prst="rect">
            <a:avLst/>
          </a:prstGeom>
          <a:noFill/>
        </p:spPr>
        <p:txBody>
          <a:bodyPr wrap="square" rtlCol="0">
            <a:spAutoFit/>
          </a:bodyPr>
          <a:lstStyle/>
          <a:p>
            <a:pPr algn="ctr"/>
            <a:r>
              <a:rPr lang="en-US" altLang="ko-KR" dirty="0">
                <a:latin typeface="나눔스퀘어라운드 Light" panose="020B0600000101010101" pitchFamily="50" charset="-127"/>
                <a:ea typeface="나눔스퀘어라운드 Light" panose="020B0600000101010101" pitchFamily="50" charset="-127"/>
              </a:rPr>
              <a:t>Significance Test for Average Abnormal Trading Volume (AAV)</a:t>
            </a:r>
            <a:endParaRPr lang="ko-KR" altLang="en-US" dirty="0">
              <a:latin typeface="나눔스퀘어라운드 Light" panose="020B0600000101010101" pitchFamily="50" charset="-127"/>
              <a:ea typeface="나눔스퀘어라운드 Light" panose="020B0600000101010101" pitchFamily="50" charset="-127"/>
            </a:endParaRPr>
          </a:p>
        </p:txBody>
      </p:sp>
      <p:pic>
        <p:nvPicPr>
          <p:cNvPr id="6" name="그림 5"/>
          <p:cNvPicPr>
            <a:picLocks noChangeAspect="1"/>
          </p:cNvPicPr>
          <p:nvPr/>
        </p:nvPicPr>
        <p:blipFill>
          <a:blip r:embed="rId2"/>
          <a:stretch>
            <a:fillRect/>
          </a:stretch>
        </p:blipFill>
        <p:spPr>
          <a:xfrm>
            <a:off x="515574" y="2262186"/>
            <a:ext cx="2938463" cy="2146068"/>
          </a:xfrm>
          <a:prstGeom prst="rect">
            <a:avLst/>
          </a:prstGeom>
        </p:spPr>
      </p:pic>
      <p:pic>
        <p:nvPicPr>
          <p:cNvPr id="7" name="그림 6"/>
          <p:cNvPicPr>
            <a:picLocks noChangeAspect="1"/>
          </p:cNvPicPr>
          <p:nvPr/>
        </p:nvPicPr>
        <p:blipFill>
          <a:blip r:embed="rId3"/>
          <a:stretch>
            <a:fillRect/>
          </a:stretch>
        </p:blipFill>
        <p:spPr>
          <a:xfrm>
            <a:off x="7651430" y="2413203"/>
            <a:ext cx="4319588" cy="1844035"/>
          </a:xfrm>
          <a:prstGeom prst="rect">
            <a:avLst/>
          </a:prstGeom>
        </p:spPr>
      </p:pic>
      <p:pic>
        <p:nvPicPr>
          <p:cNvPr id="2" name="그림 1">
            <a:extLst>
              <a:ext uri="{FF2B5EF4-FFF2-40B4-BE49-F238E27FC236}">
                <a16:creationId xmlns:a16="http://schemas.microsoft.com/office/drawing/2014/main" id="{89BFBA47-2E89-4A96-8994-23FE900B64D5}"/>
              </a:ext>
            </a:extLst>
          </p:cNvPr>
          <p:cNvPicPr>
            <a:picLocks noChangeAspect="1"/>
          </p:cNvPicPr>
          <p:nvPr/>
        </p:nvPicPr>
        <p:blipFill rotWithShape="1">
          <a:blip r:embed="rId4"/>
          <a:srcRect l="6348"/>
          <a:stretch/>
        </p:blipFill>
        <p:spPr>
          <a:xfrm>
            <a:off x="3758018" y="2775490"/>
            <a:ext cx="3442882" cy="1119460"/>
          </a:xfrm>
          <a:prstGeom prst="rect">
            <a:avLst/>
          </a:prstGeom>
        </p:spPr>
      </p:pic>
    </p:spTree>
    <p:extLst>
      <p:ext uri="{BB962C8B-B14F-4D97-AF65-F5344CB8AC3E}">
        <p14:creationId xmlns:p14="http://schemas.microsoft.com/office/powerpoint/2010/main" val="34914665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14950" y="266700"/>
            <a:ext cx="1885950" cy="369332"/>
          </a:xfrm>
          <a:prstGeom prst="rect">
            <a:avLst/>
          </a:prstGeom>
          <a:noFill/>
        </p:spPr>
        <p:txBody>
          <a:bodyPr wrap="square" rtlCol="0">
            <a:spAutoFit/>
          </a:bodyPr>
          <a:lstStyle/>
          <a:p>
            <a:r>
              <a:rPr lang="en-US" altLang="ko-KR" dirty="0">
                <a:latin typeface="나눔스퀘어라운드 Light" panose="020B0600000101010101" pitchFamily="50" charset="-127"/>
                <a:ea typeface="나눔스퀘어라운드 Light" panose="020B0600000101010101" pitchFamily="50" charset="-127"/>
              </a:rPr>
              <a:t>Methodology</a:t>
            </a:r>
            <a:endParaRPr lang="ko-KR" altLang="en-US" dirty="0">
              <a:latin typeface="나눔스퀘어라운드 Light" panose="020B0600000101010101" pitchFamily="50" charset="-127"/>
              <a:ea typeface="나눔스퀘어라운드 Light" panose="020B0600000101010101" pitchFamily="50" charset="-127"/>
            </a:endParaRPr>
          </a:p>
        </p:txBody>
      </p:sp>
      <p:sp>
        <p:nvSpPr>
          <p:cNvPr id="5" name="TextBox 4"/>
          <p:cNvSpPr txBox="1"/>
          <p:nvPr/>
        </p:nvSpPr>
        <p:spPr>
          <a:xfrm>
            <a:off x="2038350" y="605314"/>
            <a:ext cx="8115299" cy="369332"/>
          </a:xfrm>
          <a:prstGeom prst="rect">
            <a:avLst/>
          </a:prstGeom>
          <a:noFill/>
        </p:spPr>
        <p:txBody>
          <a:bodyPr wrap="square" rtlCol="0">
            <a:spAutoFit/>
          </a:bodyPr>
          <a:lstStyle/>
          <a:p>
            <a:pPr algn="ctr"/>
            <a:r>
              <a:rPr lang="en-US" altLang="ko-KR" dirty="0">
                <a:latin typeface="나눔스퀘어라운드 Light" panose="020B0600000101010101" pitchFamily="50" charset="-127"/>
                <a:ea typeface="나눔스퀘어라운드 Light" panose="020B0600000101010101" pitchFamily="50" charset="-127"/>
              </a:rPr>
              <a:t>Google Search Activity</a:t>
            </a:r>
            <a:endParaRPr lang="ko-KR" altLang="en-US" dirty="0">
              <a:latin typeface="나눔스퀘어라운드 Light" panose="020B0600000101010101" pitchFamily="50" charset="-127"/>
              <a:ea typeface="나눔스퀘어라운드 Light" panose="020B0600000101010101" pitchFamily="50" charset="-127"/>
            </a:endParaRPr>
          </a:p>
        </p:txBody>
      </p:sp>
      <p:sp>
        <p:nvSpPr>
          <p:cNvPr id="6" name="직사각형 5"/>
          <p:cNvSpPr/>
          <p:nvPr/>
        </p:nvSpPr>
        <p:spPr>
          <a:xfrm>
            <a:off x="204787" y="2104122"/>
            <a:ext cx="11782426" cy="3416320"/>
          </a:xfrm>
          <a:prstGeom prst="rect">
            <a:avLst/>
          </a:prstGeom>
        </p:spPr>
        <p:txBody>
          <a:bodyPr wrap="square">
            <a:spAutoFit/>
          </a:bodyPr>
          <a:lstStyle/>
          <a:p>
            <a:pPr marL="342900" indent="-342900">
              <a:buAutoNum type="arabicPeriod"/>
            </a:pPr>
            <a:r>
              <a:rPr lang="en-US" altLang="ko-KR" sz="2400" dirty="0">
                <a:latin typeface="나눔스퀘어라운드 Light" panose="020B0600000101010101" pitchFamily="50" charset="-127"/>
                <a:ea typeface="나눔스퀘어라운드 Light" panose="020B0600000101010101" pitchFamily="50" charset="-127"/>
              </a:rPr>
              <a:t>In order to test whether Trump’s tweets catch the attention of retail investors, a novel approach established by Born et al. (2017) is incorporated.</a:t>
            </a:r>
          </a:p>
          <a:p>
            <a:pPr marL="342900" indent="-342900">
              <a:buAutoNum type="arabicPeriod"/>
            </a:pPr>
            <a:endParaRPr lang="en-US" altLang="ko-KR" sz="2400" dirty="0">
              <a:latin typeface="나눔스퀘어라운드 Light" panose="020B0600000101010101" pitchFamily="50" charset="-127"/>
              <a:ea typeface="나눔스퀘어라운드 Light" panose="020B0600000101010101" pitchFamily="50" charset="-127"/>
            </a:endParaRPr>
          </a:p>
          <a:p>
            <a:pPr marL="342900" indent="-342900">
              <a:buAutoNum type="arabicPeriod"/>
            </a:pPr>
            <a:r>
              <a:rPr lang="en-US" altLang="ko-KR" sz="2400" dirty="0">
                <a:latin typeface="나눔스퀘어라운드 Light" panose="020B0600000101010101" pitchFamily="50" charset="-127"/>
                <a:ea typeface="나눔스퀘어라운드 Light" panose="020B0600000101010101" pitchFamily="50" charset="-127"/>
              </a:rPr>
              <a:t>A limitation of this method is that Google provides relative search data rather than absolute search data.</a:t>
            </a:r>
          </a:p>
          <a:p>
            <a:pPr marL="342900" indent="-342900">
              <a:buAutoNum type="arabicPeriod"/>
            </a:pPr>
            <a:endParaRPr lang="en-US" altLang="ko-KR" sz="2400" dirty="0">
              <a:latin typeface="나눔스퀘어라운드 Light" panose="020B0600000101010101" pitchFamily="50" charset="-127"/>
              <a:ea typeface="나눔스퀘어라운드 Light" panose="020B0600000101010101" pitchFamily="50" charset="-127"/>
            </a:endParaRPr>
          </a:p>
          <a:p>
            <a:pPr marL="342900" indent="-342900">
              <a:buAutoNum type="arabicPeriod"/>
            </a:pPr>
            <a:r>
              <a:rPr lang="en-US" altLang="ko-KR" sz="2400" dirty="0">
                <a:latin typeface="나눔스퀘어라운드 Light" panose="020B0600000101010101" pitchFamily="50" charset="-127"/>
                <a:ea typeface="나눔스퀘어라운드 Light" panose="020B0600000101010101" pitchFamily="50" charset="-127"/>
              </a:rPr>
              <a:t>To control for this, the search activity of the keyword ‘Amazon stock price’ is used rather than just ‘Amazon’ (see appendix D). Google Trends provides weekly data rather than daily data</a:t>
            </a:r>
            <a:endParaRPr lang="ko-KR" altLang="en-US" sz="2400" dirty="0">
              <a:latin typeface="나눔스퀘어라운드 Light" panose="020B0600000101010101" pitchFamily="50" charset="-127"/>
              <a:ea typeface="나눔스퀘어라운드 Light" panose="020B0600000101010101" pitchFamily="50" charset="-127"/>
            </a:endParaRPr>
          </a:p>
        </p:txBody>
      </p:sp>
    </p:spTree>
    <p:extLst>
      <p:ext uri="{BB962C8B-B14F-4D97-AF65-F5344CB8AC3E}">
        <p14:creationId xmlns:p14="http://schemas.microsoft.com/office/powerpoint/2010/main" val="1151207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61462" y="157939"/>
            <a:ext cx="1504603" cy="369332"/>
          </a:xfrm>
          <a:prstGeom prst="rect">
            <a:avLst/>
          </a:prstGeom>
          <a:noFill/>
        </p:spPr>
        <p:txBody>
          <a:bodyPr wrap="square" rtlCol="0">
            <a:spAutoFit/>
          </a:bodyPr>
          <a:lstStyle/>
          <a:p>
            <a:r>
              <a:rPr lang="en-US" altLang="ko-KR" dirty="0">
                <a:latin typeface="나눔스퀘어라운드 Light" panose="020B0600000101010101" pitchFamily="50" charset="-127"/>
                <a:ea typeface="나눔스퀘어라운드 Light" panose="020B0600000101010101" pitchFamily="50" charset="-127"/>
              </a:rPr>
              <a:t>Motivation</a:t>
            </a:r>
            <a:endParaRPr lang="ko-KR" altLang="en-US" dirty="0">
              <a:latin typeface="나눔스퀘어라운드 Light" panose="020B0600000101010101" pitchFamily="50" charset="-127"/>
              <a:ea typeface="나눔스퀘어라운드 Light" panose="020B0600000101010101" pitchFamily="50" charset="-127"/>
            </a:endParaRPr>
          </a:p>
        </p:txBody>
      </p:sp>
      <p:pic>
        <p:nvPicPr>
          <p:cNvPr id="1026" name="Picture 2" descr="금융시장으로 간 진화론"/>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8625" y="1201885"/>
            <a:ext cx="2892425" cy="40096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넛지"/>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637" y="1201885"/>
            <a:ext cx="2759874" cy="4036316"/>
          </a:xfrm>
          <a:prstGeom prst="rect">
            <a:avLst/>
          </a:prstGeom>
          <a:noFill/>
          <a:extLst>
            <a:ext uri="{909E8E84-426E-40DD-AFC4-6F175D3DCCD1}">
              <a14:hiddenFill xmlns:a14="http://schemas.microsoft.com/office/drawing/2010/main">
                <a:solidFill>
                  <a:srgbClr val="FFFFFF"/>
                </a:solidFill>
              </a14:hiddenFill>
            </a:ext>
          </a:extLst>
        </p:spPr>
      </p:pic>
      <p:pic>
        <p:nvPicPr>
          <p:cNvPr id="3" name="그림 2"/>
          <p:cNvPicPr>
            <a:picLocks noChangeAspect="1"/>
          </p:cNvPicPr>
          <p:nvPr/>
        </p:nvPicPr>
        <p:blipFill>
          <a:blip r:embed="rId4"/>
          <a:stretch>
            <a:fillRect/>
          </a:stretch>
        </p:blipFill>
        <p:spPr>
          <a:xfrm>
            <a:off x="7016098" y="1311729"/>
            <a:ext cx="5076825" cy="820637"/>
          </a:xfrm>
          <a:prstGeom prst="rect">
            <a:avLst/>
          </a:prstGeom>
        </p:spPr>
      </p:pic>
      <p:grpSp>
        <p:nvGrpSpPr>
          <p:cNvPr id="7" name="그룹 6"/>
          <p:cNvGrpSpPr/>
          <p:nvPr/>
        </p:nvGrpSpPr>
        <p:grpSpPr>
          <a:xfrm>
            <a:off x="7778098" y="2439641"/>
            <a:ext cx="2919574" cy="3209925"/>
            <a:chOff x="2352675" y="-695325"/>
            <a:chExt cx="7502525" cy="8248650"/>
          </a:xfrm>
        </p:grpSpPr>
        <p:pic>
          <p:nvPicPr>
            <p:cNvPr id="5" name="그림 4"/>
            <p:cNvPicPr>
              <a:picLocks noChangeAspect="1"/>
            </p:cNvPicPr>
            <p:nvPr/>
          </p:nvPicPr>
          <p:blipFill>
            <a:blip r:embed="rId5"/>
            <a:stretch>
              <a:fillRect/>
            </a:stretch>
          </p:blipFill>
          <p:spPr>
            <a:xfrm>
              <a:off x="2352675" y="-695325"/>
              <a:ext cx="7486650" cy="8248650"/>
            </a:xfrm>
            <a:prstGeom prst="rect">
              <a:avLst/>
            </a:prstGeom>
          </p:spPr>
        </p:pic>
        <p:sp>
          <p:nvSpPr>
            <p:cNvPr id="6" name="직사각형 5"/>
            <p:cNvSpPr/>
            <p:nvPr/>
          </p:nvSpPr>
          <p:spPr>
            <a:xfrm>
              <a:off x="9013371" y="3933371"/>
              <a:ext cx="841829" cy="35995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스퀘어라운드 Light" panose="020B0600000101010101" pitchFamily="50" charset="-127"/>
                <a:ea typeface="나눔스퀘어라운드 Light" panose="020B0600000101010101" pitchFamily="50" charset="-127"/>
              </a:endParaRPr>
            </a:p>
          </p:txBody>
        </p:sp>
      </p:grpSp>
      <p:sp>
        <p:nvSpPr>
          <p:cNvPr id="8" name="TextBox 7"/>
          <p:cNvSpPr txBox="1"/>
          <p:nvPr/>
        </p:nvSpPr>
        <p:spPr>
          <a:xfrm>
            <a:off x="2039389" y="6087623"/>
            <a:ext cx="8113222" cy="369332"/>
          </a:xfrm>
          <a:prstGeom prst="rect">
            <a:avLst/>
          </a:prstGeom>
          <a:noFill/>
        </p:spPr>
        <p:txBody>
          <a:bodyPr wrap="square" rtlCol="0">
            <a:spAutoFit/>
          </a:bodyPr>
          <a:lstStyle/>
          <a:p>
            <a:r>
              <a:rPr lang="en-US" altLang="ko-KR" dirty="0">
                <a:latin typeface="나눔스퀘어라운드 Light" panose="020B0600000101010101" pitchFamily="50" charset="-127"/>
                <a:ea typeface="나눔스퀘어라운드 Light" panose="020B0600000101010101" pitchFamily="50" charset="-127"/>
              </a:rPr>
              <a:t>Have Stock Market focused on the impact of non-financial announcements ?</a:t>
            </a:r>
            <a:endParaRPr lang="ko-KR" altLang="en-US" dirty="0">
              <a:latin typeface="나눔스퀘어라운드 Light" panose="020B0600000101010101" pitchFamily="50" charset="-127"/>
              <a:ea typeface="나눔스퀘어라운드 Light" panose="020B0600000101010101" pitchFamily="50" charset="-127"/>
            </a:endParaRPr>
          </a:p>
        </p:txBody>
      </p:sp>
    </p:spTree>
    <p:extLst>
      <p:ext uri="{BB962C8B-B14F-4D97-AF65-F5344CB8AC3E}">
        <p14:creationId xmlns:p14="http://schemas.microsoft.com/office/powerpoint/2010/main" val="4088237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14950" y="266700"/>
            <a:ext cx="1885950" cy="369332"/>
          </a:xfrm>
          <a:prstGeom prst="rect">
            <a:avLst/>
          </a:prstGeom>
          <a:noFill/>
        </p:spPr>
        <p:txBody>
          <a:bodyPr wrap="square" rtlCol="0">
            <a:spAutoFit/>
          </a:bodyPr>
          <a:lstStyle/>
          <a:p>
            <a:r>
              <a:rPr lang="en-US" altLang="ko-KR" dirty="0">
                <a:latin typeface="나눔스퀘어라운드 Light" panose="020B0600000101010101" pitchFamily="50" charset="-127"/>
                <a:ea typeface="나눔스퀘어라운드 Light" panose="020B0600000101010101" pitchFamily="50" charset="-127"/>
              </a:rPr>
              <a:t>Hypotheses</a:t>
            </a:r>
            <a:endParaRPr lang="ko-KR" altLang="en-US" dirty="0">
              <a:latin typeface="나눔스퀘어라운드 Light" panose="020B0600000101010101" pitchFamily="50" charset="-127"/>
              <a:ea typeface="나눔스퀘어라운드 Light" panose="020B0600000101010101" pitchFamily="50" charset="-127"/>
            </a:endParaRPr>
          </a:p>
        </p:txBody>
      </p:sp>
      <p:sp>
        <p:nvSpPr>
          <p:cNvPr id="5" name="TextBox 4"/>
          <p:cNvSpPr txBox="1"/>
          <p:nvPr/>
        </p:nvSpPr>
        <p:spPr>
          <a:xfrm>
            <a:off x="2038350" y="605314"/>
            <a:ext cx="8115299" cy="369332"/>
          </a:xfrm>
          <a:prstGeom prst="rect">
            <a:avLst/>
          </a:prstGeom>
          <a:noFill/>
        </p:spPr>
        <p:txBody>
          <a:bodyPr wrap="square" rtlCol="0">
            <a:spAutoFit/>
          </a:bodyPr>
          <a:lstStyle/>
          <a:p>
            <a:pPr algn="ctr"/>
            <a:r>
              <a:rPr lang="en-US" altLang="ko-KR" dirty="0">
                <a:latin typeface="나눔스퀘어라운드 Light" panose="020B0600000101010101" pitchFamily="50" charset="-127"/>
                <a:ea typeface="나눔스퀘어라운드 Light" panose="020B0600000101010101" pitchFamily="50" charset="-127"/>
              </a:rPr>
              <a:t>Market efficiency</a:t>
            </a:r>
            <a:endParaRPr lang="ko-KR" altLang="en-US" dirty="0">
              <a:latin typeface="나눔스퀘어라운드 Light" panose="020B0600000101010101" pitchFamily="50" charset="-127"/>
              <a:ea typeface="나눔스퀘어라운드 Light" panose="020B0600000101010101" pitchFamily="50" charset="-127"/>
            </a:endParaRPr>
          </a:p>
        </p:txBody>
      </p:sp>
      <p:pic>
        <p:nvPicPr>
          <p:cNvPr id="6" name="그림 5"/>
          <p:cNvPicPr>
            <a:picLocks noChangeAspect="1"/>
          </p:cNvPicPr>
          <p:nvPr/>
        </p:nvPicPr>
        <p:blipFill>
          <a:blip r:embed="rId2"/>
          <a:stretch>
            <a:fillRect/>
          </a:stretch>
        </p:blipFill>
        <p:spPr>
          <a:xfrm>
            <a:off x="1335198" y="2721769"/>
            <a:ext cx="3082704" cy="1773237"/>
          </a:xfrm>
          <a:prstGeom prst="rect">
            <a:avLst/>
          </a:prstGeom>
        </p:spPr>
      </p:pic>
      <p:sp>
        <p:nvSpPr>
          <p:cNvPr id="7" name="직사각형 6"/>
          <p:cNvSpPr/>
          <p:nvPr/>
        </p:nvSpPr>
        <p:spPr>
          <a:xfrm>
            <a:off x="0" y="4915585"/>
            <a:ext cx="6096000" cy="646331"/>
          </a:xfrm>
          <a:prstGeom prst="rect">
            <a:avLst/>
          </a:prstGeom>
        </p:spPr>
        <p:txBody>
          <a:bodyPr>
            <a:spAutoFit/>
          </a:bodyPr>
          <a:lstStyle/>
          <a:p>
            <a:r>
              <a:rPr lang="en-US" altLang="ko-KR" dirty="0">
                <a:latin typeface="나눔스퀘어라운드 Light" panose="020B0600000101010101" pitchFamily="50" charset="-127"/>
                <a:ea typeface="나눔스퀘어라운드 Light" panose="020B0600000101010101" pitchFamily="50" charset="-127"/>
              </a:rPr>
              <a:t>If the null hypothesis is rejected, it can be argued that Trump does have an impact on financial markets. </a:t>
            </a:r>
            <a:endParaRPr lang="ko-KR" altLang="en-US" dirty="0">
              <a:latin typeface="나눔스퀘어라운드 Light" panose="020B0600000101010101" pitchFamily="50" charset="-127"/>
              <a:ea typeface="나눔스퀘어라운드 Light" panose="020B0600000101010101" pitchFamily="50" charset="-127"/>
            </a:endParaRPr>
          </a:p>
        </p:txBody>
      </p:sp>
      <p:pic>
        <p:nvPicPr>
          <p:cNvPr id="8" name="그림 7"/>
          <p:cNvPicPr>
            <a:picLocks noChangeAspect="1"/>
          </p:cNvPicPr>
          <p:nvPr/>
        </p:nvPicPr>
        <p:blipFill>
          <a:blip r:embed="rId3"/>
          <a:stretch>
            <a:fillRect/>
          </a:stretch>
        </p:blipFill>
        <p:spPr>
          <a:xfrm>
            <a:off x="7734300" y="2721769"/>
            <a:ext cx="2800350" cy="1716344"/>
          </a:xfrm>
          <a:prstGeom prst="rect">
            <a:avLst/>
          </a:prstGeom>
        </p:spPr>
      </p:pic>
      <p:sp>
        <p:nvSpPr>
          <p:cNvPr id="9" name="직사각형 8"/>
          <p:cNvSpPr/>
          <p:nvPr/>
        </p:nvSpPr>
        <p:spPr>
          <a:xfrm>
            <a:off x="6210300" y="4915585"/>
            <a:ext cx="6096000" cy="646331"/>
          </a:xfrm>
          <a:prstGeom prst="rect">
            <a:avLst/>
          </a:prstGeom>
        </p:spPr>
        <p:txBody>
          <a:bodyPr>
            <a:spAutoFit/>
          </a:bodyPr>
          <a:lstStyle/>
          <a:p>
            <a:r>
              <a:rPr lang="en-US" altLang="ko-KR" dirty="0">
                <a:latin typeface="나눔스퀘어라운드 Light" panose="020B0600000101010101" pitchFamily="50" charset="-127"/>
                <a:ea typeface="나눔스퀘어라운드 Light" panose="020B0600000101010101" pitchFamily="50" charset="-127"/>
              </a:rPr>
              <a:t>If this null hypothesis is rejected, market efficiency can be tested by finding how many days this CAAR lasts</a:t>
            </a:r>
            <a:endParaRPr lang="ko-KR" altLang="en-US" dirty="0">
              <a:latin typeface="나눔스퀘어라운드 Light" panose="020B0600000101010101" pitchFamily="50" charset="-127"/>
              <a:ea typeface="나눔스퀘어라운드 Light" panose="020B0600000101010101" pitchFamily="50" charset="-127"/>
            </a:endParaRPr>
          </a:p>
        </p:txBody>
      </p:sp>
    </p:spTree>
    <p:extLst>
      <p:ext uri="{BB962C8B-B14F-4D97-AF65-F5344CB8AC3E}">
        <p14:creationId xmlns:p14="http://schemas.microsoft.com/office/powerpoint/2010/main" val="2758108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14950" y="266700"/>
            <a:ext cx="1885950" cy="369332"/>
          </a:xfrm>
          <a:prstGeom prst="rect">
            <a:avLst/>
          </a:prstGeom>
          <a:noFill/>
        </p:spPr>
        <p:txBody>
          <a:bodyPr wrap="square" rtlCol="0">
            <a:spAutoFit/>
          </a:bodyPr>
          <a:lstStyle/>
          <a:p>
            <a:r>
              <a:rPr lang="en-US" altLang="ko-KR" dirty="0">
                <a:latin typeface="나눔스퀘어라운드 Light" panose="020B0600000101010101" pitchFamily="50" charset="-127"/>
                <a:ea typeface="나눔스퀘어라운드 Light" panose="020B0600000101010101" pitchFamily="50" charset="-127"/>
              </a:rPr>
              <a:t>Hypotheses</a:t>
            </a:r>
            <a:endParaRPr lang="ko-KR" altLang="en-US" dirty="0">
              <a:latin typeface="나눔스퀘어라운드 Light" panose="020B0600000101010101" pitchFamily="50" charset="-127"/>
              <a:ea typeface="나눔스퀘어라운드 Light" panose="020B0600000101010101" pitchFamily="50" charset="-127"/>
            </a:endParaRPr>
          </a:p>
        </p:txBody>
      </p:sp>
      <p:sp>
        <p:nvSpPr>
          <p:cNvPr id="5" name="TextBox 4"/>
          <p:cNvSpPr txBox="1"/>
          <p:nvPr/>
        </p:nvSpPr>
        <p:spPr>
          <a:xfrm>
            <a:off x="2038350" y="605314"/>
            <a:ext cx="8115299" cy="369332"/>
          </a:xfrm>
          <a:prstGeom prst="rect">
            <a:avLst/>
          </a:prstGeom>
          <a:noFill/>
        </p:spPr>
        <p:txBody>
          <a:bodyPr wrap="square" rtlCol="0">
            <a:spAutoFit/>
          </a:bodyPr>
          <a:lstStyle/>
          <a:p>
            <a:pPr algn="ctr"/>
            <a:r>
              <a:rPr lang="en-US" altLang="ko-KR" dirty="0">
                <a:latin typeface="나눔스퀘어라운드 Light" panose="020B0600000101010101" pitchFamily="50" charset="-127"/>
                <a:ea typeface="나눔스퀘어라운드 Light" panose="020B0600000101010101" pitchFamily="50" charset="-127"/>
              </a:rPr>
              <a:t>attention-based hypothesis</a:t>
            </a:r>
            <a:endParaRPr lang="ko-KR" altLang="en-US" dirty="0">
              <a:latin typeface="나눔스퀘어라운드 Light" panose="020B0600000101010101" pitchFamily="50" charset="-127"/>
              <a:ea typeface="나눔스퀘어라운드 Light" panose="020B0600000101010101" pitchFamily="50" charset="-127"/>
            </a:endParaRPr>
          </a:p>
        </p:txBody>
      </p:sp>
      <p:pic>
        <p:nvPicPr>
          <p:cNvPr id="2" name="그림 1"/>
          <p:cNvPicPr>
            <a:picLocks noChangeAspect="1"/>
          </p:cNvPicPr>
          <p:nvPr/>
        </p:nvPicPr>
        <p:blipFill>
          <a:blip r:embed="rId2"/>
          <a:stretch>
            <a:fillRect/>
          </a:stretch>
        </p:blipFill>
        <p:spPr>
          <a:xfrm>
            <a:off x="3624643" y="1394936"/>
            <a:ext cx="4942714" cy="2948285"/>
          </a:xfrm>
          <a:prstGeom prst="rect">
            <a:avLst/>
          </a:prstGeom>
        </p:spPr>
      </p:pic>
      <p:sp>
        <p:nvSpPr>
          <p:cNvPr id="10" name="직사각형 9"/>
          <p:cNvSpPr/>
          <p:nvPr/>
        </p:nvSpPr>
        <p:spPr>
          <a:xfrm>
            <a:off x="147637" y="4681835"/>
            <a:ext cx="11896725" cy="1754326"/>
          </a:xfrm>
          <a:prstGeom prst="rect">
            <a:avLst/>
          </a:prstGeom>
        </p:spPr>
        <p:txBody>
          <a:bodyPr wrap="square">
            <a:spAutoFit/>
          </a:bodyPr>
          <a:lstStyle/>
          <a:p>
            <a:r>
              <a:rPr lang="en-US" altLang="ko-KR" dirty="0">
                <a:latin typeface="나눔스퀘어라운드 Light" panose="020B0600000101010101" pitchFamily="50" charset="-127"/>
                <a:ea typeface="나눔스퀘어라운드 Light" panose="020B0600000101010101" pitchFamily="50" charset="-127"/>
              </a:rPr>
              <a:t>1. If the null hypothesis is rejected this means that abnormal trading volume is seen on average across stocks when Trump tweets.</a:t>
            </a:r>
          </a:p>
          <a:p>
            <a:endParaRPr lang="en-US" altLang="ko-KR" dirty="0">
              <a:latin typeface="나눔스퀘어라운드 Light" panose="020B0600000101010101" pitchFamily="50" charset="-127"/>
              <a:ea typeface="나눔스퀘어라운드 Light" panose="020B0600000101010101" pitchFamily="50" charset="-127"/>
            </a:endParaRPr>
          </a:p>
          <a:p>
            <a:r>
              <a:rPr lang="en-US" altLang="ko-KR" dirty="0">
                <a:latin typeface="나눔스퀘어라운드 Light" panose="020B0600000101010101" pitchFamily="50" charset="-127"/>
                <a:ea typeface="나눔스퀘어라운드 Light" panose="020B0600000101010101" pitchFamily="50" charset="-127"/>
              </a:rPr>
              <a:t>2. Google search activity confirms that it is retail investors acting upon Trump’s tweets. If Google search activity increases on the week of Trump’s tweet, this implies that Trump draws attention to specific companies and thus drives market inefficiency</a:t>
            </a:r>
            <a:endParaRPr lang="ko-KR" altLang="en-US" dirty="0">
              <a:latin typeface="나눔스퀘어라운드 Light" panose="020B0600000101010101" pitchFamily="50" charset="-127"/>
              <a:ea typeface="나눔스퀘어라운드 Light" panose="020B0600000101010101" pitchFamily="50" charset="-127"/>
            </a:endParaRPr>
          </a:p>
        </p:txBody>
      </p:sp>
    </p:spTree>
    <p:extLst>
      <p:ext uri="{BB962C8B-B14F-4D97-AF65-F5344CB8AC3E}">
        <p14:creationId xmlns:p14="http://schemas.microsoft.com/office/powerpoint/2010/main" val="18760500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53024" y="235982"/>
            <a:ext cx="1885950" cy="369332"/>
          </a:xfrm>
          <a:prstGeom prst="rect">
            <a:avLst/>
          </a:prstGeom>
          <a:noFill/>
        </p:spPr>
        <p:txBody>
          <a:bodyPr wrap="square" rtlCol="0">
            <a:spAutoFit/>
          </a:bodyPr>
          <a:lstStyle/>
          <a:p>
            <a:pPr algn="ctr"/>
            <a:r>
              <a:rPr lang="en-US" altLang="ko-KR" dirty="0">
                <a:latin typeface="나눔스퀘어라운드 Light" panose="020B0600000101010101" pitchFamily="50" charset="-127"/>
                <a:ea typeface="나눔스퀘어라운드 Light" panose="020B0600000101010101" pitchFamily="50" charset="-127"/>
              </a:rPr>
              <a:t>Results</a:t>
            </a:r>
            <a:endParaRPr lang="ko-KR" altLang="en-US" dirty="0">
              <a:latin typeface="나눔스퀘어라운드 Light" panose="020B0600000101010101" pitchFamily="50" charset="-127"/>
              <a:ea typeface="나눔스퀘어라운드 Light" panose="020B0600000101010101" pitchFamily="50" charset="-127"/>
            </a:endParaRPr>
          </a:p>
        </p:txBody>
      </p:sp>
      <p:sp>
        <p:nvSpPr>
          <p:cNvPr id="3" name="TextBox 2"/>
          <p:cNvSpPr txBox="1"/>
          <p:nvPr/>
        </p:nvSpPr>
        <p:spPr>
          <a:xfrm>
            <a:off x="2038350" y="605314"/>
            <a:ext cx="8115299" cy="369332"/>
          </a:xfrm>
          <a:prstGeom prst="rect">
            <a:avLst/>
          </a:prstGeom>
          <a:noFill/>
        </p:spPr>
        <p:txBody>
          <a:bodyPr wrap="square" rtlCol="0">
            <a:spAutoFit/>
          </a:bodyPr>
          <a:lstStyle/>
          <a:p>
            <a:pPr algn="ctr"/>
            <a:r>
              <a:rPr lang="en-US" altLang="ko-KR" dirty="0">
                <a:latin typeface="나눔스퀘어라운드 Light" panose="020B0600000101010101" pitchFamily="50" charset="-127"/>
                <a:ea typeface="나눔스퀘어라운드 Light" panose="020B0600000101010101" pitchFamily="50" charset="-127"/>
              </a:rPr>
              <a:t>Testing the Efficient Market Hypothesis (EMH)</a:t>
            </a:r>
            <a:endParaRPr lang="ko-KR" altLang="en-US" dirty="0">
              <a:latin typeface="나눔스퀘어라운드 Light" panose="020B0600000101010101" pitchFamily="50" charset="-127"/>
              <a:ea typeface="나눔스퀘어라운드 Light" panose="020B0600000101010101" pitchFamily="50" charset="-127"/>
            </a:endParaRPr>
          </a:p>
        </p:txBody>
      </p:sp>
      <p:pic>
        <p:nvPicPr>
          <p:cNvPr id="4" name="그림 3"/>
          <p:cNvPicPr>
            <a:picLocks noChangeAspect="1"/>
          </p:cNvPicPr>
          <p:nvPr/>
        </p:nvPicPr>
        <p:blipFill>
          <a:blip r:embed="rId2"/>
          <a:stretch>
            <a:fillRect/>
          </a:stretch>
        </p:blipFill>
        <p:spPr>
          <a:xfrm>
            <a:off x="0" y="1572578"/>
            <a:ext cx="6183496" cy="4523422"/>
          </a:xfrm>
          <a:prstGeom prst="rect">
            <a:avLst/>
          </a:prstGeom>
        </p:spPr>
      </p:pic>
      <p:sp>
        <p:nvSpPr>
          <p:cNvPr id="5" name="직사각형 4"/>
          <p:cNvSpPr/>
          <p:nvPr/>
        </p:nvSpPr>
        <p:spPr>
          <a:xfrm>
            <a:off x="6783571" y="2310795"/>
            <a:ext cx="5217929" cy="3046988"/>
          </a:xfrm>
          <a:prstGeom prst="rect">
            <a:avLst/>
          </a:prstGeom>
        </p:spPr>
        <p:txBody>
          <a:bodyPr wrap="square">
            <a:spAutoFit/>
          </a:bodyPr>
          <a:lstStyle/>
          <a:p>
            <a:r>
              <a:rPr lang="en-US" altLang="ko-KR" sz="2400" dirty="0">
                <a:latin typeface="나눔스퀘어라운드 Light" panose="020B0600000101010101" pitchFamily="50" charset="-127"/>
                <a:ea typeface="나눔스퀘어라운드 Light" panose="020B0600000101010101" pitchFamily="50" charset="-127"/>
              </a:rPr>
              <a:t>For instance, Ford has a beta of 1.22 and therefore Ford is 1.22 times more volatile than the S&amp;P500 index. As a result of this, the regression will show that riskier stocks with higher beta values have higher expected returns as the market compensates higher risk. </a:t>
            </a:r>
            <a:endParaRPr lang="ko-KR" altLang="en-US" sz="2400" dirty="0">
              <a:latin typeface="나눔스퀘어라운드 Light" panose="020B0600000101010101" pitchFamily="50" charset="-127"/>
              <a:ea typeface="나눔스퀘어라운드 Light" panose="020B0600000101010101" pitchFamily="50" charset="-127"/>
            </a:endParaRPr>
          </a:p>
        </p:txBody>
      </p:sp>
    </p:spTree>
    <p:extLst>
      <p:ext uri="{BB962C8B-B14F-4D97-AF65-F5344CB8AC3E}">
        <p14:creationId xmlns:p14="http://schemas.microsoft.com/office/powerpoint/2010/main" val="6664978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53024" y="235982"/>
            <a:ext cx="1885950" cy="369332"/>
          </a:xfrm>
          <a:prstGeom prst="rect">
            <a:avLst/>
          </a:prstGeom>
          <a:noFill/>
        </p:spPr>
        <p:txBody>
          <a:bodyPr wrap="square" rtlCol="0">
            <a:spAutoFit/>
          </a:bodyPr>
          <a:lstStyle/>
          <a:p>
            <a:pPr algn="ctr"/>
            <a:r>
              <a:rPr lang="en-US" altLang="ko-KR" dirty="0">
                <a:latin typeface="나눔스퀘어라운드 Light" panose="020B0600000101010101" pitchFamily="50" charset="-127"/>
                <a:ea typeface="나눔스퀘어라운드 Light" panose="020B0600000101010101" pitchFamily="50" charset="-127"/>
              </a:rPr>
              <a:t>Results</a:t>
            </a:r>
            <a:endParaRPr lang="ko-KR" altLang="en-US" dirty="0">
              <a:latin typeface="나눔스퀘어라운드 Light" panose="020B0600000101010101" pitchFamily="50" charset="-127"/>
              <a:ea typeface="나눔스퀘어라운드 Light" panose="020B0600000101010101" pitchFamily="50" charset="-127"/>
            </a:endParaRPr>
          </a:p>
        </p:txBody>
      </p:sp>
      <p:sp>
        <p:nvSpPr>
          <p:cNvPr id="3" name="TextBox 2"/>
          <p:cNvSpPr txBox="1"/>
          <p:nvPr/>
        </p:nvSpPr>
        <p:spPr>
          <a:xfrm>
            <a:off x="2038350" y="605314"/>
            <a:ext cx="8115299" cy="369332"/>
          </a:xfrm>
          <a:prstGeom prst="rect">
            <a:avLst/>
          </a:prstGeom>
          <a:noFill/>
        </p:spPr>
        <p:txBody>
          <a:bodyPr wrap="square" rtlCol="0">
            <a:spAutoFit/>
          </a:bodyPr>
          <a:lstStyle/>
          <a:p>
            <a:pPr algn="ctr"/>
            <a:r>
              <a:rPr lang="en-US" altLang="ko-KR" dirty="0">
                <a:latin typeface="나눔스퀘어라운드 Light" panose="020B0600000101010101" pitchFamily="50" charset="-127"/>
                <a:ea typeface="나눔스퀘어라운드 Light" panose="020B0600000101010101" pitchFamily="50" charset="-127"/>
              </a:rPr>
              <a:t>Average Abnormal Returns (AAR) Results</a:t>
            </a:r>
            <a:endParaRPr lang="ko-KR" altLang="en-US" dirty="0">
              <a:latin typeface="나눔스퀘어라운드 Light" panose="020B0600000101010101" pitchFamily="50" charset="-127"/>
              <a:ea typeface="나눔스퀘어라운드 Light" panose="020B0600000101010101" pitchFamily="50" charset="-127"/>
            </a:endParaRPr>
          </a:p>
        </p:txBody>
      </p:sp>
      <p:pic>
        <p:nvPicPr>
          <p:cNvPr id="5" name="그림 4">
            <a:extLst>
              <a:ext uri="{FF2B5EF4-FFF2-40B4-BE49-F238E27FC236}">
                <a16:creationId xmlns:a16="http://schemas.microsoft.com/office/drawing/2014/main" id="{40A382BD-1948-45FE-9693-E601C96918D0}"/>
              </a:ext>
            </a:extLst>
          </p:cNvPr>
          <p:cNvPicPr>
            <a:picLocks noChangeAspect="1"/>
          </p:cNvPicPr>
          <p:nvPr/>
        </p:nvPicPr>
        <p:blipFill>
          <a:blip r:embed="rId2"/>
          <a:stretch>
            <a:fillRect/>
          </a:stretch>
        </p:blipFill>
        <p:spPr>
          <a:xfrm>
            <a:off x="587375" y="1838324"/>
            <a:ext cx="4667250" cy="3181350"/>
          </a:xfrm>
          <a:prstGeom prst="rect">
            <a:avLst/>
          </a:prstGeom>
        </p:spPr>
      </p:pic>
      <p:sp>
        <p:nvSpPr>
          <p:cNvPr id="6" name="직사각형 5">
            <a:extLst>
              <a:ext uri="{FF2B5EF4-FFF2-40B4-BE49-F238E27FC236}">
                <a16:creationId xmlns:a16="http://schemas.microsoft.com/office/drawing/2014/main" id="{BF7E236D-F760-4AC7-BE8B-A2BFB9A8ECB3}"/>
              </a:ext>
            </a:extLst>
          </p:cNvPr>
          <p:cNvSpPr/>
          <p:nvPr/>
        </p:nvSpPr>
        <p:spPr>
          <a:xfrm>
            <a:off x="5638800" y="1332110"/>
            <a:ext cx="6261100" cy="4834144"/>
          </a:xfrm>
          <a:prstGeom prst="rect">
            <a:avLst/>
          </a:prstGeom>
        </p:spPr>
        <p:txBody>
          <a:bodyPr wrap="square">
            <a:spAutoFit/>
          </a:bodyPr>
          <a:lstStyle/>
          <a:p>
            <a:pPr>
              <a:lnSpc>
                <a:spcPct val="150000"/>
              </a:lnSpc>
            </a:pPr>
            <a:r>
              <a:rPr lang="en-US" altLang="ko-KR" dirty="0">
                <a:latin typeface="나눔스퀘어라운드 Light" panose="020B0600000101010101" pitchFamily="50" charset="-127"/>
                <a:ea typeface="나눔스퀘어라운드 Light" panose="020B0600000101010101" pitchFamily="50" charset="-127"/>
              </a:rPr>
              <a:t>Figure 3 shows that that for positive tweets, on event day 0, there is a spike in abnormal returns of 1%. For negative tweets there is a negative spike down to -0.85%. Interestingly, on day 2, AARs return to pre-event levels. This suggests that the markets takes 2 days to adjust to new information and therefore is inefficient. This will be </a:t>
            </a:r>
            <a:r>
              <a:rPr lang="en-US" altLang="ko-KR" dirty="0" err="1">
                <a:latin typeface="나눔스퀘어라운드 Light" panose="020B0600000101010101" pitchFamily="50" charset="-127"/>
                <a:ea typeface="나눔스퀘어라운드 Light" panose="020B0600000101010101" pitchFamily="50" charset="-127"/>
              </a:rPr>
              <a:t>analysed</a:t>
            </a:r>
            <a:r>
              <a:rPr lang="en-US" altLang="ko-KR" dirty="0">
                <a:latin typeface="나눔스퀘어라운드 Light" panose="020B0600000101010101" pitchFamily="50" charset="-127"/>
                <a:ea typeface="나눔스퀘어라운드 Light" panose="020B0600000101010101" pitchFamily="50" charset="-127"/>
              </a:rPr>
              <a:t> formally through CAAR. </a:t>
            </a:r>
            <a:r>
              <a:rPr lang="en-US" altLang="ko-KR" sz="2000" b="1" i="1" dirty="0">
                <a:latin typeface="나눔스퀘어라운드 Light" panose="020B0600000101010101" pitchFamily="50" charset="-127"/>
                <a:ea typeface="나눔스퀘어라운드 Light" panose="020B0600000101010101" pitchFamily="50" charset="-127"/>
              </a:rPr>
              <a:t>Overall, the AAR results show that the null hypothesis of no impact of Trump’s tweets on AAR can be rejected. As a result, the EMH can be tested by </a:t>
            </a:r>
            <a:r>
              <a:rPr lang="en-US" altLang="ko-KR" sz="2000" b="1" i="1" dirty="0" err="1">
                <a:latin typeface="나눔스퀘어라운드 Light" panose="020B0600000101010101" pitchFamily="50" charset="-127"/>
                <a:ea typeface="나눔스퀘어라운드 Light" panose="020B0600000101010101" pitchFamily="50" charset="-127"/>
              </a:rPr>
              <a:t>analysing</a:t>
            </a:r>
            <a:r>
              <a:rPr lang="en-US" altLang="ko-KR" sz="2000" b="1" i="1" dirty="0">
                <a:latin typeface="나눔스퀘어라운드 Light" panose="020B0600000101010101" pitchFamily="50" charset="-127"/>
                <a:ea typeface="나눔스퀘어라운드 Light" panose="020B0600000101010101" pitchFamily="50" charset="-127"/>
              </a:rPr>
              <a:t> the CAAR. </a:t>
            </a:r>
            <a:endParaRPr lang="ko-KR" altLang="en-US" b="1" i="1" dirty="0">
              <a:latin typeface="나눔스퀘어라운드 Light" panose="020B0600000101010101" pitchFamily="50" charset="-127"/>
              <a:ea typeface="나눔스퀘어라운드 Light" panose="020B0600000101010101" pitchFamily="50" charset="-127"/>
            </a:endParaRPr>
          </a:p>
        </p:txBody>
      </p:sp>
    </p:spTree>
    <p:extLst>
      <p:ext uri="{BB962C8B-B14F-4D97-AF65-F5344CB8AC3E}">
        <p14:creationId xmlns:p14="http://schemas.microsoft.com/office/powerpoint/2010/main" val="30767929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60CC74-C5F4-42DD-98D0-AF5FE0BBC5EB}"/>
              </a:ext>
            </a:extLst>
          </p:cNvPr>
          <p:cNvSpPr txBox="1"/>
          <p:nvPr/>
        </p:nvSpPr>
        <p:spPr>
          <a:xfrm>
            <a:off x="5153024" y="235982"/>
            <a:ext cx="1885950" cy="369332"/>
          </a:xfrm>
          <a:prstGeom prst="rect">
            <a:avLst/>
          </a:prstGeom>
          <a:noFill/>
        </p:spPr>
        <p:txBody>
          <a:bodyPr wrap="square" rtlCol="0">
            <a:spAutoFit/>
          </a:bodyPr>
          <a:lstStyle/>
          <a:p>
            <a:pPr algn="ctr"/>
            <a:r>
              <a:rPr lang="en-US" altLang="ko-KR" dirty="0">
                <a:latin typeface="나눔스퀘어라운드 Light" panose="020B0600000101010101" pitchFamily="50" charset="-127"/>
                <a:ea typeface="나눔스퀘어라운드 Light" panose="020B0600000101010101" pitchFamily="50" charset="-127"/>
              </a:rPr>
              <a:t>Results</a:t>
            </a:r>
            <a:endParaRPr lang="ko-KR" altLang="en-US" dirty="0">
              <a:latin typeface="나눔스퀘어라운드 Light" panose="020B0600000101010101" pitchFamily="50" charset="-127"/>
              <a:ea typeface="나눔스퀘어라운드 Light" panose="020B0600000101010101" pitchFamily="50" charset="-127"/>
            </a:endParaRPr>
          </a:p>
        </p:txBody>
      </p:sp>
      <p:sp>
        <p:nvSpPr>
          <p:cNvPr id="3" name="TextBox 2">
            <a:extLst>
              <a:ext uri="{FF2B5EF4-FFF2-40B4-BE49-F238E27FC236}">
                <a16:creationId xmlns:a16="http://schemas.microsoft.com/office/drawing/2014/main" id="{7DA54F8C-B56D-4FA2-BF8F-53E782E1DB93}"/>
              </a:ext>
            </a:extLst>
          </p:cNvPr>
          <p:cNvSpPr txBox="1"/>
          <p:nvPr/>
        </p:nvSpPr>
        <p:spPr>
          <a:xfrm>
            <a:off x="2038350" y="605314"/>
            <a:ext cx="8115299" cy="369332"/>
          </a:xfrm>
          <a:prstGeom prst="rect">
            <a:avLst/>
          </a:prstGeom>
          <a:noFill/>
        </p:spPr>
        <p:txBody>
          <a:bodyPr wrap="square" rtlCol="0">
            <a:spAutoFit/>
          </a:bodyPr>
          <a:lstStyle/>
          <a:p>
            <a:pPr algn="ctr"/>
            <a:r>
              <a:rPr lang="en-US" altLang="ko-KR" dirty="0">
                <a:latin typeface="나눔스퀘어라운드 Light" panose="020B0600000101010101" pitchFamily="50" charset="-127"/>
                <a:ea typeface="나눔스퀘어라운드 Light" panose="020B0600000101010101" pitchFamily="50" charset="-127"/>
              </a:rPr>
              <a:t>Cumulative Average Abnormal Return (CAAR)</a:t>
            </a:r>
            <a:endParaRPr lang="ko-KR" altLang="en-US" dirty="0">
              <a:latin typeface="나눔스퀘어라운드 Light" panose="020B0600000101010101" pitchFamily="50" charset="-127"/>
              <a:ea typeface="나눔스퀘어라운드 Light" panose="020B0600000101010101" pitchFamily="50" charset="-127"/>
            </a:endParaRPr>
          </a:p>
        </p:txBody>
      </p:sp>
      <p:pic>
        <p:nvPicPr>
          <p:cNvPr id="4" name="그림 3">
            <a:extLst>
              <a:ext uri="{FF2B5EF4-FFF2-40B4-BE49-F238E27FC236}">
                <a16:creationId xmlns:a16="http://schemas.microsoft.com/office/drawing/2014/main" id="{29084A2B-B727-4FAB-8E3C-F7FF7A77BC6B}"/>
              </a:ext>
            </a:extLst>
          </p:cNvPr>
          <p:cNvPicPr>
            <a:picLocks noChangeAspect="1"/>
          </p:cNvPicPr>
          <p:nvPr/>
        </p:nvPicPr>
        <p:blipFill rotWithShape="1">
          <a:blip r:embed="rId2"/>
          <a:srcRect t="2705"/>
          <a:stretch/>
        </p:blipFill>
        <p:spPr>
          <a:xfrm>
            <a:off x="2038350" y="1024185"/>
            <a:ext cx="8328729" cy="3508454"/>
          </a:xfrm>
          <a:prstGeom prst="rect">
            <a:avLst/>
          </a:prstGeom>
        </p:spPr>
      </p:pic>
      <p:sp>
        <p:nvSpPr>
          <p:cNvPr id="5" name="직사각형 4">
            <a:extLst>
              <a:ext uri="{FF2B5EF4-FFF2-40B4-BE49-F238E27FC236}">
                <a16:creationId xmlns:a16="http://schemas.microsoft.com/office/drawing/2014/main" id="{49CFF80C-794F-4453-8F73-984F2252ECF0}"/>
              </a:ext>
            </a:extLst>
          </p:cNvPr>
          <p:cNvSpPr/>
          <p:nvPr/>
        </p:nvSpPr>
        <p:spPr>
          <a:xfrm>
            <a:off x="106714" y="4697073"/>
            <a:ext cx="6096000" cy="2031325"/>
          </a:xfrm>
          <a:prstGeom prst="rect">
            <a:avLst/>
          </a:prstGeom>
        </p:spPr>
        <p:txBody>
          <a:bodyPr>
            <a:spAutoFit/>
          </a:bodyPr>
          <a:lstStyle/>
          <a:p>
            <a:r>
              <a:rPr lang="en-US" altLang="ko-KR" dirty="0">
                <a:latin typeface="나눔스퀘어라운드 Light" panose="020B0600000101010101" pitchFamily="50" charset="-127"/>
                <a:ea typeface="나눔스퀘어라운드 Light" panose="020B0600000101010101" pitchFamily="50" charset="-127"/>
              </a:rPr>
              <a:t>Interestingly, the (0,3) event window CAAR shows that there is a stronger negative effect of -1.40%, 3 trading days after the tweet is made and this is statistically significant at the 2% level. A possible reason for this is that Donald Trump’s tweets are released by the media a couple of days after he tweets, therefore the effect may be delayed.</a:t>
            </a:r>
            <a:endParaRPr lang="ko-KR" altLang="en-US" dirty="0">
              <a:latin typeface="나눔스퀘어라운드 Light" panose="020B0600000101010101" pitchFamily="50" charset="-127"/>
              <a:ea typeface="나눔스퀘어라운드 Light" panose="020B0600000101010101" pitchFamily="50" charset="-127"/>
            </a:endParaRPr>
          </a:p>
        </p:txBody>
      </p:sp>
      <p:sp>
        <p:nvSpPr>
          <p:cNvPr id="6" name="직사각형 5">
            <a:extLst>
              <a:ext uri="{FF2B5EF4-FFF2-40B4-BE49-F238E27FC236}">
                <a16:creationId xmlns:a16="http://schemas.microsoft.com/office/drawing/2014/main" id="{CAAD4AD5-BDFA-4E31-B7B3-66B7A063490F}"/>
              </a:ext>
            </a:extLst>
          </p:cNvPr>
          <p:cNvSpPr/>
          <p:nvPr/>
        </p:nvSpPr>
        <p:spPr>
          <a:xfrm>
            <a:off x="6202714" y="4737695"/>
            <a:ext cx="6096000" cy="1754326"/>
          </a:xfrm>
          <a:prstGeom prst="rect">
            <a:avLst/>
          </a:prstGeom>
        </p:spPr>
        <p:txBody>
          <a:bodyPr>
            <a:spAutoFit/>
          </a:bodyPr>
          <a:lstStyle/>
          <a:p>
            <a:r>
              <a:rPr lang="en-US" altLang="ko-KR" dirty="0">
                <a:latin typeface="나눔스퀘어라운드 Light" panose="020B0600000101010101" pitchFamily="50" charset="-127"/>
                <a:ea typeface="나눔스퀘어라운드 Light" panose="020B0600000101010101" pitchFamily="50" charset="-127"/>
              </a:rPr>
              <a:t>Four trading days after the tweet, there is no longer an effect of Trump’s tweets as the CAARs are no longer statistically significant. This means that the market has adjusted. This is inconsistent with the semi-strong form of EMH, as new information is not incorporated rapidly into the market.</a:t>
            </a:r>
            <a:endParaRPr lang="ko-KR" altLang="en-US" dirty="0">
              <a:latin typeface="나눔스퀘어라운드 Light" panose="020B0600000101010101" pitchFamily="50" charset="-127"/>
              <a:ea typeface="나눔스퀘어라운드 Light" panose="020B0600000101010101" pitchFamily="50" charset="-127"/>
            </a:endParaRPr>
          </a:p>
        </p:txBody>
      </p:sp>
    </p:spTree>
    <p:extLst>
      <p:ext uri="{BB962C8B-B14F-4D97-AF65-F5344CB8AC3E}">
        <p14:creationId xmlns:p14="http://schemas.microsoft.com/office/powerpoint/2010/main" val="24674741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60CC74-C5F4-42DD-98D0-AF5FE0BBC5EB}"/>
              </a:ext>
            </a:extLst>
          </p:cNvPr>
          <p:cNvSpPr txBox="1"/>
          <p:nvPr/>
        </p:nvSpPr>
        <p:spPr>
          <a:xfrm>
            <a:off x="5153024" y="235982"/>
            <a:ext cx="1885950" cy="369332"/>
          </a:xfrm>
          <a:prstGeom prst="rect">
            <a:avLst/>
          </a:prstGeom>
          <a:noFill/>
        </p:spPr>
        <p:txBody>
          <a:bodyPr wrap="square" rtlCol="0">
            <a:spAutoFit/>
          </a:bodyPr>
          <a:lstStyle/>
          <a:p>
            <a:pPr algn="ctr"/>
            <a:r>
              <a:rPr lang="en-US" altLang="ko-KR" dirty="0">
                <a:latin typeface="나눔스퀘어라운드 Light" panose="020B0600000101010101" pitchFamily="50" charset="-127"/>
                <a:ea typeface="나눔스퀘어라운드 Light" panose="020B0600000101010101" pitchFamily="50" charset="-127"/>
              </a:rPr>
              <a:t>Results</a:t>
            </a:r>
            <a:endParaRPr lang="ko-KR" altLang="en-US" dirty="0">
              <a:latin typeface="나눔스퀘어라운드 Light" panose="020B0600000101010101" pitchFamily="50" charset="-127"/>
              <a:ea typeface="나눔스퀘어라운드 Light" panose="020B0600000101010101" pitchFamily="50" charset="-127"/>
            </a:endParaRPr>
          </a:p>
        </p:txBody>
      </p:sp>
      <p:sp>
        <p:nvSpPr>
          <p:cNvPr id="7" name="직사각형 6">
            <a:extLst>
              <a:ext uri="{FF2B5EF4-FFF2-40B4-BE49-F238E27FC236}">
                <a16:creationId xmlns:a16="http://schemas.microsoft.com/office/drawing/2014/main" id="{38A9F0E2-A5A4-4F5E-8B32-11B1CB2D6FF7}"/>
              </a:ext>
            </a:extLst>
          </p:cNvPr>
          <p:cNvSpPr/>
          <p:nvPr/>
        </p:nvSpPr>
        <p:spPr>
          <a:xfrm>
            <a:off x="1459432" y="605314"/>
            <a:ext cx="10289133" cy="646331"/>
          </a:xfrm>
          <a:prstGeom prst="rect">
            <a:avLst/>
          </a:prstGeom>
        </p:spPr>
        <p:txBody>
          <a:bodyPr wrap="square">
            <a:spAutoFit/>
          </a:bodyPr>
          <a:lstStyle/>
          <a:p>
            <a:r>
              <a:rPr lang="en-US" altLang="ko-KR" dirty="0">
                <a:latin typeface="나눔스퀘어라운드 Light" panose="020B0600000101010101" pitchFamily="50" charset="-127"/>
                <a:ea typeface="나눔스퀘어라운드 Light" panose="020B0600000101010101" pitchFamily="50" charset="-127"/>
              </a:rPr>
              <a:t>Testing for Attention-Based Investing ; Average Abnormal Trading Volume (AAV) Results</a:t>
            </a:r>
            <a:endParaRPr lang="ko-KR" altLang="en-US" dirty="0">
              <a:latin typeface="나눔스퀘어라운드 Light" panose="020B0600000101010101" pitchFamily="50" charset="-127"/>
              <a:ea typeface="나눔스퀘어라운드 Light" panose="020B0600000101010101" pitchFamily="50" charset="-127"/>
            </a:endParaRPr>
          </a:p>
          <a:p>
            <a:endParaRPr lang="ko-KR" altLang="en-US" dirty="0">
              <a:latin typeface="나눔스퀘어라운드 Light" panose="020B0600000101010101" pitchFamily="50" charset="-127"/>
              <a:ea typeface="나눔스퀘어라운드 Light" panose="020B0600000101010101" pitchFamily="50" charset="-127"/>
            </a:endParaRPr>
          </a:p>
        </p:txBody>
      </p:sp>
      <p:pic>
        <p:nvPicPr>
          <p:cNvPr id="9" name="그림 8">
            <a:extLst>
              <a:ext uri="{FF2B5EF4-FFF2-40B4-BE49-F238E27FC236}">
                <a16:creationId xmlns:a16="http://schemas.microsoft.com/office/drawing/2014/main" id="{50DC4A99-4E35-4C6B-85C3-7F4ED0669426}"/>
              </a:ext>
            </a:extLst>
          </p:cNvPr>
          <p:cNvPicPr>
            <a:picLocks noChangeAspect="1"/>
          </p:cNvPicPr>
          <p:nvPr/>
        </p:nvPicPr>
        <p:blipFill>
          <a:blip r:embed="rId2"/>
          <a:stretch>
            <a:fillRect/>
          </a:stretch>
        </p:blipFill>
        <p:spPr>
          <a:xfrm>
            <a:off x="319374" y="1620977"/>
            <a:ext cx="5050851" cy="3917950"/>
          </a:xfrm>
          <a:prstGeom prst="rect">
            <a:avLst/>
          </a:prstGeom>
        </p:spPr>
      </p:pic>
      <p:sp>
        <p:nvSpPr>
          <p:cNvPr id="10" name="직사각형 9">
            <a:extLst>
              <a:ext uri="{FF2B5EF4-FFF2-40B4-BE49-F238E27FC236}">
                <a16:creationId xmlns:a16="http://schemas.microsoft.com/office/drawing/2014/main" id="{BE583DA5-B7BE-4CDC-BEAD-3C403D63B312}"/>
              </a:ext>
            </a:extLst>
          </p:cNvPr>
          <p:cNvSpPr/>
          <p:nvPr/>
        </p:nvSpPr>
        <p:spPr>
          <a:xfrm>
            <a:off x="5776626" y="1486045"/>
            <a:ext cx="6096000" cy="4187813"/>
          </a:xfrm>
          <a:prstGeom prst="rect">
            <a:avLst/>
          </a:prstGeom>
        </p:spPr>
        <p:txBody>
          <a:bodyPr>
            <a:spAutoFit/>
          </a:bodyPr>
          <a:lstStyle/>
          <a:p>
            <a:pPr>
              <a:lnSpc>
                <a:spcPct val="150000"/>
              </a:lnSpc>
            </a:pPr>
            <a:r>
              <a:rPr lang="en-US" altLang="ko-KR" sz="2000" dirty="0">
                <a:latin typeface="나눔스퀘어라운드 Light" panose="020B0600000101010101" pitchFamily="50" charset="-127"/>
                <a:ea typeface="나눔스퀘어라운드 Light" panose="020B0600000101010101" pitchFamily="50" charset="-127"/>
              </a:rPr>
              <a:t>there is a spike in abnormal trading volume of 43.57%. This is statistically significant at the 1% level. However, after day 0, abnormal trading volumes are statistically insignificant. This implies that Trump’s tweets do generate investor attention. Findings are consistent with the attention-based investing hypothesis if retail investors act upon the information and Google search activity confirms this.</a:t>
            </a:r>
            <a:endParaRPr lang="ko-KR" altLang="en-US" sz="2000" dirty="0">
              <a:latin typeface="나눔스퀘어라운드 Light" panose="020B0600000101010101" pitchFamily="50" charset="-127"/>
              <a:ea typeface="나눔스퀘어라운드 Light" panose="020B0600000101010101" pitchFamily="50" charset="-127"/>
            </a:endParaRPr>
          </a:p>
        </p:txBody>
      </p:sp>
    </p:spTree>
    <p:extLst>
      <p:ext uri="{BB962C8B-B14F-4D97-AF65-F5344CB8AC3E}">
        <p14:creationId xmlns:p14="http://schemas.microsoft.com/office/powerpoint/2010/main" val="4181337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60CC74-C5F4-42DD-98D0-AF5FE0BBC5EB}"/>
              </a:ext>
            </a:extLst>
          </p:cNvPr>
          <p:cNvSpPr txBox="1"/>
          <p:nvPr/>
        </p:nvSpPr>
        <p:spPr>
          <a:xfrm>
            <a:off x="5153024" y="235982"/>
            <a:ext cx="1885950" cy="369332"/>
          </a:xfrm>
          <a:prstGeom prst="rect">
            <a:avLst/>
          </a:prstGeom>
          <a:noFill/>
        </p:spPr>
        <p:txBody>
          <a:bodyPr wrap="square" rtlCol="0">
            <a:spAutoFit/>
          </a:bodyPr>
          <a:lstStyle/>
          <a:p>
            <a:pPr algn="ctr"/>
            <a:r>
              <a:rPr lang="en-US" altLang="ko-KR" dirty="0"/>
              <a:t>Results</a:t>
            </a:r>
            <a:endParaRPr lang="ko-KR" altLang="en-US" dirty="0"/>
          </a:p>
        </p:txBody>
      </p:sp>
      <p:sp>
        <p:nvSpPr>
          <p:cNvPr id="7" name="직사각형 6">
            <a:extLst>
              <a:ext uri="{FF2B5EF4-FFF2-40B4-BE49-F238E27FC236}">
                <a16:creationId xmlns:a16="http://schemas.microsoft.com/office/drawing/2014/main" id="{38A9F0E2-A5A4-4F5E-8B32-11B1CB2D6FF7}"/>
              </a:ext>
            </a:extLst>
          </p:cNvPr>
          <p:cNvSpPr/>
          <p:nvPr/>
        </p:nvSpPr>
        <p:spPr>
          <a:xfrm>
            <a:off x="595832" y="605314"/>
            <a:ext cx="10289133" cy="369332"/>
          </a:xfrm>
          <a:prstGeom prst="rect">
            <a:avLst/>
          </a:prstGeom>
        </p:spPr>
        <p:txBody>
          <a:bodyPr wrap="square">
            <a:spAutoFit/>
          </a:bodyPr>
          <a:lstStyle/>
          <a:p>
            <a:pPr algn="ctr"/>
            <a:r>
              <a:rPr lang="en-US" altLang="ko-KR" dirty="0"/>
              <a:t>Testing for Attention-Based Investing ; Google Search Activity: </a:t>
            </a:r>
            <a:endParaRPr lang="ko-KR" altLang="en-US" dirty="0"/>
          </a:p>
        </p:txBody>
      </p:sp>
      <p:pic>
        <p:nvPicPr>
          <p:cNvPr id="3" name="그림 2">
            <a:extLst>
              <a:ext uri="{FF2B5EF4-FFF2-40B4-BE49-F238E27FC236}">
                <a16:creationId xmlns:a16="http://schemas.microsoft.com/office/drawing/2014/main" id="{4D6A0F89-647D-41B1-B208-C47CB63F9CC1}"/>
              </a:ext>
            </a:extLst>
          </p:cNvPr>
          <p:cNvPicPr>
            <a:picLocks noChangeAspect="1"/>
          </p:cNvPicPr>
          <p:nvPr/>
        </p:nvPicPr>
        <p:blipFill>
          <a:blip r:embed="rId2"/>
          <a:stretch>
            <a:fillRect/>
          </a:stretch>
        </p:blipFill>
        <p:spPr>
          <a:xfrm>
            <a:off x="3045044" y="1343978"/>
            <a:ext cx="6101910" cy="4713922"/>
          </a:xfrm>
          <a:prstGeom prst="rect">
            <a:avLst/>
          </a:prstGeom>
        </p:spPr>
      </p:pic>
    </p:spTree>
    <p:extLst>
      <p:ext uri="{BB962C8B-B14F-4D97-AF65-F5344CB8AC3E}">
        <p14:creationId xmlns:p14="http://schemas.microsoft.com/office/powerpoint/2010/main" val="9326476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8AC7D3-9E21-44AB-8A4C-ED349B8A78C4}"/>
              </a:ext>
            </a:extLst>
          </p:cNvPr>
          <p:cNvSpPr txBox="1"/>
          <p:nvPr/>
        </p:nvSpPr>
        <p:spPr>
          <a:xfrm>
            <a:off x="5153024" y="235982"/>
            <a:ext cx="1885950" cy="369332"/>
          </a:xfrm>
          <a:prstGeom prst="rect">
            <a:avLst/>
          </a:prstGeom>
          <a:noFill/>
        </p:spPr>
        <p:txBody>
          <a:bodyPr wrap="square" rtlCol="0">
            <a:spAutoFit/>
          </a:bodyPr>
          <a:lstStyle/>
          <a:p>
            <a:pPr algn="ctr"/>
            <a:r>
              <a:rPr lang="en-US" altLang="ko-KR" dirty="0">
                <a:latin typeface="나눔스퀘어라운드 Light" panose="020B0600000101010101" pitchFamily="50" charset="-127"/>
                <a:ea typeface="나눔스퀘어라운드 Light" panose="020B0600000101010101" pitchFamily="50" charset="-127"/>
              </a:rPr>
              <a:t>Discussion</a:t>
            </a:r>
            <a:endParaRPr lang="ko-KR" altLang="en-US" dirty="0">
              <a:latin typeface="나눔스퀘어라운드 Light" panose="020B0600000101010101" pitchFamily="50" charset="-127"/>
              <a:ea typeface="나눔스퀘어라운드 Light" panose="020B0600000101010101" pitchFamily="50" charset="-127"/>
            </a:endParaRPr>
          </a:p>
        </p:txBody>
      </p:sp>
      <p:sp>
        <p:nvSpPr>
          <p:cNvPr id="5" name="직사각형 4">
            <a:extLst>
              <a:ext uri="{FF2B5EF4-FFF2-40B4-BE49-F238E27FC236}">
                <a16:creationId xmlns:a16="http://schemas.microsoft.com/office/drawing/2014/main" id="{94A7F39F-74F6-4A7E-85C5-A1A48BAA29DC}"/>
              </a:ext>
            </a:extLst>
          </p:cNvPr>
          <p:cNvSpPr/>
          <p:nvPr/>
        </p:nvSpPr>
        <p:spPr>
          <a:xfrm>
            <a:off x="1078432" y="605314"/>
            <a:ext cx="10289133" cy="369332"/>
          </a:xfrm>
          <a:prstGeom prst="rect">
            <a:avLst/>
          </a:prstGeom>
        </p:spPr>
        <p:txBody>
          <a:bodyPr wrap="square">
            <a:spAutoFit/>
          </a:bodyPr>
          <a:lstStyle/>
          <a:p>
            <a:pPr algn="ctr"/>
            <a:r>
              <a:rPr lang="en-US" altLang="ko-KR" dirty="0">
                <a:latin typeface="나눔스퀘어라운드 Light" panose="020B0600000101010101" pitchFamily="50" charset="-127"/>
                <a:ea typeface="나눔스퀘어라운드 Light" panose="020B0600000101010101" pitchFamily="50" charset="-127"/>
              </a:rPr>
              <a:t>General Analysis , Justifications</a:t>
            </a:r>
            <a:endParaRPr lang="ko-KR" altLang="en-US" dirty="0">
              <a:latin typeface="나눔스퀘어라운드 Light" panose="020B0600000101010101" pitchFamily="50" charset="-127"/>
              <a:ea typeface="나눔스퀘어라운드 Light" panose="020B0600000101010101" pitchFamily="50" charset="-127"/>
            </a:endParaRPr>
          </a:p>
        </p:txBody>
      </p:sp>
      <p:sp>
        <p:nvSpPr>
          <p:cNvPr id="6" name="직사각형 5">
            <a:extLst>
              <a:ext uri="{FF2B5EF4-FFF2-40B4-BE49-F238E27FC236}">
                <a16:creationId xmlns:a16="http://schemas.microsoft.com/office/drawing/2014/main" id="{0CC99DC9-8C8C-4210-96F7-7A032B245AD5}"/>
              </a:ext>
            </a:extLst>
          </p:cNvPr>
          <p:cNvSpPr/>
          <p:nvPr/>
        </p:nvSpPr>
        <p:spPr>
          <a:xfrm>
            <a:off x="571499" y="2079536"/>
            <a:ext cx="11049000" cy="646331"/>
          </a:xfrm>
          <a:prstGeom prst="rect">
            <a:avLst/>
          </a:prstGeom>
        </p:spPr>
        <p:txBody>
          <a:bodyPr wrap="square">
            <a:spAutoFit/>
          </a:bodyPr>
          <a:lstStyle/>
          <a:p>
            <a:r>
              <a:rPr lang="en-US" altLang="ko-KR" dirty="0">
                <a:latin typeface="나눔스퀘어라운드 Light" panose="020B0600000101010101" pitchFamily="50" charset="-127"/>
                <a:ea typeface="나눔스퀘어라운드 Light" panose="020B0600000101010101" pitchFamily="50" charset="-127"/>
              </a:rPr>
              <a:t>1. A key contribution of this study is attention-based investing. Retail investors in particular tend to focus on stocks mentioned by Trump and therefore do not consider all available information. </a:t>
            </a:r>
            <a:endParaRPr lang="ko-KR" altLang="en-US" dirty="0">
              <a:latin typeface="나눔스퀘어라운드 Light" panose="020B0600000101010101" pitchFamily="50" charset="-127"/>
              <a:ea typeface="나눔스퀘어라운드 Light" panose="020B0600000101010101" pitchFamily="50" charset="-127"/>
            </a:endParaRPr>
          </a:p>
        </p:txBody>
      </p:sp>
      <p:sp>
        <p:nvSpPr>
          <p:cNvPr id="7" name="직사각형 6">
            <a:extLst>
              <a:ext uri="{FF2B5EF4-FFF2-40B4-BE49-F238E27FC236}">
                <a16:creationId xmlns:a16="http://schemas.microsoft.com/office/drawing/2014/main" id="{7E03C9D8-6260-47D2-8F1B-DECCA5F96095}"/>
              </a:ext>
            </a:extLst>
          </p:cNvPr>
          <p:cNvSpPr/>
          <p:nvPr/>
        </p:nvSpPr>
        <p:spPr>
          <a:xfrm>
            <a:off x="571498" y="3198336"/>
            <a:ext cx="10680701" cy="923330"/>
          </a:xfrm>
          <a:prstGeom prst="rect">
            <a:avLst/>
          </a:prstGeom>
        </p:spPr>
        <p:txBody>
          <a:bodyPr wrap="square">
            <a:spAutoFit/>
          </a:bodyPr>
          <a:lstStyle/>
          <a:p>
            <a:r>
              <a:rPr lang="en-US" altLang="ko-KR" dirty="0">
                <a:latin typeface="나눔스퀘어라운드 Light" panose="020B0600000101010101" pitchFamily="50" charset="-127"/>
                <a:ea typeface="나눔스퀘어라운드 Light" panose="020B0600000101010101" pitchFamily="50" charset="-127"/>
              </a:rPr>
              <a:t>2. A real-world implication of this study is that trading strategies can be devised so that when Trump tweets positively (negatively) an investor can short (buy) the stock and then exit their position after 2 or 3 trading days.</a:t>
            </a:r>
            <a:endParaRPr lang="ko-KR" altLang="en-US" dirty="0">
              <a:latin typeface="나눔스퀘어라운드 Light" panose="020B0600000101010101" pitchFamily="50" charset="-127"/>
              <a:ea typeface="나눔스퀘어라운드 Light" panose="020B0600000101010101" pitchFamily="50" charset="-127"/>
            </a:endParaRPr>
          </a:p>
        </p:txBody>
      </p:sp>
      <p:sp>
        <p:nvSpPr>
          <p:cNvPr id="8" name="직사각형 7">
            <a:extLst>
              <a:ext uri="{FF2B5EF4-FFF2-40B4-BE49-F238E27FC236}">
                <a16:creationId xmlns:a16="http://schemas.microsoft.com/office/drawing/2014/main" id="{1A6E3E03-F25A-44F1-BA92-D757CE11D4A1}"/>
              </a:ext>
            </a:extLst>
          </p:cNvPr>
          <p:cNvSpPr/>
          <p:nvPr/>
        </p:nvSpPr>
        <p:spPr>
          <a:xfrm>
            <a:off x="571498" y="4594135"/>
            <a:ext cx="10656365" cy="923330"/>
          </a:xfrm>
          <a:prstGeom prst="rect">
            <a:avLst/>
          </a:prstGeom>
        </p:spPr>
        <p:txBody>
          <a:bodyPr wrap="square">
            <a:spAutoFit/>
          </a:bodyPr>
          <a:lstStyle/>
          <a:p>
            <a:r>
              <a:rPr lang="en-US" altLang="ko-KR" dirty="0">
                <a:latin typeface="나눔스퀘어라운드 Light" panose="020B0600000101010101" pitchFamily="50" charset="-127"/>
                <a:ea typeface="나눔스퀘어라운드 Light" panose="020B0600000101010101" pitchFamily="50" charset="-127"/>
              </a:rPr>
              <a:t>3. EMH states that it is impossible to beat the market if markets are efficient. This event study shows that the markets are possible to beat. However, if transaction costs are incorporated, there may be a possibility that markets are actually efficient as the abnormal returns seen are low.</a:t>
            </a:r>
            <a:endParaRPr lang="ko-KR" altLang="en-US" dirty="0">
              <a:latin typeface="나눔스퀘어라운드 Light" panose="020B0600000101010101" pitchFamily="50" charset="-127"/>
              <a:ea typeface="나눔스퀘어라운드 Light" panose="020B0600000101010101" pitchFamily="50" charset="-127"/>
            </a:endParaRPr>
          </a:p>
        </p:txBody>
      </p:sp>
    </p:spTree>
    <p:extLst>
      <p:ext uri="{BB962C8B-B14F-4D97-AF65-F5344CB8AC3E}">
        <p14:creationId xmlns:p14="http://schemas.microsoft.com/office/powerpoint/2010/main" val="23070269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8095F5-3B7C-408F-92C0-8BBB501244EA}"/>
              </a:ext>
            </a:extLst>
          </p:cNvPr>
          <p:cNvSpPr txBox="1"/>
          <p:nvPr/>
        </p:nvSpPr>
        <p:spPr>
          <a:xfrm>
            <a:off x="5153024" y="235982"/>
            <a:ext cx="1885950" cy="369332"/>
          </a:xfrm>
          <a:prstGeom prst="rect">
            <a:avLst/>
          </a:prstGeom>
          <a:noFill/>
        </p:spPr>
        <p:txBody>
          <a:bodyPr wrap="square" rtlCol="0">
            <a:spAutoFit/>
          </a:bodyPr>
          <a:lstStyle/>
          <a:p>
            <a:pPr algn="ctr"/>
            <a:r>
              <a:rPr lang="en-US" altLang="ko-KR" dirty="0">
                <a:latin typeface="나눔스퀘어라운드 Light" panose="020B0600000101010101" pitchFamily="50" charset="-127"/>
                <a:ea typeface="나눔스퀘어라운드 Light" panose="020B0600000101010101" pitchFamily="50" charset="-127"/>
              </a:rPr>
              <a:t>Conclusion</a:t>
            </a:r>
            <a:endParaRPr lang="ko-KR" altLang="en-US" dirty="0">
              <a:latin typeface="나눔스퀘어라운드 Light" panose="020B0600000101010101" pitchFamily="50" charset="-127"/>
              <a:ea typeface="나눔스퀘어라운드 Light" panose="020B0600000101010101" pitchFamily="50" charset="-127"/>
            </a:endParaRPr>
          </a:p>
        </p:txBody>
      </p:sp>
      <p:sp>
        <p:nvSpPr>
          <p:cNvPr id="5" name="직사각형 4">
            <a:extLst>
              <a:ext uri="{FF2B5EF4-FFF2-40B4-BE49-F238E27FC236}">
                <a16:creationId xmlns:a16="http://schemas.microsoft.com/office/drawing/2014/main" id="{20ED9524-9C2D-4205-9AC9-36BC84ED3567}"/>
              </a:ext>
            </a:extLst>
          </p:cNvPr>
          <p:cNvSpPr/>
          <p:nvPr/>
        </p:nvSpPr>
        <p:spPr>
          <a:xfrm>
            <a:off x="1078432" y="605314"/>
            <a:ext cx="10289133" cy="369332"/>
          </a:xfrm>
          <a:prstGeom prst="rect">
            <a:avLst/>
          </a:prstGeom>
        </p:spPr>
        <p:txBody>
          <a:bodyPr wrap="square">
            <a:spAutoFit/>
          </a:bodyPr>
          <a:lstStyle/>
          <a:p>
            <a:pPr algn="ctr"/>
            <a:r>
              <a:rPr lang="en-US" altLang="ko-KR" dirty="0">
                <a:latin typeface="나눔스퀘어라운드 Light" panose="020B0600000101010101" pitchFamily="50" charset="-127"/>
                <a:ea typeface="나눔스퀘어라운드 Light" panose="020B0600000101010101" pitchFamily="50" charset="-127"/>
              </a:rPr>
              <a:t>General Analysis , Justifications</a:t>
            </a:r>
            <a:endParaRPr lang="ko-KR" altLang="en-US" dirty="0">
              <a:latin typeface="나눔스퀘어라운드 Light" panose="020B0600000101010101" pitchFamily="50" charset="-127"/>
              <a:ea typeface="나눔스퀘어라운드 Light" panose="020B0600000101010101" pitchFamily="50" charset="-127"/>
            </a:endParaRPr>
          </a:p>
        </p:txBody>
      </p:sp>
      <p:sp>
        <p:nvSpPr>
          <p:cNvPr id="6" name="직사각형 5">
            <a:extLst>
              <a:ext uri="{FF2B5EF4-FFF2-40B4-BE49-F238E27FC236}">
                <a16:creationId xmlns:a16="http://schemas.microsoft.com/office/drawing/2014/main" id="{12708D08-F830-42E2-85DB-09CBF21CDCCC}"/>
              </a:ext>
            </a:extLst>
          </p:cNvPr>
          <p:cNvSpPr/>
          <p:nvPr/>
        </p:nvSpPr>
        <p:spPr>
          <a:xfrm>
            <a:off x="571499" y="1735772"/>
            <a:ext cx="11049000" cy="3785652"/>
          </a:xfrm>
          <a:prstGeom prst="rect">
            <a:avLst/>
          </a:prstGeom>
        </p:spPr>
        <p:txBody>
          <a:bodyPr wrap="square">
            <a:spAutoFit/>
          </a:bodyPr>
          <a:lstStyle/>
          <a:p>
            <a:r>
              <a:rPr lang="en-US" altLang="ko-KR" sz="2400" dirty="0">
                <a:latin typeface="나눔스퀘어라운드 Light" panose="020B0600000101010101" pitchFamily="50" charset="-127"/>
                <a:ea typeface="나눔스퀘어라운드 Light" panose="020B0600000101010101" pitchFamily="50" charset="-127"/>
              </a:rPr>
              <a:t>1. A key strength of this paper is the new insight it adds in the form of attention-based buying. Transitory increases in trading volume and Google search activity implies that Trump catches the attention of retail investors who do not consider all available information.</a:t>
            </a:r>
          </a:p>
          <a:p>
            <a:endParaRPr lang="en-US" altLang="ko-KR" sz="2400" dirty="0">
              <a:latin typeface="나눔스퀘어라운드 Light" panose="020B0600000101010101" pitchFamily="50" charset="-127"/>
              <a:ea typeface="나눔스퀘어라운드 Light" panose="020B0600000101010101" pitchFamily="50" charset="-127"/>
            </a:endParaRPr>
          </a:p>
          <a:p>
            <a:r>
              <a:rPr lang="en-US" altLang="ko-KR" sz="2400" dirty="0">
                <a:latin typeface="나눔스퀘어라운드 Light" panose="020B0600000101010101" pitchFamily="50" charset="-127"/>
                <a:ea typeface="나눔스퀘어라운드 Light" panose="020B0600000101010101" pitchFamily="50" charset="-127"/>
              </a:rPr>
              <a:t>2. Kylie Jenner tweeted negatively about Snap Co. and this lead to a decrease in its stock market value by £1 billion. This shows that with a large follower base, celebrities and politicians can affect </a:t>
            </a:r>
            <a:r>
              <a:rPr lang="en-US" altLang="ko-KR" sz="2400" dirty="0" err="1">
                <a:latin typeface="나눔스퀘어라운드 Light" panose="020B0600000101010101" pitchFamily="50" charset="-127"/>
                <a:ea typeface="나눔스퀘어라운드 Light" panose="020B0600000101010101" pitchFamily="50" charset="-127"/>
              </a:rPr>
              <a:t>organisations</a:t>
            </a:r>
            <a:r>
              <a:rPr lang="en-US" altLang="ko-KR" sz="2400" dirty="0">
                <a:latin typeface="나눔스퀘어라운드 Light" panose="020B0600000101010101" pitchFamily="50" charset="-127"/>
                <a:ea typeface="나눔스퀘어라운드 Light" panose="020B0600000101010101" pitchFamily="50" charset="-127"/>
              </a:rPr>
              <a:t> for the better or the worse. As result, regulators may want to consider </a:t>
            </a:r>
            <a:r>
              <a:rPr lang="en-US" altLang="ko-KR" sz="2400" dirty="0" err="1">
                <a:latin typeface="나눔스퀘어라운드 Light" panose="020B0600000101010101" pitchFamily="50" charset="-127"/>
                <a:ea typeface="나눔스퀘어라운드 Light" panose="020B0600000101010101" pitchFamily="50" charset="-127"/>
              </a:rPr>
              <a:t>scrutinising</a:t>
            </a:r>
            <a:r>
              <a:rPr lang="en-US" altLang="ko-KR" sz="2400" dirty="0">
                <a:latin typeface="나눔스퀘어라운드 Light" panose="020B0600000101010101" pitchFamily="50" charset="-127"/>
                <a:ea typeface="나눔스퀘어라운드 Light" panose="020B0600000101010101" pitchFamily="50" charset="-127"/>
              </a:rPr>
              <a:t> the effect of Twitter on financial markets more critically in the future.</a:t>
            </a:r>
            <a:endParaRPr lang="ko-KR" altLang="en-US" sz="2400" dirty="0">
              <a:latin typeface="나눔스퀘어라운드 Light" panose="020B0600000101010101" pitchFamily="50" charset="-127"/>
              <a:ea typeface="나눔스퀘어라운드 Light" panose="020B0600000101010101" pitchFamily="50" charset="-127"/>
            </a:endParaRPr>
          </a:p>
        </p:txBody>
      </p:sp>
    </p:spTree>
    <p:extLst>
      <p:ext uri="{BB962C8B-B14F-4D97-AF65-F5344CB8AC3E}">
        <p14:creationId xmlns:p14="http://schemas.microsoft.com/office/powerpoint/2010/main" val="26496898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387350" y="3461435"/>
            <a:ext cx="7753350" cy="323165"/>
          </a:xfrm>
          <a:prstGeom prst="rect">
            <a:avLst/>
          </a:prstGeom>
        </p:spPr>
        <p:txBody>
          <a:bodyPr wrap="square">
            <a:spAutoFit/>
          </a:bodyPr>
          <a:lstStyle/>
          <a:p>
            <a:r>
              <a:rPr lang="en-US" altLang="ko-KR" sz="1500" dirty="0"/>
              <a:t>* </a:t>
            </a:r>
            <a:r>
              <a:rPr lang="ko-KR" altLang="en-US" sz="1500" dirty="0"/>
              <a:t>https://lamfo-unb.github.io/2017/08/17/Teste-de-Eventos-en/</a:t>
            </a:r>
          </a:p>
        </p:txBody>
      </p:sp>
      <p:sp>
        <p:nvSpPr>
          <p:cNvPr id="3" name="직사각형 2">
            <a:extLst>
              <a:ext uri="{FF2B5EF4-FFF2-40B4-BE49-F238E27FC236}">
                <a16:creationId xmlns:a16="http://schemas.microsoft.com/office/drawing/2014/main" id="{B182BAFF-A4B6-4B19-BE81-68B7669C1C62}"/>
              </a:ext>
            </a:extLst>
          </p:cNvPr>
          <p:cNvSpPr/>
          <p:nvPr/>
        </p:nvSpPr>
        <p:spPr>
          <a:xfrm>
            <a:off x="387350" y="2858185"/>
            <a:ext cx="10232621" cy="323165"/>
          </a:xfrm>
          <a:prstGeom prst="rect">
            <a:avLst/>
          </a:prstGeom>
        </p:spPr>
        <p:txBody>
          <a:bodyPr wrap="square">
            <a:spAutoFit/>
          </a:bodyPr>
          <a:lstStyle/>
          <a:p>
            <a:r>
              <a:rPr lang="en-US" altLang="ko-KR" sz="1500" dirty="0"/>
              <a:t>* </a:t>
            </a:r>
            <a:r>
              <a:rPr lang="ko-KR" altLang="en-US" sz="1500" dirty="0"/>
              <a:t>https://www.nottingham.ac.uk/economics/documents/research-first/krishan-rayarel.pdf</a:t>
            </a:r>
          </a:p>
        </p:txBody>
      </p:sp>
      <p:sp>
        <p:nvSpPr>
          <p:cNvPr id="5" name="TextBox 4">
            <a:extLst>
              <a:ext uri="{FF2B5EF4-FFF2-40B4-BE49-F238E27FC236}">
                <a16:creationId xmlns:a16="http://schemas.microsoft.com/office/drawing/2014/main" id="{06963B91-F059-40AF-AFD1-D3D3317E6E64}"/>
              </a:ext>
            </a:extLst>
          </p:cNvPr>
          <p:cNvSpPr txBox="1"/>
          <p:nvPr/>
        </p:nvSpPr>
        <p:spPr>
          <a:xfrm>
            <a:off x="5153024" y="235982"/>
            <a:ext cx="1885950" cy="369332"/>
          </a:xfrm>
          <a:prstGeom prst="rect">
            <a:avLst/>
          </a:prstGeom>
          <a:noFill/>
        </p:spPr>
        <p:txBody>
          <a:bodyPr wrap="square" rtlCol="0">
            <a:spAutoFit/>
          </a:bodyPr>
          <a:lstStyle/>
          <a:p>
            <a:pPr algn="ctr"/>
            <a:r>
              <a:rPr lang="en-US" altLang="ko-KR" dirty="0"/>
              <a:t>References</a:t>
            </a:r>
            <a:endParaRPr lang="ko-KR" altLang="en-US" dirty="0"/>
          </a:p>
        </p:txBody>
      </p:sp>
    </p:spTree>
    <p:extLst>
      <p:ext uri="{BB962C8B-B14F-4D97-AF65-F5344CB8AC3E}">
        <p14:creationId xmlns:p14="http://schemas.microsoft.com/office/powerpoint/2010/main" val="2536950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27717" y="141312"/>
            <a:ext cx="1504603" cy="369332"/>
          </a:xfrm>
          <a:prstGeom prst="rect">
            <a:avLst/>
          </a:prstGeom>
          <a:noFill/>
        </p:spPr>
        <p:txBody>
          <a:bodyPr wrap="square" rtlCol="0">
            <a:spAutoFit/>
          </a:bodyPr>
          <a:lstStyle/>
          <a:p>
            <a:r>
              <a:rPr lang="en-US" altLang="ko-KR" dirty="0">
                <a:latin typeface="나눔스퀘어라운드 Light" panose="020B0600000101010101" pitchFamily="50" charset="-127"/>
                <a:ea typeface="나눔스퀘어라운드 Light" panose="020B0600000101010101" pitchFamily="50" charset="-127"/>
              </a:rPr>
              <a:t>Model</a:t>
            </a:r>
            <a:endParaRPr lang="ko-KR" altLang="en-US" dirty="0">
              <a:latin typeface="나눔스퀘어라운드 Light" panose="020B0600000101010101" pitchFamily="50" charset="-127"/>
              <a:ea typeface="나눔스퀘어라운드 Light" panose="020B0600000101010101" pitchFamily="50" charset="-127"/>
            </a:endParaRPr>
          </a:p>
        </p:txBody>
      </p:sp>
      <p:pic>
        <p:nvPicPr>
          <p:cNvPr id="2050" name="Picture 2" descr="트위터 로고"/>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9225" y="2481109"/>
            <a:ext cx="1083173" cy="94789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52400" y="3492500"/>
            <a:ext cx="3146425" cy="646331"/>
          </a:xfrm>
          <a:prstGeom prst="rect">
            <a:avLst/>
          </a:prstGeom>
          <a:noFill/>
        </p:spPr>
        <p:txBody>
          <a:bodyPr wrap="square" rtlCol="0">
            <a:spAutoFit/>
          </a:bodyPr>
          <a:lstStyle/>
          <a:p>
            <a:pPr algn="ctr"/>
            <a:r>
              <a:rPr lang="en-US" altLang="ko-KR" dirty="0">
                <a:latin typeface="나눔스퀘어라운드 Light" panose="020B0600000101010101" pitchFamily="50" charset="-127"/>
                <a:ea typeface="나눔스퀘어라운드 Light" panose="020B0600000101010101" pitchFamily="50" charset="-127"/>
              </a:rPr>
              <a:t>Trump , Biden tweet data</a:t>
            </a:r>
          </a:p>
          <a:p>
            <a:pPr algn="ctr"/>
            <a:r>
              <a:rPr lang="en-US" altLang="ko-KR" dirty="0">
                <a:latin typeface="나눔스퀘어라운드 Light" panose="020B0600000101010101" pitchFamily="50" charset="-127"/>
                <a:ea typeface="나눔스퀘어라운드 Light" panose="020B0600000101010101" pitchFamily="50" charset="-127"/>
              </a:rPr>
              <a:t>2020-07-01~2020-11-30</a:t>
            </a:r>
            <a:endParaRPr lang="ko-KR" altLang="en-US" dirty="0">
              <a:latin typeface="나눔스퀘어라운드 Light" panose="020B0600000101010101" pitchFamily="50" charset="-127"/>
              <a:ea typeface="나눔스퀘어라운드 Light" panose="020B0600000101010101" pitchFamily="50" charset="-127"/>
            </a:endParaRPr>
          </a:p>
        </p:txBody>
      </p:sp>
      <p:sp>
        <p:nvSpPr>
          <p:cNvPr id="5" name="오른쪽 화살표 4"/>
          <p:cNvSpPr/>
          <p:nvPr/>
        </p:nvSpPr>
        <p:spPr>
          <a:xfrm>
            <a:off x="2816225" y="2974516"/>
            <a:ext cx="2022475" cy="90896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latin typeface="나눔스퀘어라운드 Light" panose="020B0600000101010101" pitchFamily="50" charset="-127"/>
                <a:ea typeface="나눔스퀘어라운드 Light" panose="020B0600000101010101" pitchFamily="50" charset="-127"/>
              </a:rPr>
              <a:t>Topic Modeling</a:t>
            </a:r>
            <a:endParaRPr lang="ko-KR" altLang="en-US" dirty="0">
              <a:latin typeface="나눔스퀘어라운드 Light" panose="020B0600000101010101" pitchFamily="50" charset="-127"/>
              <a:ea typeface="나눔스퀘어라운드 Light" panose="020B0600000101010101" pitchFamily="50" charset="-127"/>
            </a:endParaRPr>
          </a:p>
        </p:txBody>
      </p:sp>
      <p:pic>
        <p:nvPicPr>
          <p:cNvPr id="6" name="그림 5"/>
          <p:cNvPicPr>
            <a:picLocks noChangeAspect="1"/>
          </p:cNvPicPr>
          <p:nvPr/>
        </p:nvPicPr>
        <p:blipFill>
          <a:blip r:embed="rId3"/>
          <a:stretch>
            <a:fillRect/>
          </a:stretch>
        </p:blipFill>
        <p:spPr>
          <a:xfrm>
            <a:off x="4876800" y="3152775"/>
            <a:ext cx="3352800" cy="552450"/>
          </a:xfrm>
          <a:prstGeom prst="rect">
            <a:avLst/>
          </a:prstGeom>
        </p:spPr>
      </p:pic>
      <p:sp>
        <p:nvSpPr>
          <p:cNvPr id="8" name="오른쪽 화살표 7"/>
          <p:cNvSpPr/>
          <p:nvPr/>
        </p:nvSpPr>
        <p:spPr>
          <a:xfrm>
            <a:off x="8267700" y="2974516"/>
            <a:ext cx="2022475" cy="90896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latin typeface="나눔스퀘어라운드 Light" panose="020B0600000101010101" pitchFamily="50" charset="-127"/>
                <a:ea typeface="나눔스퀘어라운드 Light" panose="020B0600000101010101" pitchFamily="50" charset="-127"/>
              </a:rPr>
              <a:t>Regression</a:t>
            </a:r>
            <a:endParaRPr lang="ko-KR" altLang="en-US" dirty="0">
              <a:latin typeface="나눔스퀘어라운드 Light" panose="020B0600000101010101" pitchFamily="50" charset="-127"/>
              <a:ea typeface="나눔스퀘어라운드 Light" panose="020B0600000101010101" pitchFamily="50" charset="-127"/>
            </a:endParaRPr>
          </a:p>
        </p:txBody>
      </p:sp>
      <p:pic>
        <p:nvPicPr>
          <p:cNvPr id="2054" name="Picture 6" descr="Macro economics variables - Latokoser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4587" y="4138831"/>
            <a:ext cx="3217863" cy="241591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905500" y="3705225"/>
            <a:ext cx="1562100" cy="523220"/>
          </a:xfrm>
          <a:prstGeom prst="rect">
            <a:avLst/>
          </a:prstGeom>
          <a:noFill/>
        </p:spPr>
        <p:txBody>
          <a:bodyPr wrap="square" rtlCol="0">
            <a:spAutoFit/>
          </a:bodyPr>
          <a:lstStyle/>
          <a:p>
            <a:r>
              <a:rPr lang="en-US" altLang="ko-KR" sz="2800" dirty="0">
                <a:latin typeface="나눔스퀘어라운드 Light" panose="020B0600000101010101" pitchFamily="50" charset="-127"/>
                <a:ea typeface="나눔스퀘어라운드 Light" panose="020B0600000101010101" pitchFamily="50" charset="-127"/>
              </a:rPr>
              <a:t>+</a:t>
            </a:r>
            <a:endParaRPr lang="ko-KR" altLang="en-US" sz="2800" dirty="0">
              <a:latin typeface="나눔스퀘어라운드 Light" panose="020B0600000101010101" pitchFamily="50" charset="-127"/>
              <a:ea typeface="나눔스퀘어라운드 Light" panose="020B0600000101010101" pitchFamily="50" charset="-127"/>
            </a:endParaRPr>
          </a:p>
        </p:txBody>
      </p:sp>
      <p:pic>
        <p:nvPicPr>
          <p:cNvPr id="2056" name="Picture 8" descr="Stock Market Crash Icon of Glyph style - Available in SVG, PNG, EPS, AI &amp;  Icon font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526712" y="2792099"/>
            <a:ext cx="1228726" cy="122872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10526712" y="4228445"/>
            <a:ext cx="1228726" cy="646331"/>
          </a:xfrm>
          <a:prstGeom prst="rect">
            <a:avLst/>
          </a:prstGeom>
          <a:noFill/>
        </p:spPr>
        <p:txBody>
          <a:bodyPr wrap="square" rtlCol="0">
            <a:spAutoFit/>
          </a:bodyPr>
          <a:lstStyle/>
          <a:p>
            <a:r>
              <a:rPr lang="en-US" altLang="ko-KR" dirty="0">
                <a:latin typeface="나눔스퀘어라운드 Light" panose="020B0600000101010101" pitchFamily="50" charset="-127"/>
                <a:ea typeface="나눔스퀘어라운드 Light" panose="020B0600000101010101" pitchFamily="50" charset="-127"/>
              </a:rPr>
              <a:t>Stock market</a:t>
            </a:r>
            <a:endParaRPr lang="ko-KR" altLang="en-US" dirty="0">
              <a:latin typeface="나눔스퀘어라운드 Light" panose="020B0600000101010101" pitchFamily="50" charset="-127"/>
              <a:ea typeface="나눔스퀘어라운드 Light" panose="020B0600000101010101" pitchFamily="50" charset="-127"/>
            </a:endParaRPr>
          </a:p>
        </p:txBody>
      </p:sp>
    </p:spTree>
    <p:extLst>
      <p:ext uri="{BB962C8B-B14F-4D97-AF65-F5344CB8AC3E}">
        <p14:creationId xmlns:p14="http://schemas.microsoft.com/office/powerpoint/2010/main" val="4158519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902624" y="2311351"/>
            <a:ext cx="10914611" cy="2308324"/>
          </a:xfrm>
          <a:prstGeom prst="rect">
            <a:avLst/>
          </a:prstGeom>
          <a:noFill/>
        </p:spPr>
        <p:txBody>
          <a:bodyPr wrap="square" rtlCol="0">
            <a:spAutoFit/>
          </a:bodyPr>
          <a:lstStyle/>
          <a:p>
            <a:pPr algn="ctr"/>
            <a:r>
              <a:rPr lang="en-US" altLang="ko-KR" sz="4800" dirty="0">
                <a:latin typeface="나눔스퀘어라운드 Light" panose="020B0600000101010101" pitchFamily="50" charset="-127"/>
                <a:ea typeface="나눔스퀘어라운드 Light" panose="020B0600000101010101" pitchFamily="50" charset="-127"/>
              </a:rPr>
              <a:t>[Review]</a:t>
            </a:r>
          </a:p>
          <a:p>
            <a:pPr algn="ctr"/>
            <a:r>
              <a:rPr lang="en-US" altLang="ko-KR" sz="4800" dirty="0">
                <a:latin typeface="나눔스퀘어라운드 Light" panose="020B0600000101010101" pitchFamily="50" charset="-127"/>
                <a:ea typeface="나눔스퀘어라운드 Light" panose="020B0600000101010101" pitchFamily="50" charset="-127"/>
              </a:rPr>
              <a:t>The Impact of Donald Trump’s Tweets on Financial Markets </a:t>
            </a:r>
          </a:p>
        </p:txBody>
      </p:sp>
    </p:spTree>
    <p:extLst>
      <p:ext uri="{BB962C8B-B14F-4D97-AF65-F5344CB8AC3E}">
        <p14:creationId xmlns:p14="http://schemas.microsoft.com/office/powerpoint/2010/main" val="1819343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10858"/>
            <a:ext cx="6800850" cy="5909310"/>
          </a:xfrm>
          <a:prstGeom prst="rect">
            <a:avLst/>
          </a:prstGeom>
          <a:noFill/>
        </p:spPr>
        <p:txBody>
          <a:bodyPr wrap="square" rtlCol="0">
            <a:spAutoFit/>
          </a:bodyPr>
          <a:lstStyle/>
          <a:p>
            <a:r>
              <a:rPr lang="en-US" altLang="ko-KR" sz="4000" dirty="0">
                <a:latin typeface="나눔스퀘어라운드 Light" panose="020B0600000101010101" pitchFamily="50" charset="-127"/>
                <a:ea typeface="나눔스퀘어라운드 Light" panose="020B0600000101010101" pitchFamily="50" charset="-127"/>
              </a:rPr>
              <a:t>Table of Contents</a:t>
            </a:r>
          </a:p>
          <a:p>
            <a:endParaRPr lang="en-US" altLang="ko-KR" sz="2000" dirty="0">
              <a:latin typeface="나눔스퀘어라운드 Light" panose="020B0600000101010101" pitchFamily="50" charset="-127"/>
              <a:ea typeface="나눔스퀘어라운드 Light" panose="020B0600000101010101" pitchFamily="50" charset="-127"/>
            </a:endParaRPr>
          </a:p>
          <a:p>
            <a:pPr marL="342900" indent="-342900">
              <a:buAutoNum type="arabicPeriod"/>
            </a:pPr>
            <a:r>
              <a:rPr lang="en-US" altLang="ko-KR" sz="2000" dirty="0">
                <a:latin typeface="나눔스퀘어라운드 Light" panose="020B0600000101010101" pitchFamily="50" charset="-127"/>
                <a:ea typeface="나눔스퀘어라운드 Light" panose="020B0600000101010101" pitchFamily="50" charset="-127"/>
              </a:rPr>
              <a:t>Intro</a:t>
            </a:r>
          </a:p>
          <a:p>
            <a:pPr marL="342900" indent="-342900">
              <a:buAutoNum type="arabicPeriod"/>
            </a:pPr>
            <a:r>
              <a:rPr lang="en-US" altLang="ko-KR" sz="2000" dirty="0">
                <a:latin typeface="나눔스퀘어라운드 Light" panose="020B0600000101010101" pitchFamily="50" charset="-127"/>
                <a:ea typeface="나눔스퀘어라운드 Light" panose="020B0600000101010101" pitchFamily="50" charset="-127"/>
              </a:rPr>
              <a:t>Background</a:t>
            </a:r>
          </a:p>
          <a:p>
            <a:pPr marL="342900" indent="-342900">
              <a:buAutoNum type="arabicPeriod"/>
            </a:pPr>
            <a:r>
              <a:rPr lang="en-US" altLang="ko-KR" sz="2000" dirty="0">
                <a:latin typeface="나눔스퀘어라운드 Light" panose="020B0600000101010101" pitchFamily="50" charset="-127"/>
                <a:ea typeface="나눔스퀘어라운드 Light" panose="020B0600000101010101" pitchFamily="50" charset="-127"/>
              </a:rPr>
              <a:t>Literature Review</a:t>
            </a:r>
          </a:p>
          <a:p>
            <a:pPr marL="342900" indent="-342900">
              <a:buAutoNum type="arabicPeriod"/>
            </a:pPr>
            <a:r>
              <a:rPr lang="en-US" altLang="ko-KR" sz="2000" dirty="0">
                <a:latin typeface="나눔스퀘어라운드 Light" panose="020B0600000101010101" pitchFamily="50" charset="-127"/>
                <a:ea typeface="나눔스퀘어라운드 Light" panose="020B0600000101010101" pitchFamily="50" charset="-127"/>
              </a:rPr>
              <a:t>Data</a:t>
            </a:r>
          </a:p>
          <a:p>
            <a:pPr marL="800100" lvl="1" indent="-342900">
              <a:buAutoNum type="arabicPeriod"/>
            </a:pPr>
            <a:r>
              <a:rPr lang="en-US" altLang="ko-KR" sz="2000" dirty="0">
                <a:latin typeface="나눔스퀘어라운드 Light" panose="020B0600000101010101" pitchFamily="50" charset="-127"/>
                <a:ea typeface="나눔스퀘어라운드 Light" panose="020B0600000101010101" pitchFamily="50" charset="-127"/>
              </a:rPr>
              <a:t>Tweet Collection</a:t>
            </a:r>
          </a:p>
          <a:p>
            <a:pPr marL="800100" lvl="1" indent="-342900">
              <a:buAutoNum type="arabicPeriod"/>
            </a:pPr>
            <a:r>
              <a:rPr lang="en-US" altLang="ko-KR" sz="2000" dirty="0">
                <a:latin typeface="나눔스퀘어라운드 Light" panose="020B0600000101010101" pitchFamily="50" charset="-127"/>
                <a:ea typeface="나눔스퀘어라운드 Light" panose="020B0600000101010101" pitchFamily="50" charset="-127"/>
              </a:rPr>
              <a:t>Financial Data Collection</a:t>
            </a:r>
          </a:p>
          <a:p>
            <a:pPr marL="800100" lvl="1" indent="-342900">
              <a:buAutoNum type="arabicPeriod"/>
            </a:pPr>
            <a:r>
              <a:rPr lang="en-US" altLang="ko-KR" sz="2000" dirty="0">
                <a:latin typeface="나눔스퀘어라운드 Light" panose="020B0600000101010101" pitchFamily="50" charset="-127"/>
                <a:ea typeface="나눔스퀘어라운드 Light" panose="020B0600000101010101" pitchFamily="50" charset="-127"/>
              </a:rPr>
              <a:t>Sentiment Classification</a:t>
            </a:r>
          </a:p>
          <a:p>
            <a:pPr marL="342900" indent="-342900">
              <a:buAutoNum type="arabicPeriod"/>
            </a:pPr>
            <a:r>
              <a:rPr lang="en-US" altLang="ko-KR" sz="2000" dirty="0">
                <a:latin typeface="나눔스퀘어라운드 Light" panose="020B0600000101010101" pitchFamily="50" charset="-127"/>
                <a:ea typeface="나눔스퀘어라운드 Light" panose="020B0600000101010101" pitchFamily="50" charset="-127"/>
              </a:rPr>
              <a:t>Methodology</a:t>
            </a:r>
          </a:p>
          <a:p>
            <a:pPr marL="800100" lvl="1" indent="-342900">
              <a:buAutoNum type="arabicPeriod"/>
            </a:pPr>
            <a:r>
              <a:rPr lang="en-US" altLang="ko-KR" sz="2000" dirty="0">
                <a:latin typeface="나눔스퀘어라운드 Light" panose="020B0600000101010101" pitchFamily="50" charset="-127"/>
                <a:ea typeface="나눔스퀘어라운드 Light" panose="020B0600000101010101" pitchFamily="50" charset="-127"/>
              </a:rPr>
              <a:t>Event Studies</a:t>
            </a:r>
          </a:p>
          <a:p>
            <a:pPr marL="800100" lvl="1" indent="-342900">
              <a:buAutoNum type="arabicPeriod"/>
            </a:pPr>
            <a:r>
              <a:rPr lang="en-US" altLang="ko-KR" sz="2000" dirty="0">
                <a:latin typeface="나눔스퀘어라운드 Light" panose="020B0600000101010101" pitchFamily="50" charset="-127"/>
                <a:ea typeface="나눔스퀘어라운드 Light" panose="020B0600000101010101" pitchFamily="50" charset="-127"/>
              </a:rPr>
              <a:t>AAV</a:t>
            </a:r>
          </a:p>
          <a:p>
            <a:pPr marL="800100" lvl="1" indent="-342900">
              <a:buAutoNum type="arabicPeriod"/>
            </a:pPr>
            <a:r>
              <a:rPr lang="en-US" altLang="ko-KR" sz="2000" dirty="0">
                <a:latin typeface="나눔스퀘어라운드 Light" panose="020B0600000101010101" pitchFamily="50" charset="-127"/>
                <a:ea typeface="나눔스퀘어라운드 Light" panose="020B0600000101010101" pitchFamily="50" charset="-127"/>
              </a:rPr>
              <a:t>Google Search Activity</a:t>
            </a:r>
          </a:p>
          <a:p>
            <a:pPr marL="800100" lvl="1" indent="-342900">
              <a:buAutoNum type="arabicPeriod"/>
            </a:pPr>
            <a:r>
              <a:rPr lang="en-US" altLang="ko-KR" sz="2000" dirty="0">
                <a:latin typeface="나눔스퀘어라운드 Light" panose="020B0600000101010101" pitchFamily="50" charset="-127"/>
                <a:ea typeface="나눔스퀘어라운드 Light" panose="020B0600000101010101" pitchFamily="50" charset="-127"/>
              </a:rPr>
              <a:t>Hypotheses</a:t>
            </a:r>
          </a:p>
          <a:p>
            <a:pPr marL="342900" indent="-342900">
              <a:buAutoNum type="arabicPeriod"/>
            </a:pPr>
            <a:r>
              <a:rPr lang="en-US" altLang="ko-KR" sz="2000" dirty="0">
                <a:latin typeface="나눔스퀘어라운드 Light" panose="020B0600000101010101" pitchFamily="50" charset="-127"/>
                <a:ea typeface="나눔스퀘어라운드 Light" panose="020B0600000101010101" pitchFamily="50" charset="-127"/>
              </a:rPr>
              <a:t>Results ; Testing the Efficient Market Hypothesis</a:t>
            </a:r>
          </a:p>
          <a:p>
            <a:pPr marL="342900" indent="-342900">
              <a:buAutoNum type="arabicPeriod"/>
            </a:pPr>
            <a:r>
              <a:rPr lang="en-US" altLang="ko-KR" sz="2000" dirty="0">
                <a:latin typeface="나눔스퀘어라운드 Light" panose="020B0600000101010101" pitchFamily="50" charset="-127"/>
                <a:ea typeface="나눔스퀘어라운드 Light" panose="020B0600000101010101" pitchFamily="50" charset="-127"/>
              </a:rPr>
              <a:t>Results ; Testing for Attention-Based Investing</a:t>
            </a:r>
          </a:p>
          <a:p>
            <a:pPr marL="800100" lvl="1" indent="-342900">
              <a:buAutoNum type="arabicPeriod"/>
            </a:pPr>
            <a:endParaRPr lang="en-US" altLang="ko-KR" sz="2000" dirty="0">
              <a:latin typeface="나눔스퀘어라운드 Light" panose="020B0600000101010101" pitchFamily="50" charset="-127"/>
              <a:ea typeface="나눔스퀘어라운드 Light" panose="020B0600000101010101" pitchFamily="50" charset="-127"/>
            </a:endParaRPr>
          </a:p>
          <a:p>
            <a:pPr marL="342900" indent="-342900">
              <a:buAutoNum type="arabicPeriod"/>
            </a:pPr>
            <a:endParaRPr lang="ko-KR" altLang="en-US" sz="2000" dirty="0">
              <a:latin typeface="나눔스퀘어라운드 Light" panose="020B0600000101010101" pitchFamily="50" charset="-127"/>
              <a:ea typeface="나눔스퀘어라운드 Light" panose="020B0600000101010101" pitchFamily="50" charset="-127"/>
            </a:endParaRPr>
          </a:p>
        </p:txBody>
      </p:sp>
    </p:spTree>
    <p:extLst>
      <p:ext uri="{BB962C8B-B14F-4D97-AF65-F5344CB8AC3E}">
        <p14:creationId xmlns:p14="http://schemas.microsoft.com/office/powerpoint/2010/main" val="2857759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1150" y="247650"/>
            <a:ext cx="1885950" cy="369332"/>
          </a:xfrm>
          <a:prstGeom prst="rect">
            <a:avLst/>
          </a:prstGeom>
          <a:noFill/>
        </p:spPr>
        <p:txBody>
          <a:bodyPr wrap="square" rtlCol="0">
            <a:spAutoFit/>
          </a:bodyPr>
          <a:lstStyle/>
          <a:p>
            <a:r>
              <a:rPr lang="en-US" altLang="ko-KR" dirty="0">
                <a:latin typeface="나눔스퀘어라운드 Light" panose="020B0600000101010101" pitchFamily="50" charset="-127"/>
                <a:ea typeface="나눔스퀘어라운드 Light" panose="020B0600000101010101" pitchFamily="50" charset="-127"/>
              </a:rPr>
              <a:t>Why tweets ?</a:t>
            </a:r>
            <a:endParaRPr lang="ko-KR" altLang="en-US" dirty="0">
              <a:latin typeface="나눔스퀘어라운드 Light" panose="020B0600000101010101" pitchFamily="50" charset="-127"/>
              <a:ea typeface="나눔스퀘어라운드 Light" panose="020B0600000101010101" pitchFamily="50" charset="-127"/>
            </a:endParaRPr>
          </a:p>
        </p:txBody>
      </p:sp>
      <p:sp>
        <p:nvSpPr>
          <p:cNvPr id="4" name="직사각형 3"/>
          <p:cNvSpPr/>
          <p:nvPr/>
        </p:nvSpPr>
        <p:spPr>
          <a:xfrm>
            <a:off x="238125" y="2440970"/>
            <a:ext cx="6096000" cy="1569660"/>
          </a:xfrm>
          <a:prstGeom prst="rect">
            <a:avLst/>
          </a:prstGeom>
        </p:spPr>
        <p:txBody>
          <a:bodyPr>
            <a:spAutoFit/>
          </a:bodyPr>
          <a:lstStyle/>
          <a:p>
            <a:r>
              <a:rPr lang="en-US" altLang="ko-KR" sz="2400" dirty="0">
                <a:latin typeface="나눔스퀘어라운드 Light" panose="020B0600000101010101" pitchFamily="50" charset="-127"/>
                <a:ea typeface="나눔스퀘어라운드 Light" panose="020B0600000101010101" pitchFamily="50" charset="-127"/>
              </a:rPr>
              <a:t>Trump is renowned for using Twitter as a strategic tool to prevent US companies from moving operations overseas and publicly berating political leaders.</a:t>
            </a:r>
            <a:endParaRPr lang="ko-KR" altLang="en-US" sz="2400" dirty="0">
              <a:latin typeface="나눔스퀘어라운드 Light" panose="020B0600000101010101" pitchFamily="50" charset="-127"/>
              <a:ea typeface="나눔스퀘어라운드 Light" panose="020B0600000101010101" pitchFamily="50" charset="-127"/>
            </a:endParaRPr>
          </a:p>
        </p:txBody>
      </p:sp>
      <p:pic>
        <p:nvPicPr>
          <p:cNvPr id="3074" name="Picture 2" descr="도널드 트럼프 미 대통령은 CNN, 뉴욕타임스, CBS 등 주류 언론의 비판적 보도를 거론하며 자신의 트위터에 “가짜 뉴스를 생산하는 뉴스 매체로 나의 적이 아니라 미국인의 적”이라고 썼다. | 도널드 트럼프 트위터 캡처"/>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4125" y="1630362"/>
            <a:ext cx="5715000" cy="3190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1938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stretch>
            <a:fillRect/>
          </a:stretch>
        </p:blipFill>
        <p:spPr>
          <a:xfrm>
            <a:off x="2457383" y="616982"/>
            <a:ext cx="7277233" cy="5175175"/>
          </a:xfrm>
          <a:prstGeom prst="rect">
            <a:avLst/>
          </a:prstGeom>
        </p:spPr>
      </p:pic>
      <p:sp>
        <p:nvSpPr>
          <p:cNvPr id="4" name="TextBox 3"/>
          <p:cNvSpPr txBox="1"/>
          <p:nvPr/>
        </p:nvSpPr>
        <p:spPr>
          <a:xfrm>
            <a:off x="5543550" y="247650"/>
            <a:ext cx="1885950" cy="369332"/>
          </a:xfrm>
          <a:prstGeom prst="rect">
            <a:avLst/>
          </a:prstGeom>
          <a:noFill/>
        </p:spPr>
        <p:txBody>
          <a:bodyPr wrap="square" rtlCol="0">
            <a:spAutoFit/>
          </a:bodyPr>
          <a:lstStyle/>
          <a:p>
            <a:r>
              <a:rPr lang="en-US" altLang="ko-KR" dirty="0">
                <a:latin typeface="나눔스퀘어라운드 Light" panose="020B0600000101010101" pitchFamily="50" charset="-127"/>
                <a:ea typeface="나눔스퀘어라운드 Light" panose="020B0600000101010101" pitchFamily="50" charset="-127"/>
              </a:rPr>
              <a:t>Example</a:t>
            </a:r>
            <a:endParaRPr lang="ko-KR" altLang="en-US" dirty="0">
              <a:latin typeface="나눔스퀘어라운드 Light" panose="020B0600000101010101" pitchFamily="50" charset="-127"/>
              <a:ea typeface="나눔스퀘어라운드 Light" panose="020B0600000101010101" pitchFamily="50" charset="-127"/>
            </a:endParaRPr>
          </a:p>
        </p:txBody>
      </p:sp>
      <p:sp>
        <p:nvSpPr>
          <p:cNvPr id="5" name="TextBox 4"/>
          <p:cNvSpPr txBox="1"/>
          <p:nvPr/>
        </p:nvSpPr>
        <p:spPr>
          <a:xfrm>
            <a:off x="238125" y="5983764"/>
            <a:ext cx="11953875" cy="369332"/>
          </a:xfrm>
          <a:prstGeom prst="rect">
            <a:avLst/>
          </a:prstGeom>
          <a:noFill/>
        </p:spPr>
        <p:txBody>
          <a:bodyPr wrap="square" rtlCol="0">
            <a:spAutoFit/>
          </a:bodyPr>
          <a:lstStyle/>
          <a:p>
            <a:r>
              <a:rPr lang="en-US" altLang="ko-KR" dirty="0">
                <a:latin typeface="나눔스퀘어라운드 Light" panose="020B0600000101010101" pitchFamily="50" charset="-127"/>
                <a:ea typeface="나눔스퀘어라운드 Light" panose="020B0600000101010101" pitchFamily="50" charset="-127"/>
              </a:rPr>
              <a:t>This may imply markets rapidly incorporate new information and thus the efficient market hypothesis holds.</a:t>
            </a:r>
            <a:endParaRPr lang="ko-KR" altLang="en-US" dirty="0">
              <a:latin typeface="나눔스퀘어라운드 Light" panose="020B0600000101010101" pitchFamily="50" charset="-127"/>
              <a:ea typeface="나눔스퀘어라운드 Light" panose="020B0600000101010101" pitchFamily="50" charset="-127"/>
            </a:endParaRPr>
          </a:p>
        </p:txBody>
      </p:sp>
    </p:spTree>
    <p:extLst>
      <p:ext uri="{BB962C8B-B14F-4D97-AF65-F5344CB8AC3E}">
        <p14:creationId xmlns:p14="http://schemas.microsoft.com/office/powerpoint/2010/main" val="2018764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543550" y="247650"/>
            <a:ext cx="1885950" cy="369332"/>
          </a:xfrm>
          <a:prstGeom prst="rect">
            <a:avLst/>
          </a:prstGeom>
          <a:noFill/>
        </p:spPr>
        <p:txBody>
          <a:bodyPr wrap="square" rtlCol="0">
            <a:spAutoFit/>
          </a:bodyPr>
          <a:lstStyle/>
          <a:p>
            <a:r>
              <a:rPr lang="en-US" altLang="ko-KR" dirty="0">
                <a:latin typeface="나눔스퀘어라운드 Light" panose="020B0600000101010101" pitchFamily="50" charset="-127"/>
                <a:ea typeface="나눔스퀘어라운드 Light" panose="020B0600000101010101" pitchFamily="50" charset="-127"/>
              </a:rPr>
              <a:t>Background</a:t>
            </a:r>
            <a:endParaRPr lang="ko-KR" altLang="en-US" dirty="0">
              <a:latin typeface="나눔스퀘어라운드 Light" panose="020B0600000101010101" pitchFamily="50" charset="-127"/>
              <a:ea typeface="나눔스퀘어라운드 Light" panose="020B0600000101010101" pitchFamily="50" charset="-127"/>
            </a:endParaRPr>
          </a:p>
        </p:txBody>
      </p:sp>
      <p:pic>
        <p:nvPicPr>
          <p:cNvPr id="7170" name="Picture 2" descr="What is the Efficient Market Hypothesis (EMH)? | IG 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009" y="1102538"/>
            <a:ext cx="7142491" cy="472594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957286" y="1382362"/>
            <a:ext cx="3768840" cy="1508105"/>
          </a:xfrm>
          <a:prstGeom prst="rect">
            <a:avLst/>
          </a:prstGeom>
          <a:noFill/>
        </p:spPr>
        <p:txBody>
          <a:bodyPr wrap="square" rtlCol="0">
            <a:spAutoFit/>
          </a:bodyPr>
          <a:lstStyle/>
          <a:p>
            <a:r>
              <a:rPr lang="en-US" altLang="ko-KR" sz="2000" i="1" dirty="0">
                <a:latin typeface="나눔스퀘어라운드 Light" panose="020B0600000101010101" pitchFamily="50" charset="-127"/>
                <a:ea typeface="나눔스퀘어라운드 Light" panose="020B0600000101010101" pitchFamily="50" charset="-127"/>
              </a:rPr>
              <a:t>Eugene </a:t>
            </a:r>
            <a:r>
              <a:rPr lang="en-US" altLang="ko-KR" sz="2000" i="1" dirty="0" err="1">
                <a:latin typeface="나눔스퀘어라운드 Light" panose="020B0600000101010101" pitchFamily="50" charset="-127"/>
                <a:ea typeface="나눔스퀘어라운드 Light" panose="020B0600000101010101" pitchFamily="50" charset="-127"/>
              </a:rPr>
              <a:t>Fama</a:t>
            </a:r>
            <a:r>
              <a:rPr lang="en-US" altLang="ko-KR" sz="2000" i="1" dirty="0">
                <a:latin typeface="나눔스퀘어라운드 Light" panose="020B0600000101010101" pitchFamily="50" charset="-127"/>
                <a:ea typeface="나눔스퀘어라운드 Light" panose="020B0600000101010101" pitchFamily="50" charset="-127"/>
              </a:rPr>
              <a:t> (1965) </a:t>
            </a:r>
            <a:r>
              <a:rPr lang="en-US" altLang="ko-KR" dirty="0">
                <a:latin typeface="나눔스퀘어라운드 Light" panose="020B0600000101010101" pitchFamily="50" charset="-127"/>
                <a:ea typeface="나눔스퀘어라운드 Light" panose="020B0600000101010101" pitchFamily="50" charset="-127"/>
              </a:rPr>
              <a:t>pioneered the EMH, which states that all available information at a certain time is fully incorporated into security prices.</a:t>
            </a:r>
            <a:endParaRPr lang="ko-KR" altLang="en-US" dirty="0">
              <a:latin typeface="나눔스퀘어라운드 Light" panose="020B0600000101010101" pitchFamily="50" charset="-127"/>
              <a:ea typeface="나눔스퀘어라운드 Light" panose="020B0600000101010101" pitchFamily="50" charset="-127"/>
            </a:endParaRPr>
          </a:p>
        </p:txBody>
      </p:sp>
      <p:sp>
        <p:nvSpPr>
          <p:cNvPr id="3" name="직사각형 2"/>
          <p:cNvSpPr/>
          <p:nvPr/>
        </p:nvSpPr>
        <p:spPr>
          <a:xfrm>
            <a:off x="143504" y="6378873"/>
            <a:ext cx="11904991" cy="307777"/>
          </a:xfrm>
          <a:prstGeom prst="rect">
            <a:avLst/>
          </a:prstGeom>
        </p:spPr>
        <p:txBody>
          <a:bodyPr wrap="square">
            <a:spAutoFit/>
          </a:bodyPr>
          <a:lstStyle/>
          <a:p>
            <a:r>
              <a:rPr lang="en-US" altLang="ko-KR" sz="1400" b="0" i="0" dirty="0">
                <a:solidFill>
                  <a:srgbClr val="4D5156"/>
                </a:solidFill>
                <a:effectLst/>
                <a:latin typeface="나눔스퀘어라운드 Light" panose="020B0600000101010101" pitchFamily="50" charset="-127"/>
                <a:ea typeface="나눔스퀘어라운드 Light" panose="020B0600000101010101" pitchFamily="50" charset="-127"/>
              </a:rPr>
              <a:t>* </a:t>
            </a:r>
            <a:r>
              <a:rPr lang="ko-KR" altLang="en-US" sz="1400" b="0" i="0" dirty="0">
                <a:solidFill>
                  <a:srgbClr val="4D5156"/>
                </a:solidFill>
                <a:effectLst/>
                <a:latin typeface="나눔스퀘어라운드 Light" panose="020B0600000101010101" pitchFamily="50" charset="-127"/>
                <a:ea typeface="나눔스퀘어라운드 Light" panose="020B0600000101010101" pitchFamily="50" charset="-127"/>
              </a:rPr>
              <a:t>효율적 시장 가설이란 금융경제학에서 모든 시장참여자가 완벽한 정보를 가지고 있을 때 자산가격이 균형에 도달한다는 가설이다</a:t>
            </a:r>
            <a:r>
              <a:rPr lang="en-US" altLang="ko-KR" sz="1400" b="0" i="0" dirty="0">
                <a:solidFill>
                  <a:srgbClr val="4D5156"/>
                </a:solidFill>
                <a:effectLst/>
                <a:latin typeface="나눔스퀘어라운드 Light" panose="020B0600000101010101" pitchFamily="50" charset="-127"/>
                <a:ea typeface="나눔스퀘어라운드 Light" panose="020B0600000101010101" pitchFamily="50" charset="-127"/>
              </a:rPr>
              <a:t>.</a:t>
            </a:r>
            <a:endParaRPr lang="ko-KR" altLang="en-US" sz="1400" dirty="0">
              <a:latin typeface="나눔스퀘어라운드 Light" panose="020B0600000101010101" pitchFamily="50" charset="-127"/>
              <a:ea typeface="나눔스퀘어라운드 Light" panose="020B0600000101010101" pitchFamily="50" charset="-127"/>
            </a:endParaRPr>
          </a:p>
        </p:txBody>
      </p:sp>
      <p:sp>
        <p:nvSpPr>
          <p:cNvPr id="6" name="직사각형 5"/>
          <p:cNvSpPr/>
          <p:nvPr/>
        </p:nvSpPr>
        <p:spPr>
          <a:xfrm>
            <a:off x="7491412" y="3757507"/>
            <a:ext cx="4700588" cy="1754326"/>
          </a:xfrm>
          <a:prstGeom prst="rect">
            <a:avLst/>
          </a:prstGeom>
        </p:spPr>
        <p:txBody>
          <a:bodyPr wrap="square">
            <a:spAutoFit/>
          </a:bodyPr>
          <a:lstStyle/>
          <a:p>
            <a:r>
              <a:rPr lang="en-US" altLang="ko-KR" dirty="0">
                <a:latin typeface="나눔스퀘어라운드 Light" panose="020B0600000101010101" pitchFamily="50" charset="-127"/>
                <a:ea typeface="나눔스퀘어라운드 Light" panose="020B0600000101010101" pitchFamily="50" charset="-127"/>
              </a:rPr>
              <a:t>The EMH appears frequently in economic literature. A common methodology used to test the EMH is event studies . This dissertation also uses event studies and therefore, the review starts by comparing key event study papers.</a:t>
            </a:r>
            <a:endParaRPr lang="ko-KR" altLang="en-US" dirty="0">
              <a:latin typeface="나눔스퀘어라운드 Light" panose="020B0600000101010101" pitchFamily="50" charset="-127"/>
              <a:ea typeface="나눔스퀘어라운드 Light" panose="020B0600000101010101" pitchFamily="50" charset="-127"/>
            </a:endParaRPr>
          </a:p>
        </p:txBody>
      </p:sp>
    </p:spTree>
    <p:extLst>
      <p:ext uri="{BB962C8B-B14F-4D97-AF65-F5344CB8AC3E}">
        <p14:creationId xmlns:p14="http://schemas.microsoft.com/office/powerpoint/2010/main" val="3717073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143500" y="209550"/>
            <a:ext cx="2762250" cy="369332"/>
          </a:xfrm>
          <a:prstGeom prst="rect">
            <a:avLst/>
          </a:prstGeom>
          <a:noFill/>
        </p:spPr>
        <p:txBody>
          <a:bodyPr wrap="square" rtlCol="0">
            <a:spAutoFit/>
          </a:bodyPr>
          <a:lstStyle/>
          <a:p>
            <a:r>
              <a:rPr lang="en-US" altLang="ko-KR" dirty="0">
                <a:latin typeface="나눔스퀘어라운드 Light" panose="020B0600000101010101" pitchFamily="50" charset="-127"/>
                <a:ea typeface="나눔스퀘어라운드 Light" panose="020B0600000101010101" pitchFamily="50" charset="-127"/>
              </a:rPr>
              <a:t>Literature Review</a:t>
            </a:r>
            <a:endParaRPr lang="ko-KR" altLang="en-US" dirty="0">
              <a:latin typeface="나눔스퀘어라운드 Light" panose="020B0600000101010101" pitchFamily="50" charset="-127"/>
              <a:ea typeface="나눔스퀘어라운드 Light" panose="020B0600000101010101" pitchFamily="50" charset="-127"/>
            </a:endParaRPr>
          </a:p>
        </p:txBody>
      </p:sp>
      <p:sp>
        <p:nvSpPr>
          <p:cNvPr id="6" name="직사각형 5"/>
          <p:cNvSpPr/>
          <p:nvPr/>
        </p:nvSpPr>
        <p:spPr>
          <a:xfrm>
            <a:off x="0" y="6401485"/>
            <a:ext cx="12411075" cy="276999"/>
          </a:xfrm>
          <a:prstGeom prst="rect">
            <a:avLst/>
          </a:prstGeom>
        </p:spPr>
        <p:txBody>
          <a:bodyPr wrap="square">
            <a:spAutoFit/>
          </a:bodyPr>
          <a:lstStyle/>
          <a:p>
            <a:r>
              <a:rPr lang="en-US" altLang="ko-KR" sz="1200" dirty="0">
                <a:latin typeface="나눔스퀘어라운드 Light" panose="020B0600000101010101" pitchFamily="50" charset="-127"/>
                <a:ea typeface="나눔스퀘어라운드 Light" panose="020B0600000101010101" pitchFamily="50" charset="-127"/>
              </a:rPr>
              <a:t>* Abnormal returns are the actual returns of a stock minus the expected returns of a stock ( which is calculated through the market model).</a:t>
            </a:r>
            <a:endParaRPr lang="ko-KR" altLang="en-US" sz="1200" dirty="0">
              <a:latin typeface="나눔스퀘어라운드 Light" panose="020B0600000101010101" pitchFamily="50" charset="-127"/>
              <a:ea typeface="나눔스퀘어라운드 Light" panose="020B0600000101010101" pitchFamily="50" charset="-127"/>
            </a:endParaRPr>
          </a:p>
        </p:txBody>
      </p:sp>
      <p:sp>
        <p:nvSpPr>
          <p:cNvPr id="7" name="TextBox 6"/>
          <p:cNvSpPr txBox="1"/>
          <p:nvPr/>
        </p:nvSpPr>
        <p:spPr>
          <a:xfrm>
            <a:off x="190500" y="1055132"/>
            <a:ext cx="1257300" cy="369332"/>
          </a:xfrm>
          <a:prstGeom prst="rect">
            <a:avLst/>
          </a:prstGeom>
          <a:noFill/>
        </p:spPr>
        <p:txBody>
          <a:bodyPr wrap="square" rtlCol="0">
            <a:spAutoFit/>
          </a:bodyPr>
          <a:lstStyle/>
          <a:p>
            <a:r>
              <a:rPr lang="en-US" altLang="ko-KR" dirty="0">
                <a:latin typeface="나눔스퀘어라운드 Light" panose="020B0600000101010101" pitchFamily="50" charset="-127"/>
                <a:ea typeface="나눔스퀘어라운드 Light" panose="020B0600000101010101" pitchFamily="50" charset="-127"/>
              </a:rPr>
              <a:t>Lecture 1</a:t>
            </a:r>
            <a:endParaRPr lang="ko-KR" altLang="en-US" dirty="0">
              <a:latin typeface="나눔스퀘어라운드 Light" panose="020B0600000101010101" pitchFamily="50" charset="-127"/>
              <a:ea typeface="나눔스퀘어라운드 Light" panose="020B0600000101010101" pitchFamily="50" charset="-127"/>
            </a:endParaRPr>
          </a:p>
        </p:txBody>
      </p:sp>
      <p:sp>
        <p:nvSpPr>
          <p:cNvPr id="8" name="직사각형 7"/>
          <p:cNvSpPr/>
          <p:nvPr/>
        </p:nvSpPr>
        <p:spPr>
          <a:xfrm>
            <a:off x="190500" y="1399461"/>
            <a:ext cx="7429500" cy="261610"/>
          </a:xfrm>
          <a:prstGeom prst="rect">
            <a:avLst/>
          </a:prstGeom>
        </p:spPr>
        <p:txBody>
          <a:bodyPr wrap="square">
            <a:spAutoFit/>
          </a:bodyPr>
          <a:lstStyle/>
          <a:p>
            <a:r>
              <a:rPr lang="en-US" altLang="ko-KR" sz="1100" dirty="0" err="1">
                <a:latin typeface="나눔스퀘어라운드 Light" panose="020B0600000101010101" pitchFamily="50" charset="-127"/>
                <a:ea typeface="나눔스퀘어라운드 Light" panose="020B0600000101010101" pitchFamily="50" charset="-127"/>
              </a:rPr>
              <a:t>Fama</a:t>
            </a:r>
            <a:r>
              <a:rPr lang="en-US" altLang="ko-KR" sz="1100" dirty="0">
                <a:latin typeface="나눔스퀘어라운드 Light" panose="020B0600000101010101" pitchFamily="50" charset="-127"/>
                <a:ea typeface="나눔스퀘어라운드 Light" panose="020B0600000101010101" pitchFamily="50" charset="-127"/>
              </a:rPr>
              <a:t>, Fisher, Jensen and Roll (1969) were the first to test the semi-strong form of EMH using event studies.</a:t>
            </a:r>
            <a:endParaRPr lang="ko-KR" altLang="en-US" sz="1100" dirty="0">
              <a:latin typeface="나눔스퀘어라운드 Light" panose="020B0600000101010101" pitchFamily="50" charset="-127"/>
              <a:ea typeface="나눔스퀘어라운드 Light" panose="020B0600000101010101" pitchFamily="50" charset="-127"/>
            </a:endParaRPr>
          </a:p>
        </p:txBody>
      </p:sp>
      <p:sp>
        <p:nvSpPr>
          <p:cNvPr id="9" name="직사각형 8"/>
          <p:cNvSpPr/>
          <p:nvPr/>
        </p:nvSpPr>
        <p:spPr>
          <a:xfrm>
            <a:off x="476250" y="1636067"/>
            <a:ext cx="11487150" cy="1200329"/>
          </a:xfrm>
          <a:prstGeom prst="rect">
            <a:avLst/>
          </a:prstGeom>
        </p:spPr>
        <p:txBody>
          <a:bodyPr wrap="square">
            <a:spAutoFit/>
          </a:bodyPr>
          <a:lstStyle/>
          <a:p>
            <a:r>
              <a:rPr lang="en-US" altLang="ko-KR" dirty="0">
                <a:latin typeface="나눔스퀘어라운드 Light" panose="020B0600000101010101" pitchFamily="50" charset="-127"/>
                <a:ea typeface="나눔스퀘어라운드 Light" panose="020B0600000101010101" pitchFamily="50" charset="-127"/>
              </a:rPr>
              <a:t>specifically, dividend payments usually change after a stock split and therefore this may affect the stock price. Once they control for dividend announcements, abnormal returns5 are insignificant for periods after the stock split announcement. This means that the market is efficient as stock prices adjust rapidly to new information.</a:t>
            </a:r>
            <a:endParaRPr lang="ko-KR" altLang="en-US" dirty="0">
              <a:latin typeface="나눔스퀘어라운드 Light" panose="020B0600000101010101" pitchFamily="50" charset="-127"/>
              <a:ea typeface="나눔스퀘어라운드 Light" panose="020B0600000101010101" pitchFamily="50" charset="-127"/>
            </a:endParaRPr>
          </a:p>
        </p:txBody>
      </p:sp>
      <p:sp>
        <p:nvSpPr>
          <p:cNvPr id="11" name="직사각형 10"/>
          <p:cNvSpPr/>
          <p:nvPr/>
        </p:nvSpPr>
        <p:spPr>
          <a:xfrm>
            <a:off x="495300" y="3807736"/>
            <a:ext cx="11201400" cy="646331"/>
          </a:xfrm>
          <a:prstGeom prst="rect">
            <a:avLst/>
          </a:prstGeom>
        </p:spPr>
        <p:txBody>
          <a:bodyPr wrap="square">
            <a:spAutoFit/>
          </a:bodyPr>
          <a:lstStyle/>
          <a:p>
            <a:r>
              <a:rPr lang="en-US" altLang="ko-KR" dirty="0">
                <a:latin typeface="나눔스퀘어라운드 Light" panose="020B0600000101010101" pitchFamily="50" charset="-127"/>
                <a:ea typeface="나눔스퀘어라운드 Light" panose="020B0600000101010101" pitchFamily="50" charset="-127"/>
              </a:rPr>
              <a:t>he finds significant abnormal returns in the months following dividend changes. This implies the market is inconsistent with the semi-strong form of EMH.</a:t>
            </a:r>
            <a:endParaRPr lang="ko-KR" altLang="en-US" dirty="0">
              <a:latin typeface="나눔스퀘어라운드 Light" panose="020B0600000101010101" pitchFamily="50" charset="-127"/>
              <a:ea typeface="나눔스퀘어라운드 Light" panose="020B0600000101010101" pitchFamily="50" charset="-127"/>
            </a:endParaRPr>
          </a:p>
        </p:txBody>
      </p:sp>
      <p:sp>
        <p:nvSpPr>
          <p:cNvPr id="13" name="TextBox 12"/>
          <p:cNvSpPr txBox="1"/>
          <p:nvPr/>
        </p:nvSpPr>
        <p:spPr>
          <a:xfrm>
            <a:off x="190500" y="3051602"/>
            <a:ext cx="1257300" cy="369332"/>
          </a:xfrm>
          <a:prstGeom prst="rect">
            <a:avLst/>
          </a:prstGeom>
          <a:noFill/>
        </p:spPr>
        <p:txBody>
          <a:bodyPr wrap="square" rtlCol="0">
            <a:spAutoFit/>
          </a:bodyPr>
          <a:lstStyle/>
          <a:p>
            <a:r>
              <a:rPr lang="en-US" altLang="ko-KR" dirty="0">
                <a:latin typeface="나눔스퀘어라운드 Light" panose="020B0600000101010101" pitchFamily="50" charset="-127"/>
                <a:ea typeface="나눔스퀘어라운드 Light" panose="020B0600000101010101" pitchFamily="50" charset="-127"/>
              </a:rPr>
              <a:t>Lecture 2</a:t>
            </a:r>
            <a:endParaRPr lang="ko-KR" altLang="en-US" dirty="0">
              <a:latin typeface="나눔스퀘어라운드 Light" panose="020B0600000101010101" pitchFamily="50" charset="-127"/>
              <a:ea typeface="나눔스퀘어라운드 Light" panose="020B0600000101010101" pitchFamily="50" charset="-127"/>
            </a:endParaRPr>
          </a:p>
        </p:txBody>
      </p:sp>
      <p:sp>
        <p:nvSpPr>
          <p:cNvPr id="12" name="직사각형 11"/>
          <p:cNvSpPr/>
          <p:nvPr/>
        </p:nvSpPr>
        <p:spPr>
          <a:xfrm>
            <a:off x="190500" y="3380781"/>
            <a:ext cx="10039350" cy="261610"/>
          </a:xfrm>
          <a:prstGeom prst="rect">
            <a:avLst/>
          </a:prstGeom>
        </p:spPr>
        <p:txBody>
          <a:bodyPr wrap="square">
            <a:spAutoFit/>
          </a:bodyPr>
          <a:lstStyle/>
          <a:p>
            <a:r>
              <a:rPr lang="en-US" altLang="ko-KR" sz="1100" dirty="0">
                <a:latin typeface="나눔스퀘어라운드 Light" panose="020B0600000101010101" pitchFamily="50" charset="-127"/>
                <a:ea typeface="나눔스퀘어라운드 Light" panose="020B0600000101010101" pitchFamily="50" charset="-127"/>
              </a:rPr>
              <a:t>Charest (1978) </a:t>
            </a:r>
            <a:r>
              <a:rPr lang="en-US" altLang="ko-KR" sz="1100" dirty="0" err="1">
                <a:latin typeface="나눔스퀘어라운드 Light" panose="020B0600000101010101" pitchFamily="50" charset="-127"/>
                <a:ea typeface="나눔스퀘어라운드 Light" panose="020B0600000101010101" pitchFamily="50" charset="-127"/>
              </a:rPr>
              <a:t>analysed</a:t>
            </a:r>
            <a:r>
              <a:rPr lang="en-US" altLang="ko-KR" sz="1100" dirty="0">
                <a:latin typeface="나눔스퀘어라운드 Light" panose="020B0600000101010101" pitchFamily="50" charset="-127"/>
                <a:ea typeface="나눔스퀘어라운드 Light" panose="020B0600000101010101" pitchFamily="50" charset="-127"/>
              </a:rPr>
              <a:t> the impact of dividend changes on the stock prices of New York Stock Exchange (NYSE) companies over the period 1947-1967.</a:t>
            </a:r>
            <a:endParaRPr lang="ko-KR" altLang="en-US" sz="1100" dirty="0">
              <a:latin typeface="나눔스퀘어라운드 Light" panose="020B0600000101010101" pitchFamily="50" charset="-127"/>
              <a:ea typeface="나눔스퀘어라운드 Light" panose="020B0600000101010101" pitchFamily="50" charset="-127"/>
            </a:endParaRPr>
          </a:p>
        </p:txBody>
      </p:sp>
      <p:sp>
        <p:nvSpPr>
          <p:cNvPr id="14" name="직사각형 13"/>
          <p:cNvSpPr/>
          <p:nvPr/>
        </p:nvSpPr>
        <p:spPr>
          <a:xfrm>
            <a:off x="495300" y="5148829"/>
            <a:ext cx="11268075" cy="646331"/>
          </a:xfrm>
          <a:prstGeom prst="rect">
            <a:avLst/>
          </a:prstGeom>
        </p:spPr>
        <p:txBody>
          <a:bodyPr wrap="square">
            <a:spAutoFit/>
          </a:bodyPr>
          <a:lstStyle/>
          <a:p>
            <a:r>
              <a:rPr lang="en-US" altLang="ko-KR" dirty="0">
                <a:latin typeface="나눔스퀘어라운드 Light" panose="020B0600000101010101" pitchFamily="50" charset="-127"/>
                <a:ea typeface="나눔스퀘어라운드 Light" panose="020B0600000101010101" pitchFamily="50" charset="-127"/>
              </a:rPr>
              <a:t>They found that stock prices do not fully incorporate new information instantly and abnormal returns are present many days after the announcement</a:t>
            </a:r>
            <a:endParaRPr lang="ko-KR" altLang="en-US" dirty="0">
              <a:latin typeface="나눔스퀘어라운드 Light" panose="020B0600000101010101" pitchFamily="50" charset="-127"/>
              <a:ea typeface="나눔스퀘어라운드 Light" panose="020B0600000101010101" pitchFamily="50" charset="-127"/>
            </a:endParaRPr>
          </a:p>
        </p:txBody>
      </p:sp>
      <p:sp>
        <p:nvSpPr>
          <p:cNvPr id="17" name="TextBox 16"/>
          <p:cNvSpPr txBox="1"/>
          <p:nvPr/>
        </p:nvSpPr>
        <p:spPr>
          <a:xfrm>
            <a:off x="190500" y="4457342"/>
            <a:ext cx="1257300" cy="369332"/>
          </a:xfrm>
          <a:prstGeom prst="rect">
            <a:avLst/>
          </a:prstGeom>
          <a:noFill/>
        </p:spPr>
        <p:txBody>
          <a:bodyPr wrap="square" rtlCol="0">
            <a:spAutoFit/>
          </a:bodyPr>
          <a:lstStyle/>
          <a:p>
            <a:r>
              <a:rPr lang="en-US" altLang="ko-KR" dirty="0">
                <a:latin typeface="나눔스퀘어라운드 Light" panose="020B0600000101010101" pitchFamily="50" charset="-127"/>
                <a:ea typeface="나눔스퀘어라운드 Light" panose="020B0600000101010101" pitchFamily="50" charset="-127"/>
              </a:rPr>
              <a:t>Lecture 3</a:t>
            </a:r>
            <a:endParaRPr lang="ko-KR" altLang="en-US" dirty="0">
              <a:latin typeface="나눔스퀘어라운드 Light" panose="020B0600000101010101" pitchFamily="50" charset="-127"/>
              <a:ea typeface="나눔스퀘어라운드 Light" panose="020B0600000101010101" pitchFamily="50" charset="-127"/>
            </a:endParaRPr>
          </a:p>
        </p:txBody>
      </p:sp>
      <p:sp>
        <p:nvSpPr>
          <p:cNvPr id="18" name="직사각형 17"/>
          <p:cNvSpPr/>
          <p:nvPr/>
        </p:nvSpPr>
        <p:spPr>
          <a:xfrm>
            <a:off x="190500" y="4811465"/>
            <a:ext cx="10039350" cy="261610"/>
          </a:xfrm>
          <a:prstGeom prst="rect">
            <a:avLst/>
          </a:prstGeom>
        </p:spPr>
        <p:txBody>
          <a:bodyPr wrap="square">
            <a:spAutoFit/>
          </a:bodyPr>
          <a:lstStyle/>
          <a:p>
            <a:r>
              <a:rPr lang="en-US" altLang="ko-KR" sz="1100" dirty="0">
                <a:latin typeface="나눔스퀘어라운드 Light" panose="020B0600000101010101" pitchFamily="50" charset="-127"/>
                <a:ea typeface="나눔스퀘어라운드 Light" panose="020B0600000101010101" pitchFamily="50" charset="-127"/>
              </a:rPr>
              <a:t>Ball and Brown (1968) found evidence inconsistent with the semi-strong form of EMH.</a:t>
            </a:r>
            <a:endParaRPr lang="ko-KR" altLang="en-US" sz="1100" dirty="0">
              <a:latin typeface="나눔스퀘어라운드 Light" panose="020B0600000101010101" pitchFamily="50" charset="-127"/>
              <a:ea typeface="나눔스퀘어라운드 Light" panose="020B0600000101010101" pitchFamily="50" charset="-127"/>
            </a:endParaRPr>
          </a:p>
        </p:txBody>
      </p:sp>
    </p:spTree>
    <p:extLst>
      <p:ext uri="{BB962C8B-B14F-4D97-AF65-F5344CB8AC3E}">
        <p14:creationId xmlns:p14="http://schemas.microsoft.com/office/powerpoint/2010/main" val="3556894469"/>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362</TotalTime>
  <Words>2166</Words>
  <Application>Microsoft Office PowerPoint</Application>
  <PresentationFormat>와이드스크린</PresentationFormat>
  <Paragraphs>154</Paragraphs>
  <Slides>29</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29</vt:i4>
      </vt:variant>
    </vt:vector>
  </HeadingPairs>
  <TitlesOfParts>
    <vt:vector size="34" baseType="lpstr">
      <vt:lpstr>나눔스퀘어_ac ExtraBold</vt:lpstr>
      <vt:lpstr>나눔스퀘어라운드 Light</vt:lpstr>
      <vt:lpstr>맑은 고딕</vt:lpstr>
      <vt:lpstr>Arial</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bit202</dc:creator>
  <cp:lastModifiedBy>정이태(학생-비즈니스IT전공)</cp:lastModifiedBy>
  <cp:revision>150</cp:revision>
  <dcterms:created xsi:type="dcterms:W3CDTF">2020-11-30T04:17:17Z</dcterms:created>
  <dcterms:modified xsi:type="dcterms:W3CDTF">2020-11-30T10:33:53Z</dcterms:modified>
</cp:coreProperties>
</file>