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6" r:id="rId3"/>
    <p:sldId id="267" r:id="rId4"/>
    <p:sldId id="268" r:id="rId5"/>
    <p:sldId id="269" r:id="rId6"/>
    <p:sldId id="274" r:id="rId7"/>
    <p:sldId id="271" r:id="rId8"/>
    <p:sldId id="270" r:id="rId9"/>
    <p:sldId id="272" r:id="rId10"/>
    <p:sldId id="273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62A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>
        <p:scale>
          <a:sx n="75" d="100"/>
          <a:sy n="75" d="100"/>
        </p:scale>
        <p:origin x="6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720890939281128E-2"/>
          <c:y val="6.1081331957800973E-2"/>
          <c:w val="0.95927910906071889"/>
          <c:h val="0.93891866804219903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기타 언어</c:v>
                </c:pt>
                <c:pt idx="1">
                  <c:v>Python</c:v>
                </c:pt>
                <c:pt idx="2">
                  <c:v>R</c:v>
                </c:pt>
                <c:pt idx="3">
                  <c:v>R SHINY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3-41A9-8ABD-D238AB13B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5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9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9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2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0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449A-0502-4671-8A20-093B8725560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E383-B8D6-4138-B74D-810DFD42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4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1947816" y="2115746"/>
            <a:ext cx="5261664" cy="84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인공지능 개발자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0"/>
            <a:ext cx="9211733" cy="68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134636"/>
            <a:ext cx="562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 Shiny User </a:t>
            </a:r>
            <a:r>
              <a:rPr lang="ko-KR" altLang="en-US" sz="2800" b="1" smtClean="0"/>
              <a:t>늘리기 프로젝트 </a:t>
            </a:r>
            <a:r>
              <a:rPr lang="en-US" altLang="ko-KR" sz="2800" b="1" smtClean="0"/>
              <a:t>(4/4</a:t>
            </a:r>
            <a:r>
              <a:rPr lang="en-US" altLang="ko-KR" sz="2800" b="1"/>
              <a:t>)</a:t>
            </a:r>
            <a:r>
              <a:rPr lang="ko-KR" altLang="en-US" sz="2800" b="1" smtClean="0"/>
              <a:t> 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5" y="1119359"/>
            <a:ext cx="920119" cy="916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1742" y="1076424"/>
            <a:ext cx="870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mtClean="0"/>
              <a:t>Shiny</a:t>
            </a:r>
            <a:r>
              <a:rPr lang="ko-KR" altLang="en-US" sz="2000" smtClean="0"/>
              <a:t>를 주제로 만든 영상의 경우</a:t>
            </a:r>
            <a:r>
              <a:rPr lang="en-US" altLang="ko-KR" sz="2000"/>
              <a:t> </a:t>
            </a:r>
            <a:r>
              <a:rPr lang="ko-KR" altLang="en-US" sz="2000" b="1" u="sng" smtClean="0">
                <a:solidFill>
                  <a:srgbClr val="FF0000"/>
                </a:solidFill>
              </a:rPr>
              <a:t>가장 낮은 조회수와 좋아요 기록</a:t>
            </a:r>
            <a:endParaRPr lang="en-US" altLang="ko-KR" sz="2000" b="1" u="sng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1" y="2319770"/>
            <a:ext cx="11483615" cy="41402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73079" y="3019647"/>
            <a:ext cx="3402418" cy="7726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0478" y="1621875"/>
            <a:ext cx="977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smtClean="0"/>
              <a:t>평균 시청시간에 비해 </a:t>
            </a:r>
            <a:r>
              <a:rPr lang="ko-KR" altLang="en-US" sz="2000" b="1" smtClean="0"/>
              <a:t>낮은 시청시간 기록</a:t>
            </a:r>
            <a:endParaRPr lang="en-US" altLang="ko-KR" sz="2000" b="1" u="sng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7985" y="543234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 </a:t>
            </a:r>
            <a:r>
              <a:rPr lang="ko-KR" altLang="en-US" b="1" smtClean="0"/>
              <a:t>본 영상의 평균 시청 시간 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7219507" y="4205251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 </a:t>
            </a:r>
            <a:r>
              <a:rPr lang="ko-KR" altLang="en-US" b="1" smtClean="0"/>
              <a:t>이 기간동안의 평균 시청시간 </a:t>
            </a:r>
            <a:r>
              <a:rPr lang="en-US" altLang="ko-KR" b="1" smtClean="0"/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862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134636"/>
            <a:ext cx="551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 Shiny User </a:t>
            </a:r>
            <a:r>
              <a:rPr lang="ko-KR" altLang="en-US" sz="2800" b="1" smtClean="0"/>
              <a:t>늘리기 프로젝트 후기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76446" y="1098699"/>
            <a:ext cx="683392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smtClean="0"/>
              <a:t>머신러닝 딥러닝 데이터분석 등 배워야 할 것이 많은 시대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(R SHINY </a:t>
            </a:r>
            <a:r>
              <a:rPr lang="ko-KR" altLang="en-US" smtClean="0"/>
              <a:t>라는 분야까지 자신의 시간을 할애할 여유가 없다</a:t>
            </a:r>
            <a:r>
              <a:rPr lang="en-US" altLang="ko-KR" smtClean="0"/>
              <a:t>.)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6447" y="2068195"/>
            <a:ext cx="11595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smtClean="0"/>
              <a:t>Python</a:t>
            </a:r>
            <a:r>
              <a:rPr lang="ko-KR" altLang="en-US" sz="2000" smtClean="0"/>
              <a:t>이라는 강력한 언어로 사람들이 떠나고 있으며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수요가 떨어지니 공급자는 더욱 줄어드는 추세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446" y="2709693"/>
            <a:ext cx="6954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smtClean="0"/>
              <a:t>Shiny</a:t>
            </a:r>
            <a:r>
              <a:rPr lang="ko-KR" altLang="en-US" sz="2000" smtClean="0"/>
              <a:t>에대한 정보공유가 이루어지고 있지 않다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 </a:t>
            </a:r>
            <a:r>
              <a:rPr lang="en-US" altLang="ko-KR" smtClean="0"/>
              <a:t> (</a:t>
            </a:r>
            <a:r>
              <a:rPr lang="ko-KR" altLang="en-US" smtClean="0"/>
              <a:t>페이스북 그룹을 아무리 찾아봐도 </a:t>
            </a:r>
            <a:r>
              <a:rPr lang="en-US" altLang="ko-KR" smtClean="0"/>
              <a:t>Shiny </a:t>
            </a:r>
            <a:r>
              <a:rPr lang="ko-KR" altLang="en-US" smtClean="0"/>
              <a:t>에 대한 정보글이 적다</a:t>
            </a:r>
            <a:r>
              <a:rPr lang="en-US" altLang="ko-KR" smtClean="0"/>
              <a:t>.)</a:t>
            </a:r>
            <a:r>
              <a:rPr lang="ko-KR" altLang="en-US" smtClean="0"/>
              <a:t> 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276446" y="5230312"/>
            <a:ext cx="5820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smtClean="0"/>
              <a:t>시각화</a:t>
            </a:r>
            <a:r>
              <a:rPr lang="en-US" altLang="ko-KR" sz="2000" smtClean="0"/>
              <a:t>, </a:t>
            </a:r>
            <a:r>
              <a:rPr lang="ko-KR" altLang="en-US" sz="2000" smtClean="0"/>
              <a:t>반응형 웹 이라는 부분은 정말 강력하다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276446" y="3812856"/>
            <a:ext cx="9828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smtClean="0"/>
              <a:t>딥러닝 머신러닝과도 같은 코드를 짜는 느낌 보다는 또 다른 분야의 코딩이라는 느낌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/>
              <a:t> </a:t>
            </a:r>
            <a:r>
              <a:rPr lang="en-US" altLang="ko-KR" sz="2000" smtClean="0"/>
              <a:t>    </a:t>
            </a:r>
            <a:r>
              <a:rPr lang="en-US" altLang="ko-KR" smtClean="0"/>
              <a:t>(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어려움</a:t>
            </a:r>
            <a:r>
              <a:rPr lang="en-US" altLang="ko-KR" smtClean="0"/>
              <a:t>)</a:t>
            </a:r>
            <a:r>
              <a:rPr lang="ko-KR" altLang="en-US" sz="2000" smtClean="0"/>
              <a:t> 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7587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4781" y="467181"/>
            <a:ext cx="1061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 </a:t>
            </a: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언어가 사라지는 이유는 사용하는 사람이 없기 때문입니다</a:t>
            </a:r>
            <a:r>
              <a:rPr lang="en-US" altLang="ko-KR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052" name="Picture 4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67" y="1695743"/>
            <a:ext cx="3342381" cy="29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6807" y="5337741"/>
            <a:ext cx="1098570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우리만 사용하는 언어가 아닌 모두가 사용할 수 있는 언어가 되어야 합니다</a:t>
            </a:r>
            <a:r>
              <a:rPr lang="en-US" altLang="ko-KR" sz="28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28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4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9194">
            <a:off x="9332213" y="1035233"/>
            <a:ext cx="2188654" cy="2182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776" y="2126512"/>
            <a:ext cx="10447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오늘의 발표를 마무리 합니다</a:t>
            </a:r>
            <a:r>
              <a:rPr lang="en-US" altLang="ko-KR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여러분의 </a:t>
            </a:r>
            <a:r>
              <a:rPr lang="ko-KR" altLang="en-US" sz="3200" smtClean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좋아요</a:t>
            </a: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smtClean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구독 댓글 </a:t>
            </a: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은 언제나 제게 큰 힘이 됩니다 </a:t>
            </a:r>
            <a:r>
              <a:rPr lang="en-US" altLang="ko-KR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:)</a:t>
            </a:r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3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-68163"/>
            <a:ext cx="2869375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mtClean="0"/>
              <a:t>Intro R SHINY </a:t>
            </a:r>
            <a:endParaRPr lang="en-US" altLang="ko-KR" sz="2800" b="1"/>
          </a:p>
        </p:txBody>
      </p:sp>
      <p:sp>
        <p:nvSpPr>
          <p:cNvPr id="6" name="직사각형 5"/>
          <p:cNvSpPr/>
          <p:nvPr/>
        </p:nvSpPr>
        <p:spPr>
          <a:xfrm>
            <a:off x="421874" y="872344"/>
            <a:ext cx="2095767" cy="82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000" u="sng"/>
              <a:t>R </a:t>
            </a:r>
            <a:r>
              <a:rPr lang="en-US" altLang="ko-KR" sz="4000" u="sng" smtClean="0"/>
              <a:t>Shiny</a:t>
            </a:r>
            <a:r>
              <a:rPr lang="en-US" altLang="ko-KR" sz="4000" smtClean="0"/>
              <a:t>? </a:t>
            </a:r>
            <a:endParaRPr lang="en-US" altLang="ko-KR" sz="4000"/>
          </a:p>
        </p:txBody>
      </p:sp>
      <p:sp>
        <p:nvSpPr>
          <p:cNvPr id="7" name="직사각형 6"/>
          <p:cNvSpPr/>
          <p:nvPr/>
        </p:nvSpPr>
        <p:spPr>
          <a:xfrm>
            <a:off x="394275" y="1883091"/>
            <a:ext cx="11403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F3662A"/>
                </a:solidFill>
              </a:rPr>
              <a:t>데이터 </a:t>
            </a:r>
            <a:r>
              <a:rPr lang="ko-KR" altLang="en-US" b="1">
                <a:solidFill>
                  <a:srgbClr val="F3662A"/>
                </a:solidFill>
              </a:rPr>
              <a:t>스토리를 전달하기위한 새로운 대화식 </a:t>
            </a:r>
            <a:r>
              <a:rPr lang="ko-KR" altLang="en-US" b="1">
                <a:solidFill>
                  <a:srgbClr val="F3662A"/>
                </a:solidFill>
              </a:rPr>
              <a:t>접근 </a:t>
            </a:r>
            <a:r>
              <a:rPr lang="ko-KR" altLang="en-US" b="1" smtClean="0">
                <a:solidFill>
                  <a:srgbClr val="F3662A"/>
                </a:solidFill>
              </a:rPr>
              <a:t>방식</a:t>
            </a:r>
            <a:r>
              <a:rPr lang="en-US" altLang="ko-KR" b="1" smtClean="0">
                <a:solidFill>
                  <a:srgbClr val="F3662A"/>
                </a:solidFill>
              </a:rPr>
              <a:t>.</a:t>
            </a:r>
          </a:p>
          <a:p>
            <a:r>
              <a:rPr lang="ko-KR" altLang="en-US" smtClean="0"/>
              <a:t>사용자가 </a:t>
            </a:r>
            <a:r>
              <a:rPr lang="ko-KR" altLang="en-US"/>
              <a:t>데이터 및 분석과 상호 작용할 </a:t>
            </a:r>
            <a:r>
              <a:rPr lang="ko-KR" altLang="en-US"/>
              <a:t>수 </a:t>
            </a:r>
            <a:r>
              <a:rPr lang="ko-KR" altLang="en-US" smtClean="0"/>
              <a:t>있도록 도와주는 패키지입니다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874" y="2806697"/>
            <a:ext cx="311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Shiny </a:t>
            </a:r>
            <a:r>
              <a:rPr lang="ko-KR" altLang="en-US" sz="2800" smtClean="0"/>
              <a:t>활용 방법</a:t>
            </a:r>
            <a:endParaRPr lang="ko-KR" altLang="en-US" sz="2800"/>
          </a:p>
        </p:txBody>
      </p:sp>
      <p:sp>
        <p:nvSpPr>
          <p:cNvPr id="9" name="직사각형 8"/>
          <p:cNvSpPr/>
          <p:nvPr/>
        </p:nvSpPr>
        <p:spPr>
          <a:xfrm>
            <a:off x="422035" y="3844491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Source Sans Pro"/>
              </a:rPr>
              <a:t>Interactive visualizations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035" y="5686993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Source Sans Pro"/>
              </a:rPr>
              <a:t>Widgets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2035" y="5309641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Source Sans Pro"/>
              </a:rPr>
              <a:t>Application layout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2035" y="4932289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Source Sans Pro"/>
              </a:rPr>
              <a:t>Dynamic user interface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035" y="4554937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Source Sans Pro"/>
              </a:rPr>
              <a:t>Reactive programming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2035" y="4201619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Source Sans Pro"/>
              </a:rPr>
              <a:t>Interactive plots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874" y="596314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33333"/>
                </a:solidFill>
                <a:latin typeface="Source Sans Pro"/>
              </a:rPr>
              <a:t>.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874" y="6064345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33333"/>
                </a:solidFill>
                <a:latin typeface="Source Sans Pro"/>
              </a:rPr>
              <a:t>.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874" y="61547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33333"/>
                </a:solidFill>
                <a:latin typeface="Source Sans Pro"/>
              </a:rPr>
              <a:t>.</a:t>
            </a:r>
            <a:endParaRPr lang="en-US" altLang="ko-KR" b="0" i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874" y="334158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데이터 시각화에 특화되어 있는 만큼  활용 방법은 무궁무진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3" y="3424197"/>
            <a:ext cx="4516390" cy="25849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814" y="4099329"/>
            <a:ext cx="4254595" cy="20352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112" y="4423898"/>
            <a:ext cx="4158945" cy="19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-68163"/>
            <a:ext cx="184731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2" y="948777"/>
            <a:ext cx="6177664" cy="524576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66952" y="5665155"/>
            <a:ext cx="6101768" cy="1886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587" y="134636"/>
            <a:ext cx="5816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2019</a:t>
            </a:r>
            <a:r>
              <a:rPr lang="ko-KR" altLang="en-US" sz="2800" b="1" smtClean="0"/>
              <a:t>년도 </a:t>
            </a:r>
            <a:r>
              <a:rPr lang="en-US" altLang="ko-KR" sz="2800" b="1" smtClean="0"/>
              <a:t>9</a:t>
            </a:r>
            <a:r>
              <a:rPr lang="ko-KR" altLang="en-US" sz="2800" b="1" smtClean="0"/>
              <a:t>월 프로그래밍 언어 랭킹</a:t>
            </a:r>
            <a:r>
              <a:rPr lang="en-US" altLang="ko-KR" sz="2800" b="1" smtClean="0"/>
              <a:t> </a:t>
            </a:r>
            <a:endParaRPr lang="ko-KR" altLang="en-US" sz="2800" b="1"/>
          </a:p>
        </p:txBody>
      </p:sp>
      <p:sp>
        <p:nvSpPr>
          <p:cNvPr id="9" name="TextBox 8"/>
          <p:cNvSpPr txBox="1"/>
          <p:nvPr/>
        </p:nvSpPr>
        <p:spPr>
          <a:xfrm>
            <a:off x="6578104" y="1876686"/>
            <a:ext cx="61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-  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R </a:t>
            </a:r>
            <a:r>
              <a:rPr lang="ko-KR" altLang="en-US" sz="1600" smtClean="0"/>
              <a:t>언어는 지속적으로 </a:t>
            </a:r>
            <a:r>
              <a:rPr lang="ko-KR" altLang="en-US" sz="1600" u="sng" smtClean="0"/>
              <a:t>순위가 밀려나고 있는 실상</a:t>
            </a:r>
            <a:endParaRPr lang="ko-KR" altLang="en-US" sz="1600" u="sng"/>
          </a:p>
        </p:txBody>
      </p:sp>
      <p:sp>
        <p:nvSpPr>
          <p:cNvPr id="10" name="TextBox 9"/>
          <p:cNvSpPr txBox="1"/>
          <p:nvPr/>
        </p:nvSpPr>
        <p:spPr>
          <a:xfrm>
            <a:off x="6344616" y="1089566"/>
            <a:ext cx="613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▶ 딥러닝</a:t>
            </a:r>
            <a:r>
              <a:rPr lang="en-US" altLang="ko-KR" b="1" smtClean="0"/>
              <a:t>, </a:t>
            </a:r>
            <a:r>
              <a:rPr lang="ko-KR" altLang="en-US" b="1" smtClean="0"/>
              <a:t>머신러닝</a:t>
            </a:r>
            <a:r>
              <a:rPr lang="en-US" altLang="ko-KR" b="1" smtClean="0"/>
              <a:t>, </a:t>
            </a:r>
            <a:r>
              <a:rPr lang="ko-KR" altLang="en-US" b="1" smtClean="0"/>
              <a:t>데이터 분석 </a:t>
            </a:r>
            <a:r>
              <a:rPr lang="ko-KR" altLang="en-US" smtClean="0"/>
              <a:t>등의 새로운 기술이 </a:t>
            </a:r>
            <a:r>
              <a:rPr lang="en-US" altLang="ko-KR"/>
              <a:t> </a:t>
            </a:r>
            <a:r>
              <a:rPr lang="en-US" altLang="ko-KR" smtClean="0"/>
              <a:t>       	</a:t>
            </a:r>
            <a:r>
              <a:rPr lang="ko-KR" altLang="en-US" smtClean="0"/>
              <a:t>각광받는 시대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78104" y="2215240"/>
            <a:ext cx="61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-    Python</a:t>
            </a:r>
            <a:r>
              <a:rPr lang="ko-KR" altLang="en-US" sz="1600" smtClean="0"/>
              <a:t>의 경우 반대로 순위가 급격하게 상승</a:t>
            </a:r>
            <a:endParaRPr lang="ko-KR" altLang="en-US" sz="1600" u="sng"/>
          </a:p>
        </p:txBody>
      </p:sp>
      <p:sp>
        <p:nvSpPr>
          <p:cNvPr id="13" name="TextBox 12"/>
          <p:cNvSpPr txBox="1"/>
          <p:nvPr/>
        </p:nvSpPr>
        <p:spPr>
          <a:xfrm>
            <a:off x="1279188" y="6249549"/>
            <a:ext cx="506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출처 </a:t>
            </a:r>
            <a:r>
              <a:rPr lang="en-US" altLang="ko-KR"/>
              <a:t>TIOBE Index for </a:t>
            </a:r>
            <a:r>
              <a:rPr lang="en-US" altLang="ko-KR"/>
              <a:t>September </a:t>
            </a:r>
            <a:r>
              <a:rPr lang="en-US" altLang="ko-KR" smtClean="0"/>
              <a:t>2019&gt;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6104" y="1722147"/>
            <a:ext cx="6101768" cy="188661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0443" y="3024724"/>
            <a:ext cx="511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그럼 왜 </a:t>
            </a:r>
            <a:r>
              <a:rPr lang="en-US" altLang="ko-KR" sz="2400" b="1" smtClean="0">
                <a:solidFill>
                  <a:srgbClr val="FF0000"/>
                </a:solidFill>
              </a:rPr>
              <a:t>R</a:t>
            </a:r>
            <a:r>
              <a:rPr lang="ko-KR" altLang="en-US" sz="2400" b="1" smtClean="0"/>
              <a:t>은 점점 밀려나는거지</a:t>
            </a:r>
            <a:r>
              <a:rPr lang="en-US" altLang="ko-KR" sz="2400" b="1" smtClean="0"/>
              <a:t>?</a:t>
            </a:r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 flipH="1">
            <a:off x="7455392" y="6009878"/>
            <a:ext cx="375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Python</a:t>
            </a:r>
            <a:r>
              <a:rPr lang="ko-KR" altLang="en-US" smtClean="0"/>
              <a:t>의 압도적인 범용성 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47" y="3583145"/>
            <a:ext cx="3961728" cy="21710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783" y="4476181"/>
            <a:ext cx="1609399" cy="5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134636"/>
            <a:ext cx="56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그럼 우리는 </a:t>
            </a:r>
            <a:r>
              <a:rPr lang="en-US" altLang="ko-KR" sz="2800" b="1" smtClean="0"/>
              <a:t>Python</a:t>
            </a:r>
            <a:r>
              <a:rPr lang="ko-KR" altLang="en-US" sz="2800" b="1" smtClean="0"/>
              <a:t>으로 가야하나</a:t>
            </a:r>
            <a:r>
              <a:rPr lang="en-US" altLang="ko-KR" sz="2800" b="1" smtClean="0"/>
              <a:t>?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01" y="963261"/>
            <a:ext cx="3189278" cy="5842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69" y="1033063"/>
            <a:ext cx="839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한국어 쓰는 사람 적고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중국어 쓰는사람 많으니까 중국어 쓰시겠습니까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452" y="1682217"/>
            <a:ext cx="6553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sz="2000" b="1" smtClean="0"/>
              <a:t>언어</a:t>
            </a:r>
            <a:r>
              <a:rPr lang="ko-KR" altLang="en-US" smtClean="0"/>
              <a:t>란 결국 자신의 생각와 뜻을 보여주는 하나의 도구에 불과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7245" y="2268442"/>
            <a:ext cx="78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자신이 가지고 있는 생각을 보여줄 수 있다면 어떠한 언어라도 상관 없습니다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28" y="5643424"/>
            <a:ext cx="1872563" cy="614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53" y="3884564"/>
            <a:ext cx="2373835" cy="23738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47" y="4565158"/>
            <a:ext cx="901929" cy="89885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871774" y="5926150"/>
            <a:ext cx="1026082" cy="2443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950" y="3710789"/>
            <a:ext cx="1160921" cy="6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1690637254"/>
              </p:ext>
            </p:extLst>
          </p:nvPr>
        </p:nvGraphicFramePr>
        <p:xfrm>
          <a:off x="561243" y="2989946"/>
          <a:ext cx="6128261" cy="392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1546" y="54840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기타 언어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025" y="4144679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3785" y="48759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48233" y="498151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SHINY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213912" y="1075824"/>
            <a:ext cx="1179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Shiny</a:t>
            </a:r>
            <a:r>
              <a:rPr lang="ko-KR" altLang="en-US" sz="2000" smtClean="0"/>
              <a:t>의 활용성에 비해 </a:t>
            </a:r>
            <a:r>
              <a:rPr lang="en-US" altLang="ko-KR" sz="2000" smtClean="0">
                <a:solidFill>
                  <a:srgbClr val="002060"/>
                </a:solidFill>
              </a:rPr>
              <a:t>R</a:t>
            </a:r>
            <a:r>
              <a:rPr lang="en-US" altLang="ko-KR" sz="2000" smtClean="0"/>
              <a:t> </a:t>
            </a:r>
            <a:r>
              <a:rPr lang="ko-KR" altLang="en-US" sz="2000" smtClean="0"/>
              <a:t>내에서의  인지도는 점차 감소중이지만 </a:t>
            </a:r>
            <a:endParaRPr lang="en-US" altLang="ko-KR" sz="2000" smtClean="0"/>
          </a:p>
          <a:p>
            <a:r>
              <a:rPr lang="en-US" altLang="ko-KR" sz="2000" smtClean="0"/>
              <a:t>	</a:t>
            </a:r>
            <a:r>
              <a:rPr lang="ko-KR" altLang="en-US" sz="2000" u="sng" smtClean="0"/>
              <a:t>사용하는 사람들은 계속 사용 </a:t>
            </a:r>
            <a:endParaRPr lang="ko-KR" altLang="en-US" sz="2000" u="sng"/>
          </a:p>
        </p:txBody>
      </p:sp>
      <p:sp>
        <p:nvSpPr>
          <p:cNvPr id="32" name="TextBox 31"/>
          <p:cNvSpPr txBox="1"/>
          <p:nvPr/>
        </p:nvSpPr>
        <p:spPr>
          <a:xfrm>
            <a:off x="213912" y="1883592"/>
            <a:ext cx="855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/>
              <a:t>오래 사용하신분만 계속 사용하고</a:t>
            </a:r>
            <a:r>
              <a:rPr lang="en-US" altLang="ko-KR" sz="2000" smtClean="0"/>
              <a:t>, </a:t>
            </a:r>
            <a:r>
              <a:rPr lang="ko-KR" altLang="en-US" sz="2000" b="1" u="sng" smtClean="0">
                <a:solidFill>
                  <a:srgbClr val="F3662A"/>
                </a:solidFill>
              </a:rPr>
              <a:t>새로운 유저에 대한 유입은 매우 적음</a:t>
            </a:r>
            <a:endParaRPr lang="ko-KR" altLang="en-US" sz="2000" b="1" u="sng">
              <a:solidFill>
                <a:srgbClr val="F3662A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439908" y="3310270"/>
            <a:ext cx="3330027" cy="0"/>
          </a:xfrm>
          <a:prstGeom prst="line">
            <a:avLst/>
          </a:prstGeom>
          <a:ln w="38100">
            <a:solidFill>
              <a:srgbClr val="F36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92441" y="2759113"/>
            <a:ext cx="306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R Shiny User </a:t>
            </a:r>
            <a:r>
              <a:rPr lang="ko-KR" altLang="en-US" sz="2400" b="1" smtClean="0"/>
              <a:t>분포도</a:t>
            </a:r>
            <a:endParaRPr lang="ko-KR" altLang="en-US" sz="2400" b="1"/>
          </a:p>
        </p:txBody>
      </p:sp>
      <p:sp>
        <p:nvSpPr>
          <p:cNvPr id="41" name="TextBox 40"/>
          <p:cNvSpPr txBox="1"/>
          <p:nvPr/>
        </p:nvSpPr>
        <p:spPr>
          <a:xfrm>
            <a:off x="74587" y="134636"/>
            <a:ext cx="284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 Shiny User </a:t>
            </a:r>
            <a:r>
              <a:rPr lang="ko-KR" altLang="en-US" sz="2800" b="1" smtClean="0"/>
              <a:t>찾기</a:t>
            </a:r>
            <a:endParaRPr lang="ko-KR" altLang="en-US" sz="2800" b="1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81" y="4144679"/>
            <a:ext cx="2309643" cy="1686484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9153615" y="3942399"/>
            <a:ext cx="2782351" cy="5896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20324" y="4006372"/>
            <a:ext cx="2558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 shiny?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그게 뭐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32348" y="4210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8382" y="17716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다시 자기소개 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10" y="2771560"/>
            <a:ext cx="8112070" cy="4086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3272" y="970692"/>
            <a:ext cx="6824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i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지식을 나누고 공유하는 인공지능 크리에이터 </a:t>
            </a:r>
            <a:endParaRPr lang="en-US" altLang="ko-KR" sz="2800" b="1" i="1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800" b="1" i="1" smtClean="0">
                <a:solidFill>
                  <a:srgbClr val="0020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에이림</a:t>
            </a:r>
            <a:endParaRPr lang="ko-KR" altLang="en-US" sz="2800" b="1" i="1">
              <a:solidFill>
                <a:srgbClr val="0020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9809" y="1903886"/>
            <a:ext cx="40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</a:t>
            </a:r>
            <a:r>
              <a:rPr lang="ko-KR" altLang="en-US" smtClean="0"/>
              <a:t>딥러닝 </a:t>
            </a:r>
            <a:r>
              <a:rPr lang="en-US" altLang="ko-KR" smtClean="0"/>
              <a:t>#</a:t>
            </a:r>
            <a:r>
              <a:rPr lang="ko-KR" altLang="en-US" smtClean="0"/>
              <a:t>머신러닝 </a:t>
            </a:r>
            <a:r>
              <a:rPr lang="en-US" altLang="ko-KR" smtClean="0"/>
              <a:t>#</a:t>
            </a:r>
            <a:r>
              <a:rPr lang="ko-KR" altLang="en-US" smtClean="0"/>
              <a:t>데이터분석 </a:t>
            </a:r>
            <a:r>
              <a:rPr lang="en-US" altLang="ko-KR"/>
              <a:t># </a:t>
            </a:r>
            <a:r>
              <a:rPr lang="en-US" altLang="ko-KR" smtClean="0"/>
              <a:t>RPA 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63029" y="2271377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smtClean="0"/>
              <a:t>인프런 </a:t>
            </a:r>
            <a:r>
              <a:rPr lang="en-US" altLang="ko-KR" smtClean="0"/>
              <a:t>/ </a:t>
            </a:r>
            <a:r>
              <a:rPr lang="ko-KR" altLang="en-US" smtClean="0"/>
              <a:t>구름 </a:t>
            </a:r>
            <a:r>
              <a:rPr lang="en-US" altLang="ko-KR" smtClean="0"/>
              <a:t>EUD</a:t>
            </a:r>
            <a:r>
              <a:rPr lang="ko-KR" altLang="en-US" smtClean="0"/>
              <a:t>에 </a:t>
            </a:r>
            <a:r>
              <a:rPr lang="en-US" altLang="ko-KR" smtClean="0"/>
              <a:t>2</a:t>
            </a:r>
            <a:r>
              <a:rPr lang="ko-KR" altLang="en-US" smtClean="0"/>
              <a:t>편의 강좌 개설 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6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134636"/>
            <a:ext cx="562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 Shiny User </a:t>
            </a:r>
            <a:r>
              <a:rPr lang="ko-KR" altLang="en-US" sz="2800" b="1" smtClean="0"/>
              <a:t>늘리기 프로젝트 </a:t>
            </a:r>
            <a:r>
              <a:rPr lang="en-US" altLang="ko-KR" sz="2800" b="1" smtClean="0"/>
              <a:t>(1/4)</a:t>
            </a:r>
            <a:r>
              <a:rPr lang="ko-KR" altLang="en-US" sz="2800" b="1" smtClean="0"/>
              <a:t> 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318977" y="1040820"/>
            <a:ext cx="3291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</a:rPr>
              <a:t>Youtube</a:t>
            </a:r>
            <a:r>
              <a:rPr lang="ko-KR" altLang="en-US" sz="2000" smtClean="0"/>
              <a:t>를 활용한 영상 제작</a:t>
            </a:r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3048368"/>
            <a:ext cx="10629900" cy="277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791" y="1434790"/>
            <a:ext cx="75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총 </a:t>
            </a:r>
            <a:r>
              <a:rPr lang="en-US" altLang="ko-KR" smtClean="0"/>
              <a:t>10</a:t>
            </a:r>
            <a:r>
              <a:rPr lang="ko-KR" altLang="en-US" smtClean="0"/>
              <a:t>편으로 구성된 영상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평균 영상시간 </a:t>
            </a:r>
            <a:r>
              <a:rPr lang="en-US" altLang="ko-KR" smtClean="0"/>
              <a:t>10</a:t>
            </a:r>
            <a:r>
              <a:rPr lang="ko-KR" altLang="en-US" smtClean="0"/>
              <a:t>분 내외 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주제 </a:t>
            </a:r>
            <a:r>
              <a:rPr lang="en-US" altLang="ko-KR" smtClean="0"/>
              <a:t>– Shiny</a:t>
            </a:r>
            <a:r>
              <a:rPr lang="ko-KR" altLang="en-US" smtClean="0"/>
              <a:t>에 대한 이해 </a:t>
            </a:r>
            <a:r>
              <a:rPr lang="en-US" altLang="ko-KR" smtClean="0"/>
              <a:t>/ </a:t>
            </a:r>
            <a:r>
              <a:rPr lang="ko-KR" altLang="en-US" smtClean="0"/>
              <a:t>시각화 활용방법 </a:t>
            </a:r>
            <a:r>
              <a:rPr lang="en-US" altLang="ko-KR" smtClean="0"/>
              <a:t>/ </a:t>
            </a:r>
            <a:r>
              <a:rPr lang="ko-KR" altLang="en-US" smtClean="0"/>
              <a:t>케라스와 함께 쓰는 </a:t>
            </a:r>
            <a:r>
              <a:rPr lang="en-US" altLang="ko-KR" smtClean="0"/>
              <a:t>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구름 </a:t>
            </a:r>
            <a:r>
              <a:rPr lang="en-US" altLang="ko-KR" smtClean="0"/>
              <a:t>EUD</a:t>
            </a:r>
            <a:r>
              <a:rPr lang="ko-KR" altLang="en-US" smtClean="0"/>
              <a:t>와 인프런에 동시 공유 </a:t>
            </a:r>
            <a:r>
              <a:rPr lang="en-US" altLang="ko-KR" smtClean="0"/>
              <a:t>(</a:t>
            </a:r>
            <a:r>
              <a:rPr lang="ko-KR" altLang="en-US" smtClean="0"/>
              <a:t>총 수강생 </a:t>
            </a:r>
            <a:r>
              <a:rPr lang="en-US" altLang="ko-KR" smtClean="0"/>
              <a:t>150</a:t>
            </a:r>
            <a:r>
              <a:rPr lang="ko-KR" altLang="en-US" smtClean="0"/>
              <a:t>명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87" y="134636"/>
            <a:ext cx="562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 Shiny User </a:t>
            </a:r>
            <a:r>
              <a:rPr lang="ko-KR" altLang="en-US" sz="2800" b="1" smtClean="0"/>
              <a:t>늘리기 프로젝트 </a:t>
            </a:r>
            <a:r>
              <a:rPr lang="en-US" altLang="ko-KR" sz="2800" b="1" smtClean="0"/>
              <a:t>(2/4</a:t>
            </a:r>
            <a:r>
              <a:rPr lang="en-US" altLang="ko-KR" sz="2800" b="1"/>
              <a:t>)</a:t>
            </a:r>
            <a:r>
              <a:rPr lang="ko-KR" altLang="en-US" sz="2800" b="1" smtClean="0"/>
              <a:t> </a:t>
            </a:r>
            <a:endParaRPr lang="ko-KR" altLang="en-US" sz="28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5" y="1119359"/>
            <a:ext cx="920119" cy="9169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5538" y="1000556"/>
            <a:ext cx="977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mtClean="0"/>
              <a:t>R </a:t>
            </a:r>
            <a:r>
              <a:rPr lang="ko-KR" altLang="en-US" sz="2000" smtClean="0"/>
              <a:t>언어를 활용한 다양한 기능을 주제로 다룬 영상의 경우 </a:t>
            </a:r>
            <a:endParaRPr lang="en-US" altLang="ko-KR" sz="2000" smtClean="0"/>
          </a:p>
          <a:p>
            <a:r>
              <a:rPr lang="ko-KR" altLang="en-US" sz="2000" smtClean="0"/>
              <a:t>     </a:t>
            </a:r>
            <a:r>
              <a:rPr lang="ko-KR" altLang="en-US" sz="2000" b="1" u="sng" smtClean="0">
                <a:solidFill>
                  <a:srgbClr val="002060"/>
                </a:solidFill>
              </a:rPr>
              <a:t>가장 높은 조회수와 좋아요 등을 기록</a:t>
            </a:r>
            <a:endParaRPr lang="en-US" altLang="ko-KR" sz="2000" b="1" u="sng" smtClean="0">
              <a:solidFill>
                <a:srgbClr val="00206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4" y="2379038"/>
            <a:ext cx="11173582" cy="431947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73842" y="3118884"/>
            <a:ext cx="3402418" cy="7726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73842" y="4631362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 </a:t>
            </a:r>
            <a:r>
              <a:rPr lang="ko-KR" altLang="en-US" b="1" smtClean="0"/>
              <a:t>본 영상의 평균 시청 시간 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7219507" y="5372097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 </a:t>
            </a:r>
            <a:r>
              <a:rPr lang="ko-KR" altLang="en-US" b="1" smtClean="0"/>
              <a:t>이 기간동안의 평균 시청시간 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1525538" y="1747326"/>
            <a:ext cx="977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smtClean="0"/>
              <a:t>평균 시청시간에 비해 </a:t>
            </a:r>
            <a:r>
              <a:rPr lang="ko-KR" altLang="en-US" sz="2000" b="1" smtClean="0"/>
              <a:t>높은 시청시간 기록</a:t>
            </a:r>
            <a:endParaRPr lang="en-US" altLang="ko-KR" sz="2000" b="1" u="sng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6656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D21C"/>
                </a:gs>
                <a:gs pos="53300">
                  <a:srgbClr val="F5782A"/>
                </a:gs>
                <a:gs pos="100000">
                  <a:srgbClr val="F259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87" y="134636"/>
            <a:ext cx="562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 Shiny User </a:t>
            </a:r>
            <a:r>
              <a:rPr lang="ko-KR" altLang="en-US" sz="2800" b="1" smtClean="0"/>
              <a:t>늘리기 프로젝트 </a:t>
            </a:r>
            <a:r>
              <a:rPr lang="en-US" altLang="ko-KR" sz="2800" b="1" smtClean="0"/>
              <a:t>(3/4</a:t>
            </a:r>
            <a:r>
              <a:rPr lang="en-US" altLang="ko-KR" sz="2800" b="1"/>
              <a:t>)</a:t>
            </a:r>
            <a:r>
              <a:rPr lang="ko-KR" altLang="en-US" sz="2800" b="1" smtClean="0"/>
              <a:t> 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5" y="1119359"/>
            <a:ext cx="920119" cy="916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478" y="1058936"/>
            <a:ext cx="1041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mtClean="0"/>
              <a:t>R </a:t>
            </a:r>
            <a:r>
              <a:rPr lang="ko-KR" altLang="en-US" sz="2000" smtClean="0"/>
              <a:t>언어를 활용한 인공지능을 주제로 다룬 영상  </a:t>
            </a:r>
            <a:r>
              <a:rPr lang="ko-KR" altLang="en-US" sz="2000" b="1" u="sng" smtClean="0">
                <a:solidFill>
                  <a:srgbClr val="002060"/>
                </a:solidFill>
              </a:rPr>
              <a:t>평균 </a:t>
            </a:r>
            <a:r>
              <a:rPr lang="en-US" altLang="ko-KR" sz="2000" b="1" u="sng" smtClean="0">
                <a:solidFill>
                  <a:srgbClr val="002060"/>
                </a:solidFill>
              </a:rPr>
              <a:t>500</a:t>
            </a:r>
            <a:r>
              <a:rPr lang="ko-KR" altLang="en-US" sz="2000" b="1" u="sng" smtClean="0">
                <a:solidFill>
                  <a:srgbClr val="002060"/>
                </a:solidFill>
              </a:rPr>
              <a:t>회 이상의 조회수 기록</a:t>
            </a:r>
            <a:endParaRPr lang="en-US" altLang="ko-KR" sz="2000" b="1" u="sng" smtClean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4" y="2379038"/>
            <a:ext cx="11114568" cy="42748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08521" y="3125972"/>
            <a:ext cx="3402418" cy="7726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0478" y="1621875"/>
            <a:ext cx="977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smtClean="0"/>
              <a:t>평균 시청시간에 비해 </a:t>
            </a:r>
            <a:r>
              <a:rPr lang="ko-KR" altLang="en-US" sz="2000" b="1" smtClean="0"/>
              <a:t>높은 시청시간 기록</a:t>
            </a:r>
            <a:endParaRPr lang="en-US" altLang="ko-KR" sz="2000" b="1" u="sng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3842" y="4631362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 </a:t>
            </a:r>
            <a:r>
              <a:rPr lang="ko-KR" altLang="en-US" b="1" smtClean="0"/>
              <a:t>본 영상의 평균 시청 시간 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7247861" y="5180711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 </a:t>
            </a:r>
            <a:r>
              <a:rPr lang="ko-KR" altLang="en-US" b="1" smtClean="0"/>
              <a:t>이 기간동안의 평균 시청시간 </a:t>
            </a:r>
            <a:r>
              <a:rPr lang="en-US" altLang="ko-KR" b="1" smtClean="0"/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445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2974</TotalTime>
  <Words>508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Source Sans Pro</vt:lpstr>
      <vt:lpstr>Tmon몬소리 Black</vt:lpstr>
      <vt:lpstr>맑은 고딕</vt:lpstr>
      <vt:lpstr>배달의민족 주아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brink0@naver.com</dc:creator>
  <cp:lastModifiedBy>brink0@naver.com</cp:lastModifiedBy>
  <cp:revision>34</cp:revision>
  <dcterms:created xsi:type="dcterms:W3CDTF">2019-09-24T04:27:49Z</dcterms:created>
  <dcterms:modified xsi:type="dcterms:W3CDTF">2019-09-26T06:02:15Z</dcterms:modified>
</cp:coreProperties>
</file>