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n.wikipedia.org/wiki/Right_to_be_forgotten" TargetMode="External"/><Relationship Id="rId4" Type="http://schemas.openxmlformats.org/officeDocument/2006/relationships/hyperlink" Target="http://rhizome.org/editorial/2014/jul/08/forgetting/" TargetMode="External"/><Relationship Id="rId5" Type="http://schemas.openxmlformats.org/officeDocument/2006/relationships/hyperlink" Target="https://thoughtcatalog.com/maya-richard-craven/2015/11/facebook-filters-and-safety-checks-are-not-for-people-of-colo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1" Type="http://schemas.openxmlformats.org/officeDocument/2006/relationships/hyperlink" Target="https://www.nytimes.com/2016/12/29/world/asia/facebook-safety-check-bangkok.html" TargetMode="External"/><Relationship Id="rId10" Type="http://schemas.openxmlformats.org/officeDocument/2006/relationships/hyperlink" Target="http://www.businessinsider.com/facebook-stops-offering-flag-profile-picture-filters-after-terrorist-attacks-2017-5" TargetMode="External"/><Relationship Id="rId13" Type="http://schemas.openxmlformats.org/officeDocument/2006/relationships/hyperlink" Target="https://en.wikipedia.org/wiki/List_of_terrorist_incidents" TargetMode="External"/><Relationship Id="rId12" Type="http://schemas.openxmlformats.org/officeDocument/2006/relationships/hyperlink" Target="https://en.wikipedia.org/wiki/List_of_terrorist_incidents_in_September_2017"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eur-lex.europa.eu/legal-content/EN/TXT/PDF/?uri=CELEX:62012CJ0131&amp;from=EN" TargetMode="External"/><Relationship Id="rId4" Type="http://schemas.openxmlformats.org/officeDocument/2006/relationships/hyperlink" Target="https://www.google.com/webmasters/tools/legal-removal-request?complaint_type=rtbf&amp;" TargetMode="External"/><Relationship Id="rId9" Type="http://schemas.openxmlformats.org/officeDocument/2006/relationships/hyperlink" Target="https://www.nytimes.com/2015/11/16/world/middleeast/beirut-lebanon-attacks-paris.html" TargetMode="External"/><Relationship Id="rId5" Type="http://schemas.openxmlformats.org/officeDocument/2006/relationships/hyperlink" Target="http://ec.europa.eu/justice/data-protection/files/factsheets/factsheet_rtbf_mythbusting_en.pdf" TargetMode="External"/><Relationship Id="rId6" Type="http://schemas.openxmlformats.org/officeDocument/2006/relationships/hyperlink" Target="http://ec.europa.eu/justice/data-protection/files/factsheets/factsheet_data_protection_en.pdf" TargetMode="External"/><Relationship Id="rId7" Type="http://schemas.openxmlformats.org/officeDocument/2006/relationships/hyperlink" Target="http://poeticcomputation.info/chapters/ch.2/" TargetMode="External"/><Relationship Id="rId8" Type="http://schemas.openxmlformats.org/officeDocument/2006/relationships/hyperlink" Target="https://www.washingtonpost.com/news/the-intersect/wp/2014/10/31/pianist-asks-the-washington-post-to-remove-a-concert-review-under-the-e-u-s-right-to-be-forgotten-rul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87905" y="820775"/>
            <a:ext cx="3587400" cy="2052600"/>
          </a:xfrm>
          <a:prstGeom prst="rect">
            <a:avLst/>
          </a:prstGeom>
        </p:spPr>
        <p:txBody>
          <a:bodyPr anchorCtr="0" anchor="b" bIns="91425" lIns="91425" rIns="91425" wrap="square" tIns="91425">
            <a:noAutofit/>
          </a:bodyPr>
          <a:lstStyle/>
          <a:p>
            <a:pPr lvl="0" algn="l">
              <a:spcBef>
                <a:spcPts val="0"/>
              </a:spcBef>
              <a:buNone/>
            </a:pPr>
            <a:r>
              <a:rPr lang="en"/>
              <a:t>The </a:t>
            </a:r>
            <a:r>
              <a:rPr lang="en"/>
              <a:t>Right </a:t>
            </a:r>
          </a:p>
          <a:p>
            <a:pPr lvl="0" algn="l">
              <a:spcBef>
                <a:spcPts val="0"/>
              </a:spcBef>
              <a:buNone/>
            </a:pPr>
            <a:r>
              <a:rPr lang="en"/>
              <a:t>to be </a:t>
            </a:r>
          </a:p>
          <a:p>
            <a:pPr lvl="0" rtl="0" algn="l">
              <a:spcBef>
                <a:spcPts val="0"/>
              </a:spcBef>
              <a:buNone/>
            </a:pPr>
            <a:r>
              <a:rPr lang="en"/>
              <a:t>Forgotten</a:t>
            </a:r>
          </a:p>
        </p:txBody>
      </p:sp>
      <p:sp>
        <p:nvSpPr>
          <p:cNvPr id="55" name="Shape 55"/>
          <p:cNvSpPr txBox="1"/>
          <p:nvPr>
            <p:ph idx="1" type="subTitle"/>
          </p:nvPr>
        </p:nvSpPr>
        <p:spPr>
          <a:xfrm>
            <a:off x="464100" y="3717200"/>
            <a:ext cx="8520600" cy="691200"/>
          </a:xfrm>
          <a:prstGeom prst="rect">
            <a:avLst/>
          </a:prstGeom>
        </p:spPr>
        <p:txBody>
          <a:bodyPr anchorCtr="0" anchor="t" bIns="91425" lIns="91425" rIns="91425" wrap="square" tIns="91425">
            <a:noAutofit/>
          </a:bodyPr>
          <a:lstStyle/>
          <a:p>
            <a:pPr lvl="0" algn="l">
              <a:spcBef>
                <a:spcPts val="0"/>
              </a:spcBef>
              <a:buNone/>
            </a:pPr>
            <a:r>
              <a:rPr lang="en" sz="1200"/>
              <a:t>Colin Wang</a:t>
            </a:r>
          </a:p>
          <a:p>
            <a:pPr lvl="0" algn="l">
              <a:spcBef>
                <a:spcPts val="0"/>
              </a:spcBef>
              <a:buNone/>
            </a:pPr>
            <a:r>
              <a:rPr lang="en" sz="1200"/>
              <a:t>SFPC Fall 2017</a:t>
            </a:r>
          </a:p>
          <a:p>
            <a:pPr lvl="0" rtl="0" algn="l">
              <a:spcBef>
                <a:spcPts val="0"/>
              </a:spcBef>
              <a:buNone/>
            </a:pPr>
            <a:r>
              <a:rPr lang="en" sz="1200"/>
              <a:t>The Radical Outside - Week 4</a:t>
            </a:r>
          </a:p>
        </p:txBody>
      </p:sp>
      <p:sp>
        <p:nvSpPr>
          <p:cNvPr id="56" name="Shape 56"/>
          <p:cNvSpPr txBox="1"/>
          <p:nvPr>
            <p:ph type="ctrTitle"/>
          </p:nvPr>
        </p:nvSpPr>
        <p:spPr>
          <a:xfrm>
            <a:off x="4234150" y="830600"/>
            <a:ext cx="4375200" cy="2052600"/>
          </a:xfrm>
          <a:prstGeom prst="rect">
            <a:avLst/>
          </a:prstGeom>
        </p:spPr>
        <p:txBody>
          <a:bodyPr anchorCtr="0" anchor="b" bIns="91425" lIns="91425" rIns="91425" wrap="square" tIns="91425">
            <a:noAutofit/>
          </a:bodyPr>
          <a:lstStyle/>
          <a:p>
            <a:pPr lvl="0" rtl="0" algn="l">
              <a:spcBef>
                <a:spcPts val="0"/>
              </a:spcBef>
              <a:buNone/>
            </a:pPr>
            <a:r>
              <a:rPr lang="en"/>
              <a:t>The Right </a:t>
            </a:r>
          </a:p>
          <a:p>
            <a:pPr lvl="0" rtl="0" algn="l">
              <a:spcBef>
                <a:spcPts val="0"/>
              </a:spcBef>
              <a:buNone/>
            </a:pPr>
            <a:r>
              <a:rPr lang="en"/>
              <a:t>to be </a:t>
            </a:r>
          </a:p>
          <a:p>
            <a:pPr lvl="0" rtl="0" algn="l">
              <a:spcBef>
                <a:spcPts val="0"/>
              </a:spcBef>
              <a:buNone/>
            </a:pPr>
            <a:r>
              <a:rPr lang="en"/>
              <a:t>Remembered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1532755" y="1621650"/>
            <a:ext cx="3504600" cy="2052600"/>
          </a:xfrm>
          <a:prstGeom prst="rect">
            <a:avLst/>
          </a:prstGeom>
        </p:spPr>
        <p:txBody>
          <a:bodyPr anchorCtr="0" anchor="t" bIns="91425" lIns="91425" rIns="91425" wrap="square" tIns="91425">
            <a:noAutofit/>
          </a:bodyPr>
          <a:lstStyle/>
          <a:p>
            <a:pPr lvl="0" rtl="0" algn="l">
              <a:lnSpc>
                <a:spcPct val="115000"/>
              </a:lnSpc>
              <a:spcBef>
                <a:spcPts val="0"/>
              </a:spcBef>
              <a:buNone/>
            </a:pPr>
            <a:r>
              <a:rPr lang="en" sz="3600"/>
              <a:t>Delisting</a:t>
            </a:r>
          </a:p>
          <a:p>
            <a:pPr lvl="0" algn="l">
              <a:lnSpc>
                <a:spcPct val="115000"/>
              </a:lnSpc>
              <a:spcBef>
                <a:spcPts val="0"/>
              </a:spcBef>
              <a:buNone/>
            </a:pPr>
            <a:r>
              <a:rPr lang="en" sz="3600"/>
              <a:t>	not</a:t>
            </a:r>
          </a:p>
          <a:p>
            <a:pPr indent="457200" lvl="0" marL="457200" rtl="0" algn="l">
              <a:lnSpc>
                <a:spcPct val="115000"/>
              </a:lnSpc>
              <a:spcBef>
                <a:spcPts val="0"/>
              </a:spcBef>
              <a:buNone/>
            </a:pPr>
            <a:r>
              <a:rPr lang="en" sz="3600"/>
              <a:t>Deleting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ctrTitle"/>
          </p:nvPr>
        </p:nvSpPr>
        <p:spPr>
          <a:xfrm>
            <a:off x="371925" y="203175"/>
            <a:ext cx="2859300" cy="905400"/>
          </a:xfrm>
          <a:prstGeom prst="rect">
            <a:avLst/>
          </a:prstGeom>
        </p:spPr>
        <p:txBody>
          <a:bodyPr anchorCtr="0" anchor="b" bIns="91425" lIns="91425" rIns="91425" wrap="square" tIns="91425">
            <a:noAutofit/>
          </a:bodyPr>
          <a:lstStyle/>
          <a:p>
            <a:pPr lvl="0" rtl="0" algn="l">
              <a:spcBef>
                <a:spcPts val="0"/>
              </a:spcBef>
              <a:buNone/>
            </a:pPr>
            <a:r>
              <a:rPr lang="en" sz="4800"/>
              <a:t>Cultural</a:t>
            </a:r>
          </a:p>
        </p:txBody>
      </p:sp>
      <p:sp>
        <p:nvSpPr>
          <p:cNvPr id="114" name="Shape 114"/>
          <p:cNvSpPr txBox="1"/>
          <p:nvPr>
            <p:ph idx="1" type="subTitle"/>
          </p:nvPr>
        </p:nvSpPr>
        <p:spPr>
          <a:xfrm>
            <a:off x="493600" y="1965200"/>
            <a:ext cx="4020600" cy="1072500"/>
          </a:xfrm>
          <a:prstGeom prst="rect">
            <a:avLst/>
          </a:prstGeom>
        </p:spPr>
        <p:txBody>
          <a:bodyPr anchorCtr="0" anchor="t" bIns="91425" lIns="91425" rIns="91425" wrap="square" tIns="91425">
            <a:noAutofit/>
          </a:bodyPr>
          <a:lstStyle/>
          <a:p>
            <a:pPr lvl="0" rtl="0" algn="l">
              <a:spcBef>
                <a:spcPts val="0"/>
              </a:spcBef>
              <a:buNone/>
            </a:pPr>
            <a:r>
              <a:rPr lang="en" sz="1400"/>
              <a:t>UK: Rehabilitation of Offenders Act</a:t>
            </a:r>
          </a:p>
          <a:p>
            <a:pPr lvl="0" algn="l">
              <a:spcBef>
                <a:spcPts val="0"/>
              </a:spcBef>
              <a:buNone/>
            </a:pPr>
            <a:r>
              <a:t/>
            </a:r>
            <a:endParaRPr sz="1400"/>
          </a:p>
          <a:p>
            <a:pPr lvl="0" rtl="0" algn="l">
              <a:spcBef>
                <a:spcPts val="0"/>
              </a:spcBef>
              <a:buNone/>
            </a:pPr>
            <a:r>
              <a:rPr lang="en" sz="1400"/>
              <a:t>After a certain period of time criminal convictions are “spent”.</a:t>
            </a:r>
          </a:p>
        </p:txBody>
      </p:sp>
      <p:sp>
        <p:nvSpPr>
          <p:cNvPr id="115" name="Shape 115"/>
          <p:cNvSpPr txBox="1"/>
          <p:nvPr>
            <p:ph type="ctrTitle"/>
          </p:nvPr>
        </p:nvSpPr>
        <p:spPr>
          <a:xfrm>
            <a:off x="493600" y="1260975"/>
            <a:ext cx="1778700" cy="626700"/>
          </a:xfrm>
          <a:prstGeom prst="rect">
            <a:avLst/>
          </a:prstGeom>
        </p:spPr>
        <p:txBody>
          <a:bodyPr anchorCtr="0" anchor="b" bIns="91425" lIns="91425" rIns="91425" wrap="square" tIns="91425">
            <a:noAutofit/>
          </a:bodyPr>
          <a:lstStyle/>
          <a:p>
            <a:pPr lvl="0" rtl="0" algn="l">
              <a:spcBef>
                <a:spcPts val="0"/>
              </a:spcBef>
              <a:buNone/>
            </a:pPr>
            <a:r>
              <a:rPr lang="en" sz="3600"/>
              <a:t>Europe</a:t>
            </a:r>
          </a:p>
        </p:txBody>
      </p:sp>
      <p:sp>
        <p:nvSpPr>
          <p:cNvPr id="116" name="Shape 116"/>
          <p:cNvSpPr txBox="1"/>
          <p:nvPr>
            <p:ph type="ctrTitle"/>
          </p:nvPr>
        </p:nvSpPr>
        <p:spPr>
          <a:xfrm>
            <a:off x="4678750" y="1253600"/>
            <a:ext cx="2990400" cy="677700"/>
          </a:xfrm>
          <a:prstGeom prst="rect">
            <a:avLst/>
          </a:prstGeom>
        </p:spPr>
        <p:txBody>
          <a:bodyPr anchorCtr="0" anchor="b" bIns="91425" lIns="91425" rIns="91425" wrap="square" tIns="91425">
            <a:noAutofit/>
          </a:bodyPr>
          <a:lstStyle/>
          <a:p>
            <a:pPr lvl="0" rtl="0" algn="l">
              <a:spcBef>
                <a:spcPts val="0"/>
              </a:spcBef>
              <a:buNone/>
            </a:pPr>
            <a:r>
              <a:rPr lang="en" sz="3600"/>
              <a:t>United States</a:t>
            </a:r>
          </a:p>
        </p:txBody>
      </p:sp>
      <p:sp>
        <p:nvSpPr>
          <p:cNvPr id="117" name="Shape 117"/>
          <p:cNvSpPr txBox="1"/>
          <p:nvPr>
            <p:ph idx="1" type="subTitle"/>
          </p:nvPr>
        </p:nvSpPr>
        <p:spPr>
          <a:xfrm>
            <a:off x="493600" y="3198525"/>
            <a:ext cx="3075000" cy="792600"/>
          </a:xfrm>
          <a:prstGeom prst="rect">
            <a:avLst/>
          </a:prstGeom>
        </p:spPr>
        <p:txBody>
          <a:bodyPr anchorCtr="0" anchor="t" bIns="91425" lIns="91425" rIns="91425" wrap="square" tIns="91425">
            <a:noAutofit/>
          </a:bodyPr>
          <a:lstStyle/>
          <a:p>
            <a:pPr lvl="0" rtl="0" algn="l">
              <a:spcBef>
                <a:spcPts val="0"/>
              </a:spcBef>
              <a:buNone/>
            </a:pPr>
            <a:r>
              <a:rPr lang="en" sz="1400"/>
              <a:t>France: </a:t>
            </a:r>
          </a:p>
          <a:p>
            <a:pPr lvl="0" rtl="0" algn="l">
              <a:spcBef>
                <a:spcPts val="0"/>
              </a:spcBef>
              <a:buNone/>
            </a:pPr>
            <a:r>
              <a:rPr lang="en" sz="1400"/>
              <a:t>Droit à l'oubli (Right to be Forgotten) </a:t>
            </a:r>
            <a:r>
              <a:rPr lang="en" sz="1400"/>
              <a:t>officially recognized in French Law in 2010.</a:t>
            </a:r>
          </a:p>
        </p:txBody>
      </p:sp>
      <p:sp>
        <p:nvSpPr>
          <p:cNvPr id="118" name="Shape 118"/>
          <p:cNvSpPr txBox="1"/>
          <p:nvPr>
            <p:ph idx="1" type="subTitle"/>
          </p:nvPr>
        </p:nvSpPr>
        <p:spPr>
          <a:xfrm>
            <a:off x="4678750" y="1926475"/>
            <a:ext cx="4020600" cy="2129400"/>
          </a:xfrm>
          <a:prstGeom prst="rect">
            <a:avLst/>
          </a:prstGeom>
        </p:spPr>
        <p:txBody>
          <a:bodyPr anchorCtr="0" anchor="t" bIns="91425" lIns="91425" rIns="91425" wrap="square" tIns="91425">
            <a:noAutofit/>
          </a:bodyPr>
          <a:lstStyle/>
          <a:p>
            <a:pPr lvl="0" rtl="0" algn="l">
              <a:spcBef>
                <a:spcPts val="0"/>
              </a:spcBef>
              <a:buNone/>
            </a:pPr>
            <a:r>
              <a:rPr lang="en" sz="1400"/>
              <a:t>First Amendment - Right of</a:t>
            </a:r>
            <a:r>
              <a:rPr lang="en" sz="1400"/>
              <a:t> free speech</a:t>
            </a:r>
          </a:p>
          <a:p>
            <a:pPr lvl="0" rtl="0" algn="l">
              <a:spcBef>
                <a:spcPts val="0"/>
              </a:spcBef>
              <a:buNone/>
            </a:pPr>
            <a:r>
              <a:t/>
            </a:r>
            <a:endParaRPr sz="1400"/>
          </a:p>
          <a:p>
            <a:pPr lvl="0" rtl="0" algn="l">
              <a:spcBef>
                <a:spcPts val="0"/>
              </a:spcBef>
              <a:buNone/>
            </a:pPr>
            <a:r>
              <a:rPr lang="en" sz="1400"/>
              <a:t>Transparency</a:t>
            </a:r>
          </a:p>
          <a:p>
            <a:pPr lvl="0" algn="l">
              <a:spcBef>
                <a:spcPts val="0"/>
              </a:spcBef>
              <a:buNone/>
            </a:pPr>
            <a:r>
              <a:t/>
            </a:r>
            <a:endParaRPr sz="1400"/>
          </a:p>
          <a:p>
            <a:pPr lvl="0" rtl="0" algn="l">
              <a:spcBef>
                <a:spcPts val="0"/>
              </a:spcBef>
              <a:buNone/>
            </a:pPr>
            <a:r>
              <a:rPr lang="en" sz="1400"/>
              <a:t>The right to know</a:t>
            </a:r>
          </a:p>
          <a:p>
            <a:pPr lvl="0" algn="l">
              <a:spcBef>
                <a:spcPts val="0"/>
              </a:spcBef>
              <a:buNone/>
            </a:pPr>
            <a:r>
              <a:t/>
            </a:r>
            <a:endParaRPr sz="1400"/>
          </a:p>
          <a:p>
            <a:pPr indent="0" lvl="0" marL="457200" rtl="0" algn="l">
              <a:spcBef>
                <a:spcPts val="0"/>
              </a:spcBef>
              <a:buNone/>
            </a:pPr>
            <a:r>
              <a:rPr lang="en" sz="1400"/>
              <a:t>These are “favored over the obliteration of truthfully published information regarding individuals and corporations”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Is this law a good thing?</a:t>
            </a:r>
          </a:p>
        </p:txBody>
      </p:sp>
      <p:sp>
        <p:nvSpPr>
          <p:cNvPr id="124" name="Shape 124"/>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What sorts of issues could arise?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sz="3600"/>
              <a:t>Censorship</a:t>
            </a:r>
          </a:p>
        </p:txBody>
      </p:sp>
      <p:sp>
        <p:nvSpPr>
          <p:cNvPr id="130" name="Shape 130"/>
          <p:cNvSpPr txBox="1"/>
          <p:nvPr>
            <p:ph idx="1" type="body"/>
          </p:nvPr>
        </p:nvSpPr>
        <p:spPr>
          <a:xfrm>
            <a:off x="2259700" y="3599500"/>
            <a:ext cx="4822500" cy="1179600"/>
          </a:xfrm>
          <a:prstGeom prst="rect">
            <a:avLst/>
          </a:prstGeom>
        </p:spPr>
        <p:txBody>
          <a:bodyPr anchorCtr="0" anchor="t" bIns="91425" lIns="91425" rIns="91425" wrap="square" tIns="91425">
            <a:noAutofit/>
          </a:bodyPr>
          <a:lstStyle/>
          <a:p>
            <a:pPr lvl="0">
              <a:spcBef>
                <a:spcPts val="0"/>
              </a:spcBef>
              <a:buNone/>
            </a:pPr>
            <a:r>
              <a:rPr lang="en"/>
              <a:t>“A</a:t>
            </a:r>
            <a:r>
              <a:rPr lang="en"/>
              <a:t>n internet riddled with memory holes"</a:t>
            </a:r>
          </a:p>
          <a:p>
            <a:pPr indent="-228600" lvl="0" marL="457200">
              <a:spcBef>
                <a:spcPts val="0"/>
              </a:spcBef>
              <a:buChar char="-"/>
            </a:pPr>
            <a:r>
              <a:rPr lang="en"/>
              <a:t>Jimmy Wales, Wikipedia Founder</a:t>
            </a:r>
          </a:p>
        </p:txBody>
      </p:sp>
      <p:sp>
        <p:nvSpPr>
          <p:cNvPr id="131" name="Shape 131"/>
          <p:cNvSpPr txBox="1"/>
          <p:nvPr/>
        </p:nvSpPr>
        <p:spPr>
          <a:xfrm>
            <a:off x="735700" y="1530400"/>
            <a:ext cx="6620100" cy="10113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 sz="1800">
                <a:solidFill>
                  <a:schemeClr val="lt2"/>
                </a:solidFill>
              </a:rPr>
              <a:t>Internet search engines not producing neutral search results</a:t>
            </a:r>
          </a:p>
          <a:p>
            <a:pPr lvl="0" rtl="0">
              <a:lnSpc>
                <a:spcPct val="115000"/>
              </a:lnSpc>
              <a:spcBef>
                <a:spcPts val="0"/>
              </a:spcBef>
              <a:spcAft>
                <a:spcPts val="0"/>
              </a:spcAft>
              <a:buNone/>
            </a:pPr>
            <a:r>
              <a:t/>
            </a:r>
            <a:endParaRPr sz="1800">
              <a:solidFill>
                <a:schemeClr val="lt2"/>
              </a:solidFill>
            </a:endParaRPr>
          </a:p>
          <a:p>
            <a:pPr lvl="0" rtl="0">
              <a:lnSpc>
                <a:spcPct val="115000"/>
              </a:lnSpc>
              <a:spcBef>
                <a:spcPts val="0"/>
              </a:spcBef>
              <a:spcAft>
                <a:spcPts val="1600"/>
              </a:spcAft>
              <a:buNone/>
            </a:pPr>
            <a:r>
              <a:rPr lang="en" sz="1800">
                <a:solidFill>
                  <a:schemeClr val="lt2"/>
                </a:solidFill>
              </a:rPr>
              <a:t>C</a:t>
            </a:r>
            <a:r>
              <a:rPr lang="en" sz="1800">
                <a:solidFill>
                  <a:schemeClr val="lt2"/>
                </a:solidFill>
              </a:rPr>
              <a:t>ompanies not wanting to be fined will delete wholesale information rather than facing the fine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sz="3600"/>
              <a:t>Enforcement</a:t>
            </a:r>
          </a:p>
        </p:txBody>
      </p:sp>
      <p:sp>
        <p:nvSpPr>
          <p:cNvPr id="137" name="Shape 137"/>
          <p:cNvSpPr txBox="1"/>
          <p:nvPr>
            <p:ph idx="1" type="body"/>
          </p:nvPr>
        </p:nvSpPr>
        <p:spPr>
          <a:xfrm>
            <a:off x="862925" y="1381075"/>
            <a:ext cx="8260800" cy="3416400"/>
          </a:xfrm>
          <a:prstGeom prst="rect">
            <a:avLst/>
          </a:prstGeom>
        </p:spPr>
        <p:txBody>
          <a:bodyPr anchorCtr="0" anchor="t" bIns="91425" lIns="91425" rIns="91425" wrap="square" tIns="91425">
            <a:noAutofit/>
          </a:bodyPr>
          <a:lstStyle/>
          <a:p>
            <a:pPr lvl="0">
              <a:spcBef>
                <a:spcPts val="0"/>
              </a:spcBef>
              <a:buNone/>
            </a:pPr>
            <a:r>
              <a:rPr lang="en"/>
              <a:t>T</a:t>
            </a:r>
            <a:r>
              <a:rPr lang="en"/>
              <a:t>erritorial sovereignty</a:t>
            </a:r>
          </a:p>
          <a:p>
            <a:pPr lvl="0">
              <a:spcBef>
                <a:spcPts val="0"/>
              </a:spcBef>
              <a:buNone/>
            </a:pPr>
            <a:r>
              <a:rPr lang="en"/>
              <a:t>The reach of a country's jurisdiction is limited to its geographic territory</a:t>
            </a:r>
          </a:p>
          <a:p>
            <a:pPr lvl="0">
              <a:spcBef>
                <a:spcPts val="0"/>
              </a:spcBef>
              <a:buNone/>
            </a:pPr>
            <a:r>
              <a:rPr lang="en"/>
              <a:t>However, online interactions are independent of geographic location and present across multiple locations</a:t>
            </a:r>
          </a:p>
          <a:p>
            <a:pPr lvl="0">
              <a:spcBef>
                <a:spcPts val="0"/>
              </a:spcBef>
              <a:buNone/>
            </a:pPr>
            <a:r>
              <a:rPr lang="en"/>
              <a:t>Inability to require removal of information held by companies outside 		the jurisdiction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sz="3600"/>
              <a:t>Integrity</a:t>
            </a:r>
          </a:p>
          <a:p>
            <a:pPr lvl="0" rtl="0">
              <a:spcBef>
                <a:spcPts val="0"/>
              </a:spcBef>
              <a:buNone/>
            </a:pPr>
            <a:r>
              <a:t/>
            </a:r>
            <a:endParaRPr/>
          </a:p>
        </p:txBody>
      </p:sp>
      <p:sp>
        <p:nvSpPr>
          <p:cNvPr id="143" name="Shape 143"/>
          <p:cNvSpPr txBox="1"/>
          <p:nvPr>
            <p:ph idx="1" type="body"/>
          </p:nvPr>
        </p:nvSpPr>
        <p:spPr>
          <a:xfrm>
            <a:off x="606675" y="1320850"/>
            <a:ext cx="8094900" cy="3416400"/>
          </a:xfrm>
          <a:prstGeom prst="rect">
            <a:avLst/>
          </a:prstGeom>
        </p:spPr>
        <p:txBody>
          <a:bodyPr anchorCtr="0" anchor="t" bIns="91425" lIns="91425" rIns="91425" wrap="square" tIns="91425">
            <a:noAutofit/>
          </a:bodyPr>
          <a:lstStyle/>
          <a:p>
            <a:pPr lvl="0">
              <a:spcBef>
                <a:spcPts val="0"/>
              </a:spcBef>
              <a:buNone/>
            </a:pPr>
            <a:r>
              <a:rPr lang="en" sz="1400"/>
              <a:t>Worries about law being “used by other governments that aren’t as forward and progressive as Europe to do bad things" - Larry Page</a:t>
            </a:r>
          </a:p>
          <a:p>
            <a:pPr lvl="0">
              <a:spcBef>
                <a:spcPts val="0"/>
              </a:spcBef>
              <a:buNone/>
            </a:pPr>
            <a:r>
              <a:rPr lang="en" sz="1400"/>
              <a:t>Although the ruling is intended for private individuals it opens the door to anyone who wants to whitewash their personal history</a:t>
            </a:r>
          </a:p>
          <a:p>
            <a:pPr lvl="0" rtl="0">
              <a:lnSpc>
                <a:spcPct val="100000"/>
              </a:lnSpc>
              <a:spcBef>
                <a:spcPts val="0"/>
              </a:spcBef>
              <a:spcAft>
                <a:spcPts val="0"/>
              </a:spcAft>
              <a:buNone/>
            </a:pPr>
            <a:r>
              <a:rPr lang="en" sz="1400"/>
              <a:t>Dejan Lazic</a:t>
            </a:r>
          </a:p>
          <a:p>
            <a:pPr lvl="0" rtl="0">
              <a:lnSpc>
                <a:spcPct val="100000"/>
              </a:lnSpc>
              <a:spcBef>
                <a:spcPts val="0"/>
              </a:spcBef>
              <a:spcAft>
                <a:spcPts val="0"/>
              </a:spcAft>
              <a:buNone/>
            </a:pPr>
            <a:r>
              <a:t/>
            </a:r>
            <a:endParaRPr sz="1400"/>
          </a:p>
          <a:p>
            <a:pPr indent="0" lvl="0" marL="457200" rtl="0">
              <a:lnSpc>
                <a:spcPct val="100000"/>
              </a:lnSpc>
              <a:spcBef>
                <a:spcPts val="0"/>
              </a:spcBef>
              <a:spcAft>
                <a:spcPts val="0"/>
              </a:spcAft>
              <a:buNone/>
            </a:pPr>
            <a:r>
              <a:rPr lang="en" sz="1400"/>
              <a:t>Tried to remove a negative review about his performance from The Washington Post. </a:t>
            </a:r>
          </a:p>
          <a:p>
            <a:pPr indent="0" lvl="0" marL="457200" rtl="0">
              <a:lnSpc>
                <a:spcPct val="100000"/>
              </a:lnSpc>
              <a:spcBef>
                <a:spcPts val="0"/>
              </a:spcBef>
              <a:spcAft>
                <a:spcPts val="0"/>
              </a:spcAft>
              <a:buNone/>
            </a:pPr>
            <a:r>
              <a:t/>
            </a:r>
            <a:endParaRPr sz="1400"/>
          </a:p>
          <a:p>
            <a:pPr indent="0" lvl="0" marL="457200" rtl="0">
              <a:lnSpc>
                <a:spcPct val="100000"/>
              </a:lnSpc>
              <a:spcBef>
                <a:spcPts val="0"/>
              </a:spcBef>
              <a:spcAft>
                <a:spcPts val="0"/>
              </a:spcAft>
              <a:buNone/>
            </a:pPr>
            <a:r>
              <a:rPr lang="en" sz="1400"/>
              <a:t>He claimed that the critique was "defamatory, mean-spirited, opinionated, offensive and simply irrelevant for the arts".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540300" y="1201775"/>
            <a:ext cx="8396700" cy="2052600"/>
          </a:xfrm>
          <a:prstGeom prst="rect">
            <a:avLst/>
          </a:prstGeom>
        </p:spPr>
        <p:txBody>
          <a:bodyPr anchorCtr="0" anchor="b" bIns="91425" lIns="91425" rIns="91425" wrap="square" tIns="91425">
            <a:noAutofit/>
          </a:bodyPr>
          <a:lstStyle/>
          <a:p>
            <a:pPr lvl="0" rtl="0" algn="l">
              <a:spcBef>
                <a:spcPts val="0"/>
              </a:spcBef>
              <a:buNone/>
            </a:pPr>
            <a:r>
              <a:rPr lang="en" sz="4800"/>
              <a:t>Think of a time you didn’t get recognition or sympathy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ctrTitle"/>
          </p:nvPr>
        </p:nvSpPr>
        <p:spPr>
          <a:xfrm>
            <a:off x="540300" y="1201775"/>
            <a:ext cx="8396700" cy="2052600"/>
          </a:xfrm>
          <a:prstGeom prst="rect">
            <a:avLst/>
          </a:prstGeom>
        </p:spPr>
        <p:txBody>
          <a:bodyPr anchorCtr="0" anchor="b" bIns="91425" lIns="91425" rIns="91425" wrap="square" tIns="91425">
            <a:noAutofit/>
          </a:bodyPr>
          <a:lstStyle/>
          <a:p>
            <a:pPr lvl="0" rtl="0" algn="l">
              <a:spcBef>
                <a:spcPts val="0"/>
              </a:spcBef>
              <a:buNone/>
            </a:pPr>
            <a:r>
              <a:rPr lang="en" sz="4800"/>
              <a:t>Think of a time you made an honest mistake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ctrTitle"/>
          </p:nvPr>
        </p:nvSpPr>
        <p:spPr>
          <a:xfrm>
            <a:off x="540300" y="1354175"/>
            <a:ext cx="8396700" cy="2052600"/>
          </a:xfrm>
          <a:prstGeom prst="rect">
            <a:avLst/>
          </a:prstGeom>
        </p:spPr>
        <p:txBody>
          <a:bodyPr anchorCtr="0" anchor="b" bIns="91425" lIns="91425" rIns="91425" wrap="square" tIns="91425">
            <a:noAutofit/>
          </a:bodyPr>
          <a:lstStyle/>
          <a:p>
            <a:pPr lvl="0" rtl="0" algn="l">
              <a:spcBef>
                <a:spcPts val="0"/>
              </a:spcBef>
              <a:buNone/>
            </a:pPr>
            <a:r>
              <a:rPr lang="en" sz="4800"/>
              <a:t>Think of an instance where someone else’s concerns are not important to you</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ctrTitle"/>
          </p:nvPr>
        </p:nvSpPr>
        <p:spPr>
          <a:xfrm>
            <a:off x="540300" y="1354175"/>
            <a:ext cx="8396700" cy="2052600"/>
          </a:xfrm>
          <a:prstGeom prst="rect">
            <a:avLst/>
          </a:prstGeom>
        </p:spPr>
        <p:txBody>
          <a:bodyPr anchorCtr="0" anchor="b" bIns="91425" lIns="91425" rIns="91425" wrap="square" tIns="91425">
            <a:noAutofit/>
          </a:bodyPr>
          <a:lstStyle/>
          <a:p>
            <a:pPr lvl="0" rtl="0" algn="l">
              <a:spcBef>
                <a:spcPts val="0"/>
              </a:spcBef>
              <a:buNone/>
            </a:pPr>
            <a:r>
              <a:rPr lang="en" sz="4800"/>
              <a:t>Think of something that makes you human, and not computer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387905" y="287375"/>
            <a:ext cx="3144900" cy="1016100"/>
          </a:xfrm>
          <a:prstGeom prst="rect">
            <a:avLst/>
          </a:prstGeom>
        </p:spPr>
        <p:txBody>
          <a:bodyPr anchorCtr="0" anchor="t" bIns="91425" lIns="91425" rIns="91425" wrap="square" tIns="91425">
            <a:noAutofit/>
          </a:bodyPr>
          <a:lstStyle/>
          <a:p>
            <a:pPr lvl="0" algn="l">
              <a:spcBef>
                <a:spcPts val="0"/>
              </a:spcBef>
              <a:buNone/>
            </a:pPr>
            <a:r>
              <a:rPr lang="en"/>
              <a:t>Readings</a:t>
            </a:r>
          </a:p>
        </p:txBody>
      </p:sp>
      <p:sp>
        <p:nvSpPr>
          <p:cNvPr id="62" name="Shape 62"/>
          <p:cNvSpPr txBox="1"/>
          <p:nvPr>
            <p:ph idx="1" type="subTitle"/>
          </p:nvPr>
        </p:nvSpPr>
        <p:spPr>
          <a:xfrm>
            <a:off x="616500" y="1530150"/>
            <a:ext cx="8520600" cy="3152400"/>
          </a:xfrm>
          <a:prstGeom prst="rect">
            <a:avLst/>
          </a:prstGeom>
        </p:spPr>
        <p:txBody>
          <a:bodyPr anchorCtr="0" anchor="t" bIns="91425" lIns="91425" rIns="91425" wrap="square" tIns="91425">
            <a:noAutofit/>
          </a:bodyPr>
          <a:lstStyle/>
          <a:p>
            <a:pPr lvl="0" rtl="0" algn="l">
              <a:spcBef>
                <a:spcPts val="0"/>
              </a:spcBef>
              <a:buNone/>
            </a:pPr>
            <a:r>
              <a:rPr lang="en" u="sng">
                <a:solidFill>
                  <a:schemeClr val="hlink"/>
                </a:solidFill>
                <a:hlinkClick r:id="rId3"/>
              </a:rPr>
              <a:t>Right to be Forgotten - Wikpedia</a:t>
            </a:r>
          </a:p>
          <a:p>
            <a:pPr lvl="0" algn="l">
              <a:spcBef>
                <a:spcPts val="0"/>
              </a:spcBef>
              <a:buNone/>
            </a:pPr>
            <a:r>
              <a:t/>
            </a:r>
            <a:endParaRPr/>
          </a:p>
          <a:p>
            <a:pPr lvl="0" rtl="0" algn="l">
              <a:spcBef>
                <a:spcPts val="0"/>
              </a:spcBef>
              <a:buNone/>
            </a:pPr>
            <a:r>
              <a:rPr lang="en" u="sng">
                <a:solidFill>
                  <a:schemeClr val="hlink"/>
                </a:solidFill>
                <a:hlinkClick r:id="rId4"/>
              </a:rPr>
              <a:t>Forgetting the Internet - Nicholas O’Brien, 2014</a:t>
            </a:r>
          </a:p>
          <a:p>
            <a:pPr lvl="0" algn="l">
              <a:spcBef>
                <a:spcPts val="0"/>
              </a:spcBef>
              <a:buNone/>
            </a:pPr>
            <a:r>
              <a:t/>
            </a:r>
            <a:endParaRPr/>
          </a:p>
          <a:p>
            <a:pPr lvl="0" algn="l">
              <a:spcBef>
                <a:spcPts val="0"/>
              </a:spcBef>
              <a:buNone/>
            </a:pPr>
            <a:r>
              <a:rPr lang="en" u="sng">
                <a:solidFill>
                  <a:schemeClr val="hlink"/>
                </a:solidFill>
                <a:hlinkClick r:id="rId5"/>
              </a:rPr>
              <a:t>Facebook Filters and Safety Checks are not for People of Color - Maya Richard-Craven, 2015</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sz="3600"/>
              <a:t>The Right to be Remembered</a:t>
            </a:r>
          </a:p>
          <a:p>
            <a:pPr lvl="0">
              <a:spcBef>
                <a:spcPts val="0"/>
              </a:spcBef>
              <a:buNone/>
            </a:pPr>
            <a:r>
              <a:t/>
            </a:r>
            <a:endParaRPr/>
          </a:p>
        </p:txBody>
      </p:sp>
      <p:sp>
        <p:nvSpPr>
          <p:cNvPr id="169" name="Shape 169"/>
          <p:cNvSpPr txBox="1"/>
          <p:nvPr>
            <p:ph idx="1" type="body"/>
          </p:nvPr>
        </p:nvSpPr>
        <p:spPr>
          <a:xfrm>
            <a:off x="790175" y="1338475"/>
            <a:ext cx="7237500" cy="3416400"/>
          </a:xfrm>
          <a:prstGeom prst="rect">
            <a:avLst/>
          </a:prstGeom>
        </p:spPr>
        <p:txBody>
          <a:bodyPr anchorCtr="0" anchor="t" bIns="91425" lIns="91425" rIns="91425" wrap="square" tIns="91425">
            <a:noAutofit/>
          </a:bodyPr>
          <a:lstStyle/>
          <a:p>
            <a:pPr lvl="0">
              <a:spcBef>
                <a:spcPts val="0"/>
              </a:spcBef>
              <a:buNone/>
            </a:pPr>
            <a:r>
              <a:rPr lang="en"/>
              <a:t>Facebook solidarity overlays and safety check ins</a:t>
            </a:r>
          </a:p>
          <a:p>
            <a:pPr lvl="0">
              <a:spcBef>
                <a:spcPts val="0"/>
              </a:spcBef>
              <a:buNone/>
            </a:pPr>
            <a:r>
              <a:rPr lang="en"/>
              <a:t>November 12, 2015 - Beirut</a:t>
            </a:r>
          </a:p>
          <a:p>
            <a:pPr lvl="0">
              <a:spcBef>
                <a:spcPts val="0"/>
              </a:spcBef>
              <a:buNone/>
            </a:pPr>
            <a:r>
              <a:rPr lang="en"/>
              <a:t>November 13, 2015 - Paris</a:t>
            </a:r>
          </a:p>
          <a:p>
            <a:pPr lvl="0">
              <a:spcBef>
                <a:spcPts val="0"/>
              </a:spcBef>
              <a:buNone/>
            </a:pPr>
            <a:r>
              <a:rPr lang="en"/>
              <a:t>But for some in Beirut, that solidarity [with Paris] was mixed with anguish over the fact that just one of the stricken cities — Paris — received a global outpouring of sympathy akin to the one lavished on the United States after the 9/11 attacks.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11700" y="847675"/>
            <a:ext cx="8520600" cy="3416400"/>
          </a:xfrm>
          <a:prstGeom prst="rect">
            <a:avLst/>
          </a:prstGeom>
        </p:spPr>
        <p:txBody>
          <a:bodyPr anchorCtr="0" anchor="t" bIns="91425" lIns="91425" rIns="91425" wrap="square" tIns="91425">
            <a:noAutofit/>
          </a:bodyPr>
          <a:lstStyle/>
          <a:p>
            <a:pPr lvl="0">
              <a:spcBef>
                <a:spcPts val="0"/>
              </a:spcBef>
              <a:buNone/>
            </a:pPr>
            <a:r>
              <a:rPr lang="en"/>
              <a:t>“When my people died, no country bothered to light up its landmarks in the colors of their flag. When my people died, they did not send the world into mourning. Their death was but an irrelevant fleck along the international news cycle, something that happens in those parts of the world.” - Elie Fares, Lebanese doctor</a:t>
            </a:r>
          </a:p>
          <a:p>
            <a:pPr lvl="0">
              <a:spcBef>
                <a:spcPts val="0"/>
              </a:spcBef>
              <a:buNone/>
            </a:pPr>
            <a:r>
              <a:t/>
            </a:r>
            <a:endParaRPr/>
          </a:p>
          <a:p>
            <a:pPr lvl="0">
              <a:spcBef>
                <a:spcPts val="0"/>
              </a:spcBef>
              <a:buNone/>
            </a:pPr>
            <a:r>
              <a:rPr lang="en"/>
              <a:t>Safety Check is less useful in continuing wars and epidemics because, without a clear end point, “it’s impossible to know when someone is truly ‘safe.’” - Alex Schultz, Facebook VP for Growth</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Deadliest Terrorists Attacks in September 2017</a:t>
            </a:r>
          </a:p>
        </p:txBody>
      </p:sp>
      <p:sp>
        <p:nvSpPr>
          <p:cNvPr id="180" name="Shape 180"/>
          <p:cNvSpPr txBox="1"/>
          <p:nvPr>
            <p:ph idx="1" type="body"/>
          </p:nvPr>
        </p:nvSpPr>
        <p:spPr>
          <a:xfrm>
            <a:off x="692700" y="1304875"/>
            <a:ext cx="8520600" cy="3416400"/>
          </a:xfrm>
          <a:prstGeom prst="rect">
            <a:avLst/>
          </a:prstGeom>
        </p:spPr>
        <p:txBody>
          <a:bodyPr anchorCtr="0" anchor="t" bIns="91425" lIns="91425" rIns="91425" wrap="square" tIns="91425">
            <a:noAutofit/>
          </a:bodyPr>
          <a:lstStyle/>
          <a:p>
            <a:pPr lvl="0">
              <a:spcBef>
                <a:spcPts val="0"/>
              </a:spcBef>
              <a:buNone/>
            </a:pPr>
            <a:r>
              <a:rPr lang="en"/>
              <a:t>September 3 - Kismayo, Somalia - 22 </a:t>
            </a:r>
            <a:r>
              <a:rPr lang="en"/>
              <a:t>killed</a:t>
            </a:r>
            <a:r>
              <a:rPr lang="en"/>
              <a:t>, 24 wounded</a:t>
            </a:r>
          </a:p>
          <a:p>
            <a:pPr lvl="0">
              <a:spcBef>
                <a:spcPts val="0"/>
              </a:spcBef>
              <a:buNone/>
            </a:pPr>
            <a:r>
              <a:rPr lang="en"/>
              <a:t>September 14 - Nasiriyah, Iraq - 84 </a:t>
            </a:r>
            <a:r>
              <a:rPr lang="en"/>
              <a:t>killed</a:t>
            </a:r>
            <a:r>
              <a:rPr lang="en"/>
              <a:t>, 93 wounded</a:t>
            </a:r>
          </a:p>
          <a:p>
            <a:pPr lvl="0">
              <a:spcBef>
                <a:spcPts val="0"/>
              </a:spcBef>
              <a:buNone/>
            </a:pPr>
            <a:r>
              <a:rPr lang="en"/>
              <a:t>September 17 - Mosul, Iraq - 24 </a:t>
            </a:r>
            <a:r>
              <a:rPr lang="en"/>
              <a:t>killed</a:t>
            </a:r>
            <a:r>
              <a:rPr lang="en"/>
              <a:t>, 23 wounded</a:t>
            </a:r>
          </a:p>
          <a:p>
            <a:pPr lvl="0">
              <a:spcBef>
                <a:spcPts val="0"/>
              </a:spcBef>
              <a:buNone/>
            </a:pPr>
            <a:r>
              <a:rPr lang="en"/>
              <a:t>September 18 - Borno State, Nigeria - 15 </a:t>
            </a:r>
            <a:r>
              <a:rPr lang="en"/>
              <a:t>killed</a:t>
            </a:r>
            <a:r>
              <a:rPr lang="en"/>
              <a:t>, 43 wounded</a:t>
            </a:r>
          </a:p>
          <a:p>
            <a:pPr lvl="0">
              <a:spcBef>
                <a:spcPts val="0"/>
              </a:spcBef>
              <a:buNone/>
            </a:pPr>
            <a:r>
              <a:rPr lang="en"/>
              <a:t>September 29 - Kabul, Afghanistan - 22 </a:t>
            </a:r>
            <a:r>
              <a:rPr lang="en"/>
              <a:t>killed</a:t>
            </a:r>
            <a:r>
              <a:rPr lang="en"/>
              <a:t>, 33 wounded</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580650" y="613500"/>
            <a:ext cx="5991600" cy="5727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a:t>Las Vegas - 60 dead, 527 wounded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580650" y="613500"/>
            <a:ext cx="5991600" cy="5727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a:t>Las Vegas - 60 dead, 527 wounded</a:t>
            </a:r>
          </a:p>
        </p:txBody>
      </p:sp>
      <p:sp>
        <p:nvSpPr>
          <p:cNvPr id="191" name="Shape 191"/>
          <p:cNvSpPr txBox="1"/>
          <p:nvPr>
            <p:ph type="title"/>
          </p:nvPr>
        </p:nvSpPr>
        <p:spPr>
          <a:xfrm>
            <a:off x="580650" y="1818700"/>
            <a:ext cx="8361600" cy="23349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800"/>
              <a:t>August 14, 2007 - Kahtaniya and Jazeera, Iraq - 796+ killed, 1500+ wounded</a:t>
            </a:r>
          </a:p>
          <a:p>
            <a:pPr lvl="0" rtl="0">
              <a:lnSpc>
                <a:spcPct val="115000"/>
              </a:lnSpc>
              <a:spcBef>
                <a:spcPts val="0"/>
              </a:spcBef>
              <a:spcAft>
                <a:spcPts val="1600"/>
              </a:spcAft>
              <a:buNone/>
            </a:pPr>
            <a:r>
              <a:rPr lang="en" sz="1800"/>
              <a:t>May 2013 - Iraq - 449 killed, 732 wounded</a:t>
            </a:r>
          </a:p>
          <a:p>
            <a:pPr lvl="0" rtl="0">
              <a:lnSpc>
                <a:spcPct val="115000"/>
              </a:lnSpc>
              <a:spcBef>
                <a:spcPts val="0"/>
              </a:spcBef>
              <a:spcAft>
                <a:spcPts val="1600"/>
              </a:spcAft>
              <a:buNone/>
            </a:pPr>
            <a:r>
              <a:rPr lang="en" sz="1800"/>
              <a:t>July 2013 - Iraq - 389 killed, 831 wounded</a:t>
            </a:r>
          </a:p>
          <a:p>
            <a:pPr lvl="0" rtl="0">
              <a:lnSpc>
                <a:spcPct val="115000"/>
              </a:lnSpc>
              <a:spcBef>
                <a:spcPts val="0"/>
              </a:spcBef>
              <a:spcAft>
                <a:spcPts val="1600"/>
              </a:spcAft>
              <a:buNone/>
            </a:pPr>
            <a:r>
              <a:rPr lang="en" sz="1800"/>
              <a:t>September 1, 2004 - 385 killed, 783 wounded</a:t>
            </a:r>
          </a:p>
          <a:p>
            <a:pPr lvl="0" rtl="0">
              <a:lnSpc>
                <a:spcPct val="115000"/>
              </a:lnSpc>
              <a:spcBef>
                <a:spcPts val="0"/>
              </a:spcBef>
              <a:spcAft>
                <a:spcPts val="160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idx="1" type="body"/>
          </p:nvPr>
        </p:nvSpPr>
        <p:spPr>
          <a:xfrm>
            <a:off x="311700" y="863550"/>
            <a:ext cx="8520600" cy="3416400"/>
          </a:xfrm>
          <a:prstGeom prst="rect">
            <a:avLst/>
          </a:prstGeom>
        </p:spPr>
        <p:txBody>
          <a:bodyPr anchorCtr="0" anchor="t" bIns="91425" lIns="91425" rIns="91425" wrap="square" tIns="91425">
            <a:noAutofit/>
          </a:bodyPr>
          <a:lstStyle/>
          <a:p>
            <a:pPr lvl="0">
              <a:spcBef>
                <a:spcPts val="0"/>
              </a:spcBef>
              <a:buNone/>
            </a:pPr>
            <a:r>
              <a:rPr lang="en"/>
              <a:t>Forgetting is as important as remembering. Forgetting enables us to remember. If we cannot forget, we may soon run out of capacity to remember as well as the ability to experience the world through sensory stimulations. Forgetting is a human experience of existing in the world. Although much technology, especially since the Memex, has focused on enhancing human ability to remember, perhaps we need to secure our ability to forget. Perhaps this ability to forget is not our flaw, but our bliss; that which essentially makes us human.</a:t>
            </a:r>
          </a:p>
          <a:p>
            <a:pPr indent="-228600" lvl="0" marL="457200">
              <a:spcBef>
                <a:spcPts val="0"/>
              </a:spcBef>
              <a:buChar char="-"/>
            </a:pPr>
            <a:r>
              <a:rPr lang="en"/>
              <a:t>Taeyoon Choi, Poetic Computation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References and Links</a:t>
            </a:r>
          </a:p>
        </p:txBody>
      </p:sp>
      <p:sp>
        <p:nvSpPr>
          <p:cNvPr id="202" name="Shape 202"/>
          <p:cNvSpPr txBox="1"/>
          <p:nvPr>
            <p:ph idx="1" type="body"/>
          </p:nvPr>
        </p:nvSpPr>
        <p:spPr>
          <a:xfrm>
            <a:off x="768900" y="1228675"/>
            <a:ext cx="7667100" cy="3416400"/>
          </a:xfrm>
          <a:prstGeom prst="rect">
            <a:avLst/>
          </a:prstGeom>
        </p:spPr>
        <p:txBody>
          <a:bodyPr anchorCtr="0" anchor="t" bIns="91425" lIns="91425" rIns="91425" wrap="square" tIns="91425">
            <a:noAutofit/>
          </a:bodyPr>
          <a:lstStyle/>
          <a:p>
            <a:pPr lvl="0">
              <a:lnSpc>
                <a:spcPct val="100000"/>
              </a:lnSpc>
              <a:spcBef>
                <a:spcPts val="0"/>
              </a:spcBef>
              <a:spcAft>
                <a:spcPts val="0"/>
              </a:spcAft>
              <a:buNone/>
            </a:pPr>
            <a:r>
              <a:rPr lang="en" sz="1200" u="sng">
                <a:solidFill>
                  <a:schemeClr val="accent5"/>
                </a:solidFill>
                <a:hlinkClick r:id="rId3"/>
              </a:rPr>
              <a:t>Right to be Forgotten Official Ruling Document</a:t>
            </a:r>
          </a:p>
          <a:p>
            <a:pPr lvl="0">
              <a:lnSpc>
                <a:spcPct val="100000"/>
              </a:lnSpc>
              <a:spcBef>
                <a:spcPts val="0"/>
              </a:spcBef>
              <a:spcAft>
                <a:spcPts val="0"/>
              </a:spcAft>
              <a:buNone/>
            </a:pPr>
            <a:r>
              <a:rPr lang="en" sz="1200" u="sng">
                <a:solidFill>
                  <a:schemeClr val="accent5"/>
                </a:solidFill>
                <a:hlinkClick r:id="rId4"/>
              </a:rPr>
              <a:t>Google "EU Privacy Removal" Request Page</a:t>
            </a:r>
          </a:p>
          <a:p>
            <a:pPr lvl="0">
              <a:lnSpc>
                <a:spcPct val="100000"/>
              </a:lnSpc>
              <a:spcBef>
                <a:spcPts val="0"/>
              </a:spcBef>
              <a:spcAft>
                <a:spcPts val="0"/>
              </a:spcAft>
              <a:buNone/>
            </a:pPr>
            <a:r>
              <a:rPr lang="en" sz="1200" u="sng">
                <a:solidFill>
                  <a:schemeClr val="hlink"/>
                </a:solidFill>
                <a:hlinkClick r:id="rId5"/>
              </a:rPr>
              <a:t>EU Fact Sheet "Mythbusting"</a:t>
            </a:r>
          </a:p>
          <a:p>
            <a:pPr lvl="0">
              <a:lnSpc>
                <a:spcPct val="100000"/>
              </a:lnSpc>
              <a:spcBef>
                <a:spcPts val="0"/>
              </a:spcBef>
              <a:spcAft>
                <a:spcPts val="0"/>
              </a:spcAft>
              <a:buNone/>
            </a:pPr>
            <a:r>
              <a:rPr lang="en" sz="1200" u="sng">
                <a:solidFill>
                  <a:schemeClr val="hlink"/>
                </a:solidFill>
                <a:hlinkClick r:id="rId6"/>
              </a:rPr>
              <a:t>EU Factsheet</a:t>
            </a:r>
          </a:p>
          <a:p>
            <a:pPr lvl="0">
              <a:lnSpc>
                <a:spcPct val="100000"/>
              </a:lnSpc>
              <a:spcBef>
                <a:spcPts val="0"/>
              </a:spcBef>
              <a:spcAft>
                <a:spcPts val="0"/>
              </a:spcAft>
              <a:buNone/>
            </a:pPr>
            <a:r>
              <a:rPr lang="en" sz="1200" u="sng">
                <a:solidFill>
                  <a:schemeClr val="hlink"/>
                </a:solidFill>
                <a:hlinkClick r:id="rId7"/>
              </a:rPr>
              <a:t>Poetic Computation - Taeyoon Choi</a:t>
            </a:r>
          </a:p>
          <a:p>
            <a:pPr lvl="0">
              <a:lnSpc>
                <a:spcPct val="100000"/>
              </a:lnSpc>
              <a:spcBef>
                <a:spcPts val="0"/>
              </a:spcBef>
              <a:spcAft>
                <a:spcPts val="0"/>
              </a:spcAft>
              <a:buNone/>
            </a:pPr>
            <a:r>
              <a:rPr lang="en" sz="1200" u="sng">
                <a:solidFill>
                  <a:schemeClr val="hlink"/>
                </a:solidFill>
                <a:hlinkClick r:id="rId8"/>
              </a:rPr>
              <a:t>Pianist asks The Washington Post to remove a concert review under the E.U.’s ‘right to be forgotten’ ruling</a:t>
            </a:r>
          </a:p>
          <a:p>
            <a:pPr lvl="0">
              <a:lnSpc>
                <a:spcPct val="100000"/>
              </a:lnSpc>
              <a:spcBef>
                <a:spcPts val="0"/>
              </a:spcBef>
              <a:spcAft>
                <a:spcPts val="0"/>
              </a:spcAft>
              <a:buNone/>
            </a:pPr>
            <a:r>
              <a:rPr lang="en" sz="1200" u="sng">
                <a:solidFill>
                  <a:schemeClr val="hlink"/>
                </a:solidFill>
                <a:hlinkClick r:id="rId9"/>
              </a:rPr>
              <a:t>Beirut, Also the Site of Deadly Attacks, Feels Forgotten</a:t>
            </a:r>
            <a:br>
              <a:rPr lang="en" sz="1200"/>
            </a:br>
            <a:r>
              <a:rPr lang="en" sz="1200" u="sng">
                <a:solidFill>
                  <a:schemeClr val="hlink"/>
                </a:solidFill>
                <a:hlinkClick r:id="rId10"/>
              </a:rPr>
              <a:t>Facebook quietly stopped offering flag profile-picture filters after terrorist attacks</a:t>
            </a:r>
          </a:p>
          <a:p>
            <a:pPr lvl="0" rtl="0">
              <a:lnSpc>
                <a:spcPct val="100000"/>
              </a:lnSpc>
              <a:spcBef>
                <a:spcPts val="0"/>
              </a:spcBef>
              <a:spcAft>
                <a:spcPts val="0"/>
              </a:spcAft>
              <a:buNone/>
            </a:pPr>
            <a:r>
              <a:rPr lang="en" sz="1200" u="sng">
                <a:solidFill>
                  <a:schemeClr val="hlink"/>
                </a:solidFill>
                <a:hlinkClick r:id="rId11"/>
              </a:rPr>
              <a:t>Facebook’s Safety Check, Now Automated, Turns a Firecracker Into an Explosion</a:t>
            </a:r>
          </a:p>
          <a:p>
            <a:pPr lvl="0" rtl="0">
              <a:lnSpc>
                <a:spcPct val="100000"/>
              </a:lnSpc>
              <a:spcBef>
                <a:spcPts val="0"/>
              </a:spcBef>
              <a:spcAft>
                <a:spcPts val="0"/>
              </a:spcAft>
              <a:buNone/>
            </a:pPr>
            <a:r>
              <a:rPr lang="en" sz="1200" u="sng">
                <a:solidFill>
                  <a:schemeClr val="hlink"/>
                </a:solidFill>
                <a:hlinkClick r:id="rId12"/>
              </a:rPr>
              <a:t>List of terrorist incidents in September 2017</a:t>
            </a:r>
          </a:p>
          <a:p>
            <a:pPr lvl="0">
              <a:lnSpc>
                <a:spcPct val="100000"/>
              </a:lnSpc>
              <a:spcBef>
                <a:spcPts val="0"/>
              </a:spcBef>
              <a:spcAft>
                <a:spcPts val="0"/>
              </a:spcAft>
              <a:buNone/>
            </a:pPr>
            <a:r>
              <a:rPr lang="en" sz="1200" u="sng">
                <a:solidFill>
                  <a:schemeClr val="hlink"/>
                </a:solidFill>
                <a:hlinkClick r:id="rId13"/>
              </a:rPr>
              <a:t>List of terrorist incidents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11708" y="896975"/>
            <a:ext cx="8520600" cy="2052600"/>
          </a:xfrm>
          <a:prstGeom prst="rect">
            <a:avLst/>
          </a:prstGeom>
        </p:spPr>
        <p:txBody>
          <a:bodyPr anchorCtr="0" anchor="b" bIns="91425" lIns="91425" rIns="91425" wrap="square" tIns="91425">
            <a:noAutofit/>
          </a:bodyPr>
          <a:lstStyle/>
          <a:p>
            <a:pPr lvl="0">
              <a:spcBef>
                <a:spcPts val="0"/>
              </a:spcBef>
              <a:buNone/>
            </a:pPr>
            <a:r>
              <a:rPr lang="en"/>
              <a:t>Think of a moment you want to forget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311708" y="896975"/>
            <a:ext cx="8520600" cy="2052600"/>
          </a:xfrm>
          <a:prstGeom prst="rect">
            <a:avLst/>
          </a:prstGeom>
        </p:spPr>
        <p:txBody>
          <a:bodyPr anchorCtr="0" anchor="b" bIns="91425" lIns="91425" rIns="91425" wrap="square" tIns="91425">
            <a:noAutofit/>
          </a:bodyPr>
          <a:lstStyle/>
          <a:p>
            <a:pPr lvl="0">
              <a:spcBef>
                <a:spcPts val="0"/>
              </a:spcBef>
              <a:buNone/>
            </a:pPr>
            <a:r>
              <a:rPr lang="en"/>
              <a:t>Think of a time someone asked you to keep a secret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ctrTitle"/>
          </p:nvPr>
        </p:nvSpPr>
        <p:spPr>
          <a:xfrm>
            <a:off x="311708" y="1354175"/>
            <a:ext cx="8520600" cy="2052600"/>
          </a:xfrm>
          <a:prstGeom prst="rect">
            <a:avLst/>
          </a:prstGeom>
        </p:spPr>
        <p:txBody>
          <a:bodyPr anchorCtr="0" anchor="b" bIns="91425" lIns="91425" rIns="91425" wrap="square" tIns="91425">
            <a:noAutofit/>
          </a:bodyPr>
          <a:lstStyle/>
          <a:p>
            <a:pPr lvl="0">
              <a:spcBef>
                <a:spcPts val="0"/>
              </a:spcBef>
              <a:buNone/>
            </a:pPr>
            <a:r>
              <a:rPr lang="en"/>
              <a:t>Think of a time you couldn’t find information that mattered to you</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Think of a time you couldn’t keep a secret</a:t>
            </a:r>
          </a:p>
        </p:txBody>
      </p:sp>
      <p:sp>
        <p:nvSpPr>
          <p:cNvPr id="83" name="Shape 83"/>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subTitle"/>
          </p:nvPr>
        </p:nvSpPr>
        <p:spPr>
          <a:xfrm>
            <a:off x="1334150" y="1539350"/>
            <a:ext cx="6594900" cy="2885700"/>
          </a:xfrm>
          <a:prstGeom prst="rect">
            <a:avLst/>
          </a:prstGeom>
        </p:spPr>
        <p:txBody>
          <a:bodyPr anchorCtr="0" anchor="t" bIns="91425" lIns="91425" rIns="91425" wrap="square" tIns="91425">
            <a:noAutofit/>
          </a:bodyPr>
          <a:lstStyle/>
          <a:p>
            <a:pPr lvl="0" rtl="0" algn="l">
              <a:spcBef>
                <a:spcPts val="0"/>
              </a:spcBef>
              <a:buNone/>
            </a:pPr>
            <a:r>
              <a:rPr lang="en" sz="1400"/>
              <a:t>The </a:t>
            </a:r>
            <a:r>
              <a:rPr lang="en" sz="1400"/>
              <a:t>desires </a:t>
            </a:r>
          </a:p>
          <a:p>
            <a:pPr indent="457200" lvl="0" rtl="0" algn="l">
              <a:spcBef>
                <a:spcPts val="0"/>
              </a:spcBef>
              <a:buNone/>
            </a:pPr>
            <a:r>
              <a:rPr lang="en" sz="1400"/>
              <a:t>of individuals </a:t>
            </a:r>
          </a:p>
          <a:p>
            <a:pPr indent="457200" lvl="0" marL="457200" rtl="0" algn="l">
              <a:spcBef>
                <a:spcPts val="0"/>
              </a:spcBef>
              <a:buNone/>
            </a:pPr>
            <a:r>
              <a:rPr lang="en" sz="1400"/>
              <a:t>to "determine </a:t>
            </a:r>
          </a:p>
          <a:p>
            <a:pPr indent="457200" lvl="0" marL="914400" rtl="0" algn="l">
              <a:spcBef>
                <a:spcPts val="0"/>
              </a:spcBef>
              <a:buNone/>
            </a:pPr>
            <a:r>
              <a:rPr lang="en" sz="1400"/>
              <a:t>the development </a:t>
            </a:r>
          </a:p>
          <a:p>
            <a:pPr indent="457200" lvl="0" marL="1371600" rtl="0" algn="l">
              <a:spcBef>
                <a:spcPts val="0"/>
              </a:spcBef>
              <a:buNone/>
            </a:pPr>
            <a:r>
              <a:rPr lang="en" sz="1400"/>
              <a:t>of their life </a:t>
            </a:r>
          </a:p>
          <a:p>
            <a:pPr indent="457200" lvl="0" marL="1828800" rtl="0" algn="l">
              <a:spcBef>
                <a:spcPts val="0"/>
              </a:spcBef>
              <a:buNone/>
            </a:pPr>
            <a:r>
              <a:rPr lang="en" sz="1400"/>
              <a:t>in an autonomous way, </a:t>
            </a:r>
          </a:p>
          <a:p>
            <a:pPr lvl="0" rtl="0" algn="l">
              <a:spcBef>
                <a:spcPts val="0"/>
              </a:spcBef>
              <a:buNone/>
            </a:pPr>
            <a:r>
              <a:t/>
            </a:r>
            <a:endParaRPr sz="1400"/>
          </a:p>
          <a:p>
            <a:pPr indent="457200" lvl="0" rtl="0" algn="l">
              <a:spcBef>
                <a:spcPts val="0"/>
              </a:spcBef>
              <a:buNone/>
            </a:pPr>
            <a:r>
              <a:rPr lang="en" sz="1400"/>
              <a:t>without </a:t>
            </a:r>
          </a:p>
          <a:p>
            <a:pPr indent="457200" lvl="0" marL="457200" rtl="0" algn="l">
              <a:spcBef>
                <a:spcPts val="0"/>
              </a:spcBef>
              <a:buNone/>
            </a:pPr>
            <a:r>
              <a:rPr lang="en" sz="1400"/>
              <a:t>being perpetually or periodically stigmatized </a:t>
            </a:r>
          </a:p>
          <a:p>
            <a:pPr indent="457200" lvl="0" marL="914400" rtl="0" algn="l">
              <a:spcBef>
                <a:spcPts val="0"/>
              </a:spcBef>
              <a:buNone/>
            </a:pPr>
            <a:r>
              <a:rPr lang="en" sz="1400"/>
              <a:t>as a consequence </a:t>
            </a:r>
          </a:p>
          <a:p>
            <a:pPr indent="457200" lvl="0" marL="1371600" rtl="0" algn="l">
              <a:spcBef>
                <a:spcPts val="0"/>
              </a:spcBef>
              <a:buNone/>
            </a:pPr>
            <a:r>
              <a:rPr lang="en" sz="1400"/>
              <a:t>of a specific action </a:t>
            </a:r>
          </a:p>
          <a:p>
            <a:pPr indent="457200" lvl="0" marL="1828800" rtl="0" algn="l">
              <a:spcBef>
                <a:spcPts val="0"/>
              </a:spcBef>
              <a:buNone/>
            </a:pPr>
            <a:r>
              <a:rPr lang="en" sz="1400"/>
              <a:t>performed in the past."</a:t>
            </a:r>
          </a:p>
        </p:txBody>
      </p:sp>
      <p:sp>
        <p:nvSpPr>
          <p:cNvPr id="89" name="Shape 89"/>
          <p:cNvSpPr txBox="1"/>
          <p:nvPr>
            <p:ph type="ctrTitle"/>
          </p:nvPr>
        </p:nvSpPr>
        <p:spPr>
          <a:xfrm>
            <a:off x="495950" y="435700"/>
            <a:ext cx="8313600" cy="930900"/>
          </a:xfrm>
          <a:prstGeom prst="rect">
            <a:avLst/>
          </a:prstGeom>
        </p:spPr>
        <p:txBody>
          <a:bodyPr anchorCtr="0" anchor="t" bIns="91425" lIns="91425" rIns="91425" wrap="square" tIns="91425">
            <a:noAutofit/>
          </a:bodyPr>
          <a:lstStyle/>
          <a:p>
            <a:pPr lvl="0" rtl="0" algn="l">
              <a:spcBef>
                <a:spcPts val="0"/>
              </a:spcBef>
              <a:buNone/>
            </a:pPr>
            <a:r>
              <a:rPr lang="en" sz="3600"/>
              <a:t>The Right to be Forgotten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87900" y="368825"/>
            <a:ext cx="3541200" cy="572700"/>
          </a:xfrm>
          <a:prstGeom prst="rect">
            <a:avLst/>
          </a:prstGeom>
        </p:spPr>
        <p:txBody>
          <a:bodyPr anchorCtr="0" anchor="t" bIns="91425" lIns="91425" rIns="91425" wrap="square" tIns="91425">
            <a:noAutofit/>
          </a:bodyPr>
          <a:lstStyle/>
          <a:p>
            <a:pPr lvl="0">
              <a:spcBef>
                <a:spcPts val="0"/>
              </a:spcBef>
              <a:buNone/>
            </a:pPr>
            <a:r>
              <a:rPr lang="en" sz="3600"/>
              <a:t>Right to Privacy</a:t>
            </a:r>
          </a:p>
        </p:txBody>
      </p:sp>
      <p:sp>
        <p:nvSpPr>
          <p:cNvPr id="95" name="Shape 95"/>
          <p:cNvSpPr txBox="1"/>
          <p:nvPr>
            <p:ph idx="1" type="body"/>
          </p:nvPr>
        </p:nvSpPr>
        <p:spPr>
          <a:xfrm>
            <a:off x="921300" y="1152475"/>
            <a:ext cx="4048200" cy="572700"/>
          </a:xfrm>
          <a:prstGeom prst="rect">
            <a:avLst/>
          </a:prstGeom>
        </p:spPr>
        <p:txBody>
          <a:bodyPr anchorCtr="0" anchor="t" bIns="91425" lIns="91425" rIns="91425" wrap="square" tIns="91425">
            <a:noAutofit/>
          </a:bodyPr>
          <a:lstStyle/>
          <a:p>
            <a:pPr lvl="0">
              <a:spcBef>
                <a:spcPts val="0"/>
              </a:spcBef>
              <a:buNone/>
            </a:pPr>
            <a:r>
              <a:rPr lang="en"/>
              <a:t>I</a:t>
            </a:r>
            <a:r>
              <a:rPr lang="en"/>
              <a:t>nformation that is not publicly known</a:t>
            </a:r>
          </a:p>
        </p:txBody>
      </p:sp>
      <p:sp>
        <p:nvSpPr>
          <p:cNvPr id="96" name="Shape 96"/>
          <p:cNvSpPr txBox="1"/>
          <p:nvPr>
            <p:ph type="title"/>
          </p:nvPr>
        </p:nvSpPr>
        <p:spPr>
          <a:xfrm>
            <a:off x="387900" y="2150900"/>
            <a:ext cx="4614900" cy="572700"/>
          </a:xfrm>
          <a:prstGeom prst="rect">
            <a:avLst/>
          </a:prstGeom>
        </p:spPr>
        <p:txBody>
          <a:bodyPr anchorCtr="0" anchor="t" bIns="91425" lIns="91425" rIns="91425" wrap="square" tIns="91425">
            <a:noAutofit/>
          </a:bodyPr>
          <a:lstStyle/>
          <a:p>
            <a:pPr lvl="0" rtl="0">
              <a:spcBef>
                <a:spcPts val="0"/>
              </a:spcBef>
              <a:buNone/>
            </a:pPr>
            <a:r>
              <a:rPr lang="en" sz="3600"/>
              <a:t>Right to be Forgotten</a:t>
            </a:r>
          </a:p>
        </p:txBody>
      </p:sp>
      <p:sp>
        <p:nvSpPr>
          <p:cNvPr id="97" name="Shape 97"/>
          <p:cNvSpPr txBox="1"/>
          <p:nvPr>
            <p:ph idx="1" type="body"/>
          </p:nvPr>
        </p:nvSpPr>
        <p:spPr>
          <a:xfrm>
            <a:off x="837100" y="2912175"/>
            <a:ext cx="6361800" cy="942000"/>
          </a:xfrm>
          <a:prstGeom prst="rect">
            <a:avLst/>
          </a:prstGeom>
        </p:spPr>
        <p:txBody>
          <a:bodyPr anchorCtr="0" anchor="t" bIns="91425" lIns="91425" rIns="91425" wrap="square" tIns="91425">
            <a:noAutofit/>
          </a:bodyPr>
          <a:lstStyle/>
          <a:p>
            <a:pPr lvl="0" rtl="0">
              <a:spcBef>
                <a:spcPts val="0"/>
              </a:spcBef>
              <a:buNone/>
            </a:pPr>
            <a:r>
              <a:rPr lang="en"/>
              <a:t>R</a:t>
            </a:r>
            <a:r>
              <a:rPr lang="en"/>
              <a:t>emoving information that was publicly known at a certain time and not allowing third parties to access the information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459075" y="405875"/>
            <a:ext cx="3493500" cy="774000"/>
          </a:xfrm>
          <a:prstGeom prst="rect">
            <a:avLst/>
          </a:prstGeom>
        </p:spPr>
        <p:txBody>
          <a:bodyPr anchorCtr="0" anchor="b" bIns="91425" lIns="91425" rIns="91425" wrap="square" tIns="91425">
            <a:noAutofit/>
          </a:bodyPr>
          <a:lstStyle/>
          <a:p>
            <a:pPr lvl="0" algn="l">
              <a:spcBef>
                <a:spcPts val="0"/>
              </a:spcBef>
              <a:buNone/>
            </a:pPr>
            <a:r>
              <a:rPr lang="en" sz="3600"/>
              <a:t>13 May 2014</a:t>
            </a:r>
          </a:p>
        </p:txBody>
      </p:sp>
      <p:sp>
        <p:nvSpPr>
          <p:cNvPr id="103" name="Shape 103"/>
          <p:cNvSpPr txBox="1"/>
          <p:nvPr>
            <p:ph idx="1" type="subTitle"/>
          </p:nvPr>
        </p:nvSpPr>
        <p:spPr>
          <a:xfrm>
            <a:off x="1388575" y="1560875"/>
            <a:ext cx="6727200" cy="2783700"/>
          </a:xfrm>
          <a:prstGeom prst="rect">
            <a:avLst/>
          </a:prstGeom>
        </p:spPr>
        <p:txBody>
          <a:bodyPr anchorCtr="0" anchor="t" bIns="91425" lIns="91425" rIns="91425" wrap="square" tIns="91425">
            <a:noAutofit/>
          </a:bodyPr>
          <a:lstStyle/>
          <a:p>
            <a:pPr lvl="0" rtl="0" algn="l">
              <a:spcBef>
                <a:spcPts val="0"/>
              </a:spcBef>
              <a:buNone/>
            </a:pPr>
            <a:r>
              <a:rPr lang="en" sz="1400"/>
              <a:t>Court of Justice of the European Union </a:t>
            </a:r>
          </a:p>
          <a:p>
            <a:pPr indent="457200" lvl="0" marL="457200" rtl="0" algn="l">
              <a:spcBef>
                <a:spcPts val="0"/>
              </a:spcBef>
              <a:buNone/>
            </a:pPr>
            <a:r>
              <a:rPr lang="en" sz="1400"/>
              <a:t>acknowledged that </a:t>
            </a:r>
          </a:p>
          <a:p>
            <a:pPr indent="457200" lvl="0" marL="914400" rtl="0" algn="l">
              <a:spcBef>
                <a:spcPts val="0"/>
              </a:spcBef>
              <a:buNone/>
            </a:pPr>
            <a:r>
              <a:rPr lang="en" sz="1400"/>
              <a:t>under existing </a:t>
            </a:r>
          </a:p>
          <a:p>
            <a:pPr indent="457200" lvl="0" marL="1371600" rtl="0" algn="l">
              <a:spcBef>
                <a:spcPts val="0"/>
              </a:spcBef>
              <a:buNone/>
            </a:pPr>
            <a:r>
              <a:rPr lang="en" sz="1400"/>
              <a:t>European data protection legislation, </a:t>
            </a:r>
          </a:p>
          <a:p>
            <a:pPr indent="0" lvl="0" marL="0" rtl="0" algn="l">
              <a:spcBef>
                <a:spcPts val="0"/>
              </a:spcBef>
              <a:buNone/>
            </a:pPr>
            <a:r>
              <a:t/>
            </a:r>
            <a:endParaRPr sz="1400"/>
          </a:p>
          <a:p>
            <a:pPr indent="457200" lvl="0" marL="0" rtl="0" algn="l">
              <a:spcBef>
                <a:spcPts val="0"/>
              </a:spcBef>
              <a:buNone/>
            </a:pPr>
            <a:r>
              <a:rPr lang="en" sz="1400"/>
              <a:t>EU citizens </a:t>
            </a:r>
          </a:p>
          <a:p>
            <a:pPr indent="457200" lvl="0" marL="457200" rtl="0" algn="l">
              <a:spcBef>
                <a:spcPts val="0"/>
              </a:spcBef>
              <a:buNone/>
            </a:pPr>
            <a:r>
              <a:rPr lang="en" sz="1400"/>
              <a:t>have the right </a:t>
            </a:r>
          </a:p>
          <a:p>
            <a:pPr indent="457200" lvl="0" marL="914400" rtl="0" algn="l">
              <a:spcBef>
                <a:spcPts val="0"/>
              </a:spcBef>
              <a:buNone/>
            </a:pPr>
            <a:r>
              <a:rPr lang="en" sz="1400"/>
              <a:t>to request </a:t>
            </a:r>
          </a:p>
          <a:p>
            <a:pPr indent="457200" lvl="0" marL="1371600" rtl="0" algn="l">
              <a:spcBef>
                <a:spcPts val="0"/>
              </a:spcBef>
              <a:buNone/>
            </a:pPr>
            <a:r>
              <a:rPr lang="en" sz="1400"/>
              <a:t>internet search </a:t>
            </a:r>
            <a:r>
              <a:rPr lang="en" sz="1400"/>
              <a:t>engines</a:t>
            </a:r>
            <a:r>
              <a:rPr lang="en" sz="1400"/>
              <a:t> such as Google, </a:t>
            </a:r>
          </a:p>
          <a:p>
            <a:pPr indent="457200" lvl="0" marL="1828800" rtl="0" algn="l">
              <a:spcBef>
                <a:spcPts val="0"/>
              </a:spcBef>
              <a:buNone/>
            </a:pPr>
            <a:r>
              <a:rPr lang="en" sz="1400"/>
              <a:t>to remove </a:t>
            </a:r>
          </a:p>
          <a:p>
            <a:pPr indent="457200" lvl="0" marL="2286000" rtl="0" algn="l">
              <a:spcBef>
                <a:spcPts val="0"/>
              </a:spcBef>
              <a:buNone/>
            </a:pPr>
            <a:r>
              <a:rPr lang="en" sz="1400"/>
              <a:t>search results </a:t>
            </a:r>
          </a:p>
          <a:p>
            <a:pPr indent="457200" lvl="0" marL="2743200" algn="l">
              <a:spcBef>
                <a:spcPts val="0"/>
              </a:spcBef>
              <a:buNone/>
            </a:pPr>
            <a:r>
              <a:rPr lang="en" sz="1400"/>
              <a:t>directly related to them.</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