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2" r:id="rId2"/>
    <p:sldId id="287" r:id="rId3"/>
    <p:sldId id="289" r:id="rId4"/>
    <p:sldId id="261" r:id="rId5"/>
    <p:sldId id="275" r:id="rId6"/>
    <p:sldId id="263" r:id="rId7"/>
    <p:sldId id="290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9D9"/>
    <a:srgbClr val="FFFFFF"/>
    <a:srgbClr val="020202"/>
    <a:srgbClr val="525250"/>
    <a:srgbClr val="878785"/>
    <a:srgbClr val="23252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30" y="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77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BA2526-F2FD-852D-6A6D-E604C3FEDC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EFDD2E-5054-1308-DEA0-FA9E02FB4F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9E1-4C8F-40AF-A670-B7CE4DE36E25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3ABD59-47B2-E9EC-CD77-A2DD0EFAA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1FA690-D415-A630-1919-9C193B2CB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2C6A-89D1-46B2-B003-E05D83B50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640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EB25-E286-438C-1421-A110DC8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41408-E947-E1E6-4050-238E230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56D15-F7AE-CF63-3116-A9B6637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F072-99F6-428E-2705-D4662013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02CD-BB7F-0EA1-2A92-C3F9392B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1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FCE0-AB1B-6A8C-EA60-683080E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8FEE8-2106-F9AF-5BDF-5422797F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2474D-C995-E580-80CB-90DD3F6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59263-87B8-2F19-8A62-550D6FD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6E237-6083-4DBF-06CB-882458C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778F2-CF74-D0F2-70FB-200CDF6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0EB1-1FF2-665C-573E-2747A77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2C28E-02C8-A686-F12F-B03A6F8C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176C8-47EB-026D-5448-E405A1F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9171-EE02-9F55-3974-512FEAC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DA098-9B81-2F70-627F-AD0CF23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3C316D-1BF4-A41C-EBF5-DD802824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C1B56-13EB-30F0-ADD2-5E803539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6D6D-0050-E804-FD67-8FE34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A7BDA-645E-D0E5-049E-8905CC6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57EB9-7159-CDE3-53D1-842BF8C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E5C7-84F4-F0F8-2951-F9AE3B4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89E8-1842-3E2C-E6D6-12FACFB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83328-87F6-7C07-34E9-6B4A49F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59F6F-F05A-EE61-3B00-FE82323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F739-5BC1-ACCC-3C9B-DD73A28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5D84-7CE6-A0F2-0667-EA57BC1A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F5A78-3A12-277A-3B43-8E01B7F9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039BD-DD18-4C38-B2A6-A02B17E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4C60-31DF-3484-1F73-1956906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F9395-0DE1-03D3-B512-1CE8F98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BA161-38CA-38CC-C357-24AD117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A4A82-8F0A-EE4A-817C-91D26F8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0A65B-CA04-4AE1-F03D-674E6918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69A26-C9A9-13FB-875D-7B1BC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B5187-8852-69F8-ABD5-3577201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B0464-ABC1-C45F-9EA0-DB14450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D0E9-13D2-74D3-E665-5F991C3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26A17-35F7-99D9-7366-FAB0FF97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6BE31-FFDA-2967-379C-DDA2A9A8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19151-F5B5-D720-CD42-1CE16794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644F0-EE76-25AC-2A73-9320DBC9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7B10A-CBE2-B609-9C9C-86A5549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7CC141-4A2B-0C15-F49E-0F79740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78A82-8291-42D8-B73F-D9718EC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E1E1-3B1B-3D06-2E24-7C8EBA3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AF925-6A01-E805-01C1-FC78390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ADF6-EEE8-92C0-3CF6-F4EB3D5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2ABBB-90BB-0811-6DCC-6BCCB49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9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F8B4-FA61-C5A4-6E1F-4E42091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5B68-CAE9-59CF-5324-85F6082C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5C652-671D-AC53-8BEB-0C3C4321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6E39F-5AB2-1E56-0DC1-B87E6EC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9DBDF-B085-A51E-B9A7-310E65B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A9306-8403-D7F0-1F8E-531334F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55501-8D4C-C454-7554-BBCD90C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82C2C-5145-E9BF-E4DC-8FCE36A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905A9-9F08-C368-5AEE-782CD014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194-196C-4BEC-8F2E-7F6F76550B3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13B54-3333-3C70-7D9F-2FD2E8D9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40ACF-B050-E361-5CE3-AA35524C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13BA35-2A37-C1B1-05B0-B91C045B3C0D}"/>
              </a:ext>
            </a:extLst>
          </p:cNvPr>
          <p:cNvSpPr txBox="1"/>
          <p:nvPr/>
        </p:nvSpPr>
        <p:spPr>
          <a:xfrm>
            <a:off x="4636751" y="4762897"/>
            <a:ext cx="2733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Pill and Pick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61B3E-553E-1202-601E-370C7B42E2D5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671DD-E116-54C5-0CE5-4EE04EBDA64A}"/>
              </a:ext>
            </a:extLst>
          </p:cNvPr>
          <p:cNvSpPr txBox="1"/>
          <p:nvPr/>
        </p:nvSpPr>
        <p:spPr>
          <a:xfrm>
            <a:off x="9572203" y="5116840"/>
            <a:ext cx="334369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Team-Members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32210078 </a:t>
            </a:r>
            <a:r>
              <a:rPr lang="ko-KR" altLang="en-US" b="1" dirty="0">
                <a:solidFill>
                  <a:schemeClr val="bg1"/>
                </a:solidFill>
              </a:rPr>
              <a:t>강웅천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32221052 </a:t>
            </a:r>
            <a:r>
              <a:rPr lang="ko-KR" altLang="en-US" b="1" dirty="0">
                <a:solidFill>
                  <a:schemeClr val="bg1"/>
                </a:solidFill>
              </a:rPr>
              <a:t>김재웅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32221626 </a:t>
            </a:r>
            <a:r>
              <a:rPr lang="ko-KR" altLang="en-US" b="1" dirty="0" err="1">
                <a:solidFill>
                  <a:schemeClr val="bg1"/>
                </a:solidFill>
              </a:rPr>
              <a:t>박규민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32222208 </a:t>
            </a:r>
            <a:r>
              <a:rPr lang="ko-KR" altLang="en-US" b="1" dirty="0" err="1">
                <a:solidFill>
                  <a:schemeClr val="bg1"/>
                </a:solidFill>
              </a:rPr>
              <a:t>서찬영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33114-55DB-8402-A95B-C8EB10527BBB}"/>
              </a:ext>
            </a:extLst>
          </p:cNvPr>
          <p:cNvSpPr txBox="1"/>
          <p:nvPr/>
        </p:nvSpPr>
        <p:spPr>
          <a:xfrm>
            <a:off x="2955472" y="54707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</a:rPr>
              <a:t>-</a:t>
            </a:r>
            <a:r>
              <a:rPr lang="ko-KR" altLang="en-US" sz="1800" b="1" dirty="0">
                <a:solidFill>
                  <a:schemeClr val="bg1"/>
                </a:solidFill>
              </a:rPr>
              <a:t>의약품 정보 기반 커뮤니티 서비스</a:t>
            </a:r>
            <a:r>
              <a:rPr lang="en-US" altLang="ko-KR" b="1" dirty="0">
                <a:solidFill>
                  <a:schemeClr val="bg1"/>
                </a:solidFill>
              </a:rPr>
              <a:t>-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생성된 이미지">
            <a:extLst>
              <a:ext uri="{FF2B5EF4-FFF2-40B4-BE49-F238E27FC236}">
                <a16:creationId xmlns:a16="http://schemas.microsoft.com/office/drawing/2014/main" id="{2B55E78C-78B0-E737-BCB7-E04FB2014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11270" r="11111" b="28889"/>
          <a:stretch/>
        </p:blipFill>
        <p:spPr bwMode="auto">
          <a:xfrm>
            <a:off x="3657597" y="919843"/>
            <a:ext cx="4746173" cy="359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F41571-6F28-9BDF-750C-DA1B2708207E}"/>
              </a:ext>
            </a:extLst>
          </p:cNvPr>
          <p:cNvSpPr txBox="1"/>
          <p:nvPr/>
        </p:nvSpPr>
        <p:spPr>
          <a:xfrm>
            <a:off x="0" y="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71F8CB-1ED2-5964-1907-0E86D11E19D8}"/>
              </a:ext>
            </a:extLst>
          </p:cNvPr>
          <p:cNvSpPr txBox="1"/>
          <p:nvPr/>
        </p:nvSpPr>
        <p:spPr>
          <a:xfrm>
            <a:off x="10466615" y="48389"/>
            <a:ext cx="1845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오픈소스</a:t>
            </a:r>
            <a:r>
              <a:rPr lang="en-US" altLang="ko-KR" sz="1200" b="1" dirty="0">
                <a:solidFill>
                  <a:schemeClr val="bg1"/>
                </a:solidFill>
              </a:rPr>
              <a:t>SW</a:t>
            </a:r>
            <a:r>
              <a:rPr lang="ko-KR" altLang="en-US" sz="1200" b="1" dirty="0">
                <a:solidFill>
                  <a:schemeClr val="bg1"/>
                </a:solidFill>
              </a:rPr>
              <a:t>기초</a:t>
            </a:r>
            <a:r>
              <a:rPr lang="en-US" altLang="ko-KR" sz="1200" b="1" dirty="0">
                <a:solidFill>
                  <a:schemeClr val="bg1"/>
                </a:solidFill>
              </a:rPr>
              <a:t>_3</a:t>
            </a:r>
            <a:r>
              <a:rPr lang="ko-KR" altLang="en-US" sz="1200" b="1" dirty="0">
                <a:solidFill>
                  <a:schemeClr val="bg1"/>
                </a:solidFill>
              </a:rPr>
              <a:t>분반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0630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71717"/>
          </a:solidFill>
        </p:spPr>
        <p:txBody>
          <a:bodyPr/>
          <a:lstStyle/>
          <a:p>
            <a:endParaRPr lang="ko-KR" altLang="en-US" sz="1200"/>
          </a:p>
        </p:txBody>
      </p:sp>
      <p:sp>
        <p:nvSpPr>
          <p:cNvPr id="3" name="TextBox 3"/>
          <p:cNvSpPr txBox="1"/>
          <p:nvPr/>
        </p:nvSpPr>
        <p:spPr>
          <a:xfrm>
            <a:off x="805565" y="3135754"/>
            <a:ext cx="4484870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7"/>
              </a:lnSpc>
            </a:pPr>
            <a:r>
              <a:rPr lang="en-US" sz="5334" b="1" dirty="0">
                <a:solidFill>
                  <a:srgbClr val="FFFFFF"/>
                </a:solidFill>
                <a:latin typeface="HK Grotesk Bold"/>
              </a:rPr>
              <a:t>INDEX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69C23A8-6B65-0AA1-4762-A152C6F0BCB3}"/>
              </a:ext>
            </a:extLst>
          </p:cNvPr>
          <p:cNvGrpSpPr/>
          <p:nvPr/>
        </p:nvGrpSpPr>
        <p:grpSpPr>
          <a:xfrm>
            <a:off x="6564087" y="1336155"/>
            <a:ext cx="3701141" cy="704916"/>
            <a:chOff x="7026730" y="1107555"/>
            <a:chExt cx="3701141" cy="704916"/>
          </a:xfrm>
        </p:grpSpPr>
        <p:sp>
          <p:nvSpPr>
            <p:cNvPr id="4" name="TextBox 4"/>
            <p:cNvSpPr txBox="1"/>
            <p:nvPr/>
          </p:nvSpPr>
          <p:spPr>
            <a:xfrm>
              <a:off x="7245081" y="1107555"/>
              <a:ext cx="3439248" cy="327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ko-KR" altLang="en-US" sz="2000" b="1" dirty="0">
                  <a:solidFill>
                    <a:srgbClr val="171717"/>
                  </a:solidFill>
                  <a:latin typeface="HK Grotesk Medium"/>
                </a:rPr>
                <a:t>프로젝트 개요</a:t>
              </a:r>
              <a:endParaRPr lang="en-US" sz="2000" b="1" dirty="0">
                <a:solidFill>
                  <a:srgbClr val="171717"/>
                </a:solidFill>
                <a:latin typeface="HK Grotesk Medium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288623" y="1434824"/>
              <a:ext cx="3439248" cy="314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en-US" altLang="ko-KR" sz="1400" b="1" dirty="0">
                  <a:solidFill>
                    <a:srgbClr val="171717"/>
                  </a:solidFill>
                  <a:latin typeface="HK Grotesk Medium"/>
                </a:rPr>
                <a:t>-</a:t>
              </a:r>
              <a:r>
                <a:rPr lang="ko-KR" altLang="en-US" sz="1400" b="1" dirty="0">
                  <a:solidFill>
                    <a:srgbClr val="171717"/>
                  </a:solidFill>
                  <a:latin typeface="HK Grotesk Medium"/>
                </a:rPr>
                <a:t>프로젝트 정의</a:t>
              </a:r>
              <a:r>
                <a:rPr lang="en-US" altLang="ko-KR" sz="1400" b="1" dirty="0">
                  <a:solidFill>
                    <a:srgbClr val="171717"/>
                  </a:solidFill>
                  <a:latin typeface="HK Grotesk Medium"/>
                </a:rPr>
                <a:t>/ </a:t>
              </a:r>
              <a:r>
                <a:rPr lang="ko-KR" altLang="en-US" sz="1400" b="1" dirty="0">
                  <a:solidFill>
                    <a:srgbClr val="171717"/>
                  </a:solidFill>
                  <a:latin typeface="HK Grotesk Medium"/>
                </a:rPr>
                <a:t>배경</a:t>
              </a:r>
              <a:r>
                <a:rPr lang="en-US" altLang="ko-KR" sz="1400" b="1" dirty="0">
                  <a:solidFill>
                    <a:srgbClr val="171717"/>
                  </a:solidFill>
                  <a:latin typeface="HK Grotesk Medium"/>
                </a:rPr>
                <a:t>/ </a:t>
              </a:r>
              <a:r>
                <a:rPr lang="ko-KR" altLang="en-US" sz="1400" b="1" dirty="0">
                  <a:solidFill>
                    <a:srgbClr val="171717"/>
                  </a:solidFill>
                  <a:latin typeface="HK Grotesk Medium"/>
                </a:rPr>
                <a:t>사용대상</a:t>
              </a:r>
              <a:r>
                <a:rPr lang="en-US" altLang="ko-KR" sz="1400" b="1" dirty="0">
                  <a:solidFill>
                    <a:srgbClr val="171717"/>
                  </a:solidFill>
                  <a:latin typeface="HK Grotesk Medium"/>
                </a:rPr>
                <a:t>/ </a:t>
              </a:r>
              <a:r>
                <a:rPr lang="ko-KR" altLang="en-US" sz="1400" b="1" dirty="0">
                  <a:solidFill>
                    <a:srgbClr val="171717"/>
                  </a:solidFill>
                  <a:latin typeface="HK Grotesk Medium"/>
                </a:rPr>
                <a:t>지향점</a:t>
              </a:r>
              <a:r>
                <a:rPr lang="en-US" altLang="ko-KR" sz="1400" b="1" dirty="0">
                  <a:solidFill>
                    <a:srgbClr val="171717"/>
                  </a:solidFill>
                  <a:latin typeface="HK Grotesk Medium"/>
                </a:rPr>
                <a:t> </a:t>
              </a:r>
              <a:endParaRPr lang="en-US" sz="1400" b="1" dirty="0">
                <a:solidFill>
                  <a:srgbClr val="171717"/>
                </a:solidFill>
                <a:latin typeface="HK Grotesk Medium"/>
              </a:endParaRPr>
            </a:p>
          </p:txBody>
        </p:sp>
        <p:sp>
          <p:nvSpPr>
            <p:cNvPr id="16" name="Shape 7">
              <a:extLst>
                <a:ext uri="{FF2B5EF4-FFF2-40B4-BE49-F238E27FC236}">
                  <a16:creationId xmlns:a16="http://schemas.microsoft.com/office/drawing/2014/main" id="{74B8226A-CA33-CBA8-818F-BFD760CA226D}"/>
                </a:ext>
              </a:extLst>
            </p:cNvPr>
            <p:cNvSpPr/>
            <p:nvPr/>
          </p:nvSpPr>
          <p:spPr>
            <a:xfrm>
              <a:off x="7026730" y="1107555"/>
              <a:ext cx="114300" cy="704916"/>
            </a:xfrm>
            <a:prstGeom prst="roundRect">
              <a:avLst>
                <a:gd name="adj" fmla="val 56033"/>
              </a:avLst>
            </a:prstGeom>
            <a:solidFill>
              <a:schemeClr val="tx1"/>
            </a:solidFill>
            <a:ln w="7620">
              <a:solidFill>
                <a:schemeClr val="tx1"/>
              </a:solidFill>
              <a:prstDash val="solid"/>
            </a:ln>
          </p:spPr>
          <p:txBody>
            <a:bodyPr/>
            <a:lstStyle/>
            <a:p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124D0-8821-993D-5F84-11508BB0F291}"/>
              </a:ext>
            </a:extLst>
          </p:cNvPr>
          <p:cNvGrpSpPr/>
          <p:nvPr/>
        </p:nvGrpSpPr>
        <p:grpSpPr>
          <a:xfrm>
            <a:off x="7010403" y="2507453"/>
            <a:ext cx="3701141" cy="704916"/>
            <a:chOff x="7026730" y="1107555"/>
            <a:chExt cx="3701141" cy="704916"/>
          </a:xfrm>
        </p:grpSpPr>
        <p:sp>
          <p:nvSpPr>
            <p:cNvPr id="19" name="TextBox 4">
              <a:extLst>
                <a:ext uri="{FF2B5EF4-FFF2-40B4-BE49-F238E27FC236}">
                  <a16:creationId xmlns:a16="http://schemas.microsoft.com/office/drawing/2014/main" id="{15C9B079-B9A0-194A-1796-20E10B0C80A9}"/>
                </a:ext>
              </a:extLst>
            </p:cNvPr>
            <p:cNvSpPr txBox="1"/>
            <p:nvPr/>
          </p:nvSpPr>
          <p:spPr>
            <a:xfrm>
              <a:off x="7245081" y="1107555"/>
              <a:ext cx="3439248" cy="327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ko-KR" altLang="en-US" sz="2000" b="1" dirty="0">
                  <a:solidFill>
                    <a:srgbClr val="171717"/>
                  </a:solidFill>
                  <a:latin typeface="HK Grotesk Medium"/>
                </a:rPr>
                <a:t>구조 및 개발환경</a:t>
              </a:r>
              <a:endParaRPr lang="en-US" sz="2000" b="1" dirty="0">
                <a:solidFill>
                  <a:srgbClr val="171717"/>
                </a:solidFill>
                <a:latin typeface="HK Grotesk Medium"/>
              </a:endParaRPr>
            </a:p>
          </p:txBody>
        </p:sp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D05C2DDE-A263-C617-0906-EC7A63F131CE}"/>
                </a:ext>
              </a:extLst>
            </p:cNvPr>
            <p:cNvSpPr txBox="1"/>
            <p:nvPr/>
          </p:nvSpPr>
          <p:spPr>
            <a:xfrm>
              <a:off x="7288623" y="1434824"/>
              <a:ext cx="3439248" cy="315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en-US" altLang="ko-KR" sz="1400" b="1" dirty="0">
                  <a:solidFill>
                    <a:srgbClr val="171717"/>
                  </a:solidFill>
                  <a:latin typeface="HK Grotesk Medium"/>
                </a:rPr>
                <a:t>- </a:t>
              </a:r>
              <a:r>
                <a:rPr lang="en-US" altLang="ko-KR" sz="1400" b="1" dirty="0"/>
                <a:t>Architecture &amp; ERD structure</a:t>
              </a:r>
              <a:endParaRPr lang="en-US" sz="1400" b="1" dirty="0">
                <a:solidFill>
                  <a:srgbClr val="171717"/>
                </a:solidFill>
                <a:latin typeface="HK Grotesk Medium"/>
              </a:endParaRPr>
            </a:p>
          </p:txBody>
        </p:sp>
        <p:sp>
          <p:nvSpPr>
            <p:cNvPr id="21" name="Shape 7">
              <a:extLst>
                <a:ext uri="{FF2B5EF4-FFF2-40B4-BE49-F238E27FC236}">
                  <a16:creationId xmlns:a16="http://schemas.microsoft.com/office/drawing/2014/main" id="{1A9327E1-C76B-0687-2FBF-E2959E82DA51}"/>
                </a:ext>
              </a:extLst>
            </p:cNvPr>
            <p:cNvSpPr/>
            <p:nvPr/>
          </p:nvSpPr>
          <p:spPr>
            <a:xfrm>
              <a:off x="7026730" y="1107555"/>
              <a:ext cx="114300" cy="704916"/>
            </a:xfrm>
            <a:prstGeom prst="roundRect">
              <a:avLst>
                <a:gd name="adj" fmla="val 56033"/>
              </a:avLst>
            </a:prstGeom>
            <a:solidFill>
              <a:schemeClr val="tx1"/>
            </a:solidFill>
            <a:ln w="7620">
              <a:solidFill>
                <a:schemeClr val="tx1"/>
              </a:solidFill>
              <a:prstDash val="solid"/>
            </a:ln>
          </p:spPr>
          <p:txBody>
            <a:bodyPr/>
            <a:lstStyle/>
            <a:p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D3AA3A-C39B-0983-7F2C-BF314ABBFD8C}"/>
              </a:ext>
            </a:extLst>
          </p:cNvPr>
          <p:cNvGrpSpPr/>
          <p:nvPr/>
        </p:nvGrpSpPr>
        <p:grpSpPr>
          <a:xfrm>
            <a:off x="7571015" y="3603454"/>
            <a:ext cx="3701141" cy="704916"/>
            <a:chOff x="7026730" y="1107555"/>
            <a:chExt cx="3701141" cy="704916"/>
          </a:xfrm>
        </p:grpSpPr>
        <p:sp>
          <p:nvSpPr>
            <p:cNvPr id="23" name="TextBox 4">
              <a:extLst>
                <a:ext uri="{FF2B5EF4-FFF2-40B4-BE49-F238E27FC236}">
                  <a16:creationId xmlns:a16="http://schemas.microsoft.com/office/drawing/2014/main" id="{FBEA9F67-293B-CC21-9B7B-F034A0C329EB}"/>
                </a:ext>
              </a:extLst>
            </p:cNvPr>
            <p:cNvSpPr txBox="1"/>
            <p:nvPr/>
          </p:nvSpPr>
          <p:spPr>
            <a:xfrm>
              <a:off x="7245081" y="1107555"/>
              <a:ext cx="3439248" cy="327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ko-KR" altLang="en-US" sz="2000" b="1" dirty="0">
                  <a:solidFill>
                    <a:srgbClr val="171717"/>
                  </a:solidFill>
                  <a:latin typeface="HK Grotesk Medium"/>
                </a:rPr>
                <a:t>기능 구현</a:t>
              </a:r>
              <a:endParaRPr lang="en-US" sz="2000" b="1" dirty="0">
                <a:solidFill>
                  <a:srgbClr val="171717"/>
                </a:solidFill>
                <a:latin typeface="HK Grotesk Medium"/>
              </a:endParaRP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EE579DA1-9B53-9406-7B52-0E63084ED99D}"/>
                </a:ext>
              </a:extLst>
            </p:cNvPr>
            <p:cNvSpPr txBox="1"/>
            <p:nvPr/>
          </p:nvSpPr>
          <p:spPr>
            <a:xfrm>
              <a:off x="7288623" y="1434824"/>
              <a:ext cx="3439248" cy="314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en-US" altLang="ko-KR" sz="1400" b="1" dirty="0">
                  <a:solidFill>
                    <a:srgbClr val="171717"/>
                  </a:solidFill>
                  <a:latin typeface="HK Grotesk Medium"/>
                </a:rPr>
                <a:t>- </a:t>
              </a:r>
              <a:r>
                <a:rPr lang="ko-KR" altLang="en-US" sz="1400" b="1" dirty="0">
                  <a:solidFill>
                    <a:srgbClr val="171717"/>
                  </a:solidFill>
                  <a:latin typeface="HK Grotesk Medium"/>
                </a:rPr>
                <a:t>기능 구성</a:t>
              </a:r>
              <a:r>
                <a:rPr lang="en-US" altLang="ko-KR" sz="1400" b="1" dirty="0">
                  <a:solidFill>
                    <a:srgbClr val="171717"/>
                  </a:solidFill>
                  <a:latin typeface="HK Grotesk Medium"/>
                </a:rPr>
                <a:t>/</a:t>
              </a:r>
              <a:r>
                <a:rPr lang="ko-KR" altLang="en-US" sz="1400" b="1" dirty="0">
                  <a:solidFill>
                    <a:srgbClr val="171717"/>
                  </a:solidFill>
                  <a:latin typeface="HK Grotesk Medium"/>
                </a:rPr>
                <a:t> 시연 영상</a:t>
              </a:r>
              <a:endParaRPr lang="en-US" sz="1400" b="1" dirty="0">
                <a:solidFill>
                  <a:srgbClr val="171717"/>
                </a:solidFill>
                <a:latin typeface="HK Grotesk Medium"/>
              </a:endParaRPr>
            </a:p>
          </p:txBody>
        </p:sp>
        <p:sp>
          <p:nvSpPr>
            <p:cNvPr id="25" name="Shape 7">
              <a:extLst>
                <a:ext uri="{FF2B5EF4-FFF2-40B4-BE49-F238E27FC236}">
                  <a16:creationId xmlns:a16="http://schemas.microsoft.com/office/drawing/2014/main" id="{3C1D3307-6802-1215-A38D-00A218765EAD}"/>
                </a:ext>
              </a:extLst>
            </p:cNvPr>
            <p:cNvSpPr/>
            <p:nvPr/>
          </p:nvSpPr>
          <p:spPr>
            <a:xfrm>
              <a:off x="7026730" y="1107555"/>
              <a:ext cx="114300" cy="704916"/>
            </a:xfrm>
            <a:prstGeom prst="roundRect">
              <a:avLst>
                <a:gd name="adj" fmla="val 56033"/>
              </a:avLst>
            </a:prstGeom>
            <a:solidFill>
              <a:schemeClr val="tx1"/>
            </a:solidFill>
            <a:ln w="7620">
              <a:solidFill>
                <a:schemeClr val="tx1"/>
              </a:solidFill>
              <a:prstDash val="solid"/>
            </a:ln>
          </p:spPr>
          <p:txBody>
            <a:bodyPr/>
            <a:lstStyle/>
            <a:p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11756C5-20AB-FC12-1F51-220D770F0D09}"/>
              </a:ext>
            </a:extLst>
          </p:cNvPr>
          <p:cNvGrpSpPr/>
          <p:nvPr/>
        </p:nvGrpSpPr>
        <p:grpSpPr>
          <a:xfrm>
            <a:off x="8126186" y="4732498"/>
            <a:ext cx="3701141" cy="704916"/>
            <a:chOff x="7026730" y="1107555"/>
            <a:chExt cx="3701141" cy="704916"/>
          </a:xfrm>
        </p:grpSpPr>
        <p:sp>
          <p:nvSpPr>
            <p:cNvPr id="27" name="TextBox 4">
              <a:extLst>
                <a:ext uri="{FF2B5EF4-FFF2-40B4-BE49-F238E27FC236}">
                  <a16:creationId xmlns:a16="http://schemas.microsoft.com/office/drawing/2014/main" id="{30904D93-9BB9-B08E-2DEB-CF156BFA6BA5}"/>
                </a:ext>
              </a:extLst>
            </p:cNvPr>
            <p:cNvSpPr txBox="1"/>
            <p:nvPr/>
          </p:nvSpPr>
          <p:spPr>
            <a:xfrm>
              <a:off x="7245081" y="1107555"/>
              <a:ext cx="3439248" cy="327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ko-KR" altLang="en-US" sz="2000" b="1" dirty="0">
                  <a:solidFill>
                    <a:srgbClr val="171717"/>
                  </a:solidFill>
                  <a:latin typeface="HK Grotesk Medium"/>
                </a:rPr>
                <a:t>대단원</a:t>
              </a:r>
              <a:endParaRPr lang="en-US" sz="2000" b="1" dirty="0">
                <a:solidFill>
                  <a:srgbClr val="171717"/>
                </a:solidFill>
                <a:latin typeface="HK Grotesk Medium"/>
              </a:endParaRPr>
            </a:p>
          </p:txBody>
        </p:sp>
        <p:sp>
          <p:nvSpPr>
            <p:cNvPr id="28" name="TextBox 5">
              <a:extLst>
                <a:ext uri="{FF2B5EF4-FFF2-40B4-BE49-F238E27FC236}">
                  <a16:creationId xmlns:a16="http://schemas.microsoft.com/office/drawing/2014/main" id="{089EDEB2-D657-81B7-11B0-B04AAEA64E05}"/>
                </a:ext>
              </a:extLst>
            </p:cNvPr>
            <p:cNvSpPr txBox="1"/>
            <p:nvPr/>
          </p:nvSpPr>
          <p:spPr>
            <a:xfrm>
              <a:off x="7288623" y="1434824"/>
              <a:ext cx="3439248" cy="314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en-US" altLang="ko-KR" sz="1400" b="1" dirty="0">
                  <a:solidFill>
                    <a:srgbClr val="171717"/>
                  </a:solidFill>
                  <a:latin typeface="HK Grotesk Medium"/>
                </a:rPr>
                <a:t>- </a:t>
              </a:r>
              <a:r>
                <a:rPr lang="ko-KR" altLang="en-US" sz="1400" b="1" dirty="0">
                  <a:solidFill>
                    <a:srgbClr val="171717"/>
                  </a:solidFill>
                  <a:latin typeface="HK Grotesk Medium"/>
                </a:rPr>
                <a:t>기대효과</a:t>
              </a:r>
              <a:r>
                <a:rPr lang="en-US" altLang="ko-KR" sz="1400" b="1" dirty="0">
                  <a:solidFill>
                    <a:srgbClr val="171717"/>
                  </a:solidFill>
                  <a:latin typeface="HK Grotesk Medium"/>
                </a:rPr>
                <a:t>/ </a:t>
              </a:r>
              <a:r>
                <a:rPr lang="ko-KR" altLang="en-US" sz="1400" b="1" dirty="0">
                  <a:solidFill>
                    <a:srgbClr val="171717"/>
                  </a:solidFill>
                  <a:latin typeface="HK Grotesk Medium"/>
                </a:rPr>
                <a:t>발전계획</a:t>
              </a:r>
              <a:r>
                <a:rPr lang="en-US" altLang="ko-KR" sz="1400" b="1" dirty="0">
                  <a:solidFill>
                    <a:srgbClr val="171717"/>
                  </a:solidFill>
                  <a:latin typeface="HK Grotesk Medium"/>
                </a:rPr>
                <a:t>/ </a:t>
              </a:r>
              <a:r>
                <a:rPr lang="ko-KR" altLang="en-US" sz="1400" b="1" dirty="0">
                  <a:solidFill>
                    <a:srgbClr val="171717"/>
                  </a:solidFill>
                  <a:latin typeface="HK Grotesk Medium"/>
                </a:rPr>
                <a:t>역할분담</a:t>
              </a:r>
              <a:endParaRPr lang="en-US" sz="1400" b="1" dirty="0">
                <a:solidFill>
                  <a:srgbClr val="171717"/>
                </a:solidFill>
                <a:latin typeface="HK Grotesk Medium"/>
              </a:endParaRPr>
            </a:p>
          </p:txBody>
        </p:sp>
        <p:sp>
          <p:nvSpPr>
            <p:cNvPr id="29" name="Shape 7">
              <a:extLst>
                <a:ext uri="{FF2B5EF4-FFF2-40B4-BE49-F238E27FC236}">
                  <a16:creationId xmlns:a16="http://schemas.microsoft.com/office/drawing/2014/main" id="{25DD6459-296C-587A-11C2-DEAEB3380542}"/>
                </a:ext>
              </a:extLst>
            </p:cNvPr>
            <p:cNvSpPr/>
            <p:nvPr/>
          </p:nvSpPr>
          <p:spPr>
            <a:xfrm>
              <a:off x="7026730" y="1107555"/>
              <a:ext cx="114300" cy="704916"/>
            </a:xfrm>
            <a:prstGeom prst="roundRect">
              <a:avLst>
                <a:gd name="adj" fmla="val 56033"/>
              </a:avLst>
            </a:prstGeom>
            <a:solidFill>
              <a:schemeClr val="tx1"/>
            </a:solidFill>
            <a:ln w="7620">
              <a:solidFill>
                <a:schemeClr val="tx1"/>
              </a:solidFill>
              <a:prstDash val="solid"/>
            </a:ln>
          </p:spPr>
          <p:txBody>
            <a:bodyPr/>
            <a:lstStyle/>
            <a:p>
              <a:endParaRPr lang="ko-KR" alt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98B468-EEDA-11E1-492E-55DC99365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9D7989-129D-1379-4EF0-00F4DED656EC}"/>
              </a:ext>
            </a:extLst>
          </p:cNvPr>
          <p:cNvSpPr txBox="1"/>
          <p:nvPr/>
        </p:nvSpPr>
        <p:spPr>
          <a:xfrm>
            <a:off x="1089877" y="284854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프로젝트 개요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9077E1-42AB-A017-B52B-1DDB4A26E5D8}"/>
              </a:ext>
            </a:extLst>
          </p:cNvPr>
          <p:cNvCxnSpPr>
            <a:cxnSpLocks/>
          </p:cNvCxnSpPr>
          <p:nvPr/>
        </p:nvCxnSpPr>
        <p:spPr>
          <a:xfrm>
            <a:off x="1153688" y="681285"/>
            <a:ext cx="11038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566071-7D8F-66C3-FBE7-90A120C6D5DA}"/>
              </a:ext>
            </a:extLst>
          </p:cNvPr>
          <p:cNvSpPr txBox="1"/>
          <p:nvPr/>
        </p:nvSpPr>
        <p:spPr>
          <a:xfrm>
            <a:off x="0" y="0"/>
            <a:ext cx="84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Part 1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A7B06A-9CD5-3F78-EBFA-6E7AB9EBE204}"/>
              </a:ext>
            </a:extLst>
          </p:cNvPr>
          <p:cNvSpPr/>
          <p:nvPr/>
        </p:nvSpPr>
        <p:spPr>
          <a:xfrm>
            <a:off x="473372" y="821658"/>
            <a:ext cx="5465375" cy="59492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D6CF90-2858-4B11-AB85-3CC5AB1CC2B0}"/>
              </a:ext>
            </a:extLst>
          </p:cNvPr>
          <p:cNvSpPr/>
          <p:nvPr/>
        </p:nvSpPr>
        <p:spPr>
          <a:xfrm>
            <a:off x="6288770" y="821659"/>
            <a:ext cx="5465375" cy="5949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EEB823-C04A-3CE4-80A5-A1F24559AE66}"/>
              </a:ext>
            </a:extLst>
          </p:cNvPr>
          <p:cNvGrpSpPr/>
          <p:nvPr/>
        </p:nvGrpSpPr>
        <p:grpSpPr>
          <a:xfrm>
            <a:off x="6522902" y="1632750"/>
            <a:ext cx="5173800" cy="4914899"/>
            <a:chOff x="3560349" y="1403212"/>
            <a:chExt cx="5173800" cy="4914899"/>
          </a:xfrm>
        </p:grpSpPr>
        <p:cxnSp>
          <p:nvCxnSpPr>
            <p:cNvPr id="2" name="직선 연결선 1">
              <a:extLst>
                <a:ext uri="{FF2B5EF4-FFF2-40B4-BE49-F238E27FC236}">
                  <a16:creationId xmlns:a16="http://schemas.microsoft.com/office/drawing/2014/main" id="{A1CEB2C6-2AF8-717F-B525-168692EE4A05}"/>
                </a:ext>
              </a:extLst>
            </p:cNvPr>
            <p:cNvCxnSpPr/>
            <p:nvPr/>
          </p:nvCxnSpPr>
          <p:spPr>
            <a:xfrm>
              <a:off x="6098440" y="3152824"/>
              <a:ext cx="0" cy="1192863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FB1E2F6-E032-D6F7-DAB1-FE861EC7A4B4}"/>
                </a:ext>
              </a:extLst>
            </p:cNvPr>
            <p:cNvCxnSpPr/>
            <p:nvPr/>
          </p:nvCxnSpPr>
          <p:spPr>
            <a:xfrm flipH="1">
              <a:off x="4792403" y="4352990"/>
              <a:ext cx="1288010" cy="77449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EF3323D-921F-8D02-7DB3-3D1A9DFD84AB}"/>
                </a:ext>
              </a:extLst>
            </p:cNvPr>
            <p:cNvCxnSpPr/>
            <p:nvPr/>
          </p:nvCxnSpPr>
          <p:spPr>
            <a:xfrm>
              <a:off x="6127464" y="4352987"/>
              <a:ext cx="1072693" cy="67924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D6BFECA-B9CE-5CE9-B973-1296C16A6EBE}"/>
                </a:ext>
              </a:extLst>
            </p:cNvPr>
            <p:cNvSpPr/>
            <p:nvPr/>
          </p:nvSpPr>
          <p:spPr>
            <a:xfrm>
              <a:off x="3560349" y="4559345"/>
              <a:ext cx="1758766" cy="17587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020202"/>
                  </a:solidFill>
                </a:rPr>
                <a:t>조작 편의성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B7A4AE7-0152-B67F-0D4B-9888A491F0BA}"/>
                </a:ext>
              </a:extLst>
            </p:cNvPr>
            <p:cNvSpPr/>
            <p:nvPr/>
          </p:nvSpPr>
          <p:spPr>
            <a:xfrm>
              <a:off x="5216617" y="1403212"/>
              <a:ext cx="1758766" cy="17587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020202"/>
                  </a:solidFill>
                </a:rPr>
                <a:t>학습 활용성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F181B5-C521-E03F-FCBC-BC42A3A23F54}"/>
                </a:ext>
              </a:extLst>
            </p:cNvPr>
            <p:cNvSpPr/>
            <p:nvPr/>
          </p:nvSpPr>
          <p:spPr>
            <a:xfrm>
              <a:off x="6975383" y="4559345"/>
              <a:ext cx="1758766" cy="17587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020202"/>
                  </a:solidFill>
                </a:rPr>
                <a:t>운영 독립성</a:t>
              </a:r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4C0EE6E-5811-01EB-0DB7-C3E69A73B3B3}"/>
              </a:ext>
            </a:extLst>
          </p:cNvPr>
          <p:cNvSpPr/>
          <p:nvPr/>
        </p:nvSpPr>
        <p:spPr>
          <a:xfrm>
            <a:off x="598599" y="960987"/>
            <a:ext cx="1654744" cy="468361"/>
          </a:xfrm>
          <a:prstGeom prst="roundRect">
            <a:avLst>
              <a:gd name="adj" fmla="val 30226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프로젝트 정의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3EBFCD6-0D8A-5C45-7804-F54696DF8155}"/>
              </a:ext>
            </a:extLst>
          </p:cNvPr>
          <p:cNvSpPr/>
          <p:nvPr/>
        </p:nvSpPr>
        <p:spPr>
          <a:xfrm>
            <a:off x="598599" y="1509567"/>
            <a:ext cx="5279687" cy="6240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0" dirty="0">
                <a:solidFill>
                  <a:srgbClr val="02020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의약품 정보 검색</a:t>
            </a:r>
            <a:r>
              <a:rPr lang="en-US" altLang="ko-KR" b="1" i="0" dirty="0">
                <a:solidFill>
                  <a:srgbClr val="02020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i="0" dirty="0">
                <a:solidFill>
                  <a:srgbClr val="02020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증상별 약품 추천</a:t>
            </a:r>
            <a:r>
              <a:rPr lang="en-US" altLang="ko-KR" b="1" i="0" dirty="0">
                <a:solidFill>
                  <a:srgbClr val="02020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i="0" dirty="0">
                <a:solidFill>
                  <a:srgbClr val="02020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커뮤니티 기능을 제공하는 종합 온라인 서비스 플랫폼 </a:t>
            </a:r>
            <a:endParaRPr lang="ko-KR" altLang="en-US" b="1" dirty="0">
              <a:solidFill>
                <a:srgbClr val="020202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710695F-977E-8B4F-6858-2002621F14C8}"/>
              </a:ext>
            </a:extLst>
          </p:cNvPr>
          <p:cNvSpPr/>
          <p:nvPr/>
        </p:nvSpPr>
        <p:spPr>
          <a:xfrm>
            <a:off x="6425175" y="941125"/>
            <a:ext cx="1450639" cy="468361"/>
          </a:xfrm>
          <a:prstGeom prst="roundRect">
            <a:avLst>
              <a:gd name="adj" fmla="val 302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020202"/>
                </a:solidFill>
              </a:rPr>
              <a:t>개발 지향점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9345948-ECB0-7692-761A-A002FCA998A4}"/>
              </a:ext>
            </a:extLst>
          </p:cNvPr>
          <p:cNvSpPr/>
          <p:nvPr/>
        </p:nvSpPr>
        <p:spPr>
          <a:xfrm>
            <a:off x="598599" y="2865780"/>
            <a:ext cx="1654744" cy="468361"/>
          </a:xfrm>
          <a:prstGeom prst="roundRect">
            <a:avLst>
              <a:gd name="adj" fmla="val 30226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개발 배경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FA75BDA-E342-2BC6-4A58-CA63F10231C2}"/>
              </a:ext>
            </a:extLst>
          </p:cNvPr>
          <p:cNvSpPr/>
          <p:nvPr/>
        </p:nvSpPr>
        <p:spPr>
          <a:xfrm>
            <a:off x="598599" y="3394632"/>
            <a:ext cx="5279687" cy="7419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20202"/>
                </a:solidFill>
              </a:rPr>
              <a:t>평균 수명 증가</a:t>
            </a:r>
            <a:r>
              <a:rPr lang="en-US" altLang="ko-KR" b="1" dirty="0">
                <a:solidFill>
                  <a:srgbClr val="020202"/>
                </a:solidFill>
              </a:rPr>
              <a:t> </a:t>
            </a:r>
            <a:r>
              <a:rPr lang="ko-KR" altLang="en-US" b="1" dirty="0">
                <a:solidFill>
                  <a:srgbClr val="020202"/>
                </a:solidFill>
              </a:rPr>
              <a:t>및 고령화 사회 심화 </a:t>
            </a:r>
            <a:r>
              <a:rPr lang="en-US" altLang="ko-KR" b="1" dirty="0">
                <a:solidFill>
                  <a:srgbClr val="020202"/>
                </a:solidFill>
              </a:rPr>
              <a:t>-&gt; </a:t>
            </a:r>
            <a:r>
              <a:rPr lang="ko-KR" altLang="en-US" b="1" dirty="0">
                <a:solidFill>
                  <a:srgbClr val="020202"/>
                </a:solidFill>
              </a:rPr>
              <a:t>의약품 종류 다양화 </a:t>
            </a:r>
            <a:r>
              <a:rPr lang="en-US" altLang="ko-KR" b="1" dirty="0">
                <a:solidFill>
                  <a:srgbClr val="020202"/>
                </a:solidFill>
              </a:rPr>
              <a:t>BUT </a:t>
            </a:r>
            <a:r>
              <a:rPr lang="ko-KR" altLang="en-US" b="1" dirty="0">
                <a:solidFill>
                  <a:srgbClr val="020202"/>
                </a:solidFill>
              </a:rPr>
              <a:t>여전히 한정적인 제약 정보 시스템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6899EDE-8761-7526-6755-6300D7DF09B1}"/>
              </a:ext>
            </a:extLst>
          </p:cNvPr>
          <p:cNvSpPr/>
          <p:nvPr/>
        </p:nvSpPr>
        <p:spPr>
          <a:xfrm>
            <a:off x="598599" y="4754793"/>
            <a:ext cx="1654744" cy="468361"/>
          </a:xfrm>
          <a:prstGeom prst="roundRect">
            <a:avLst>
              <a:gd name="adj" fmla="val 30226"/>
            </a:avLst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사용 대상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C32EDC3-9167-204D-5D97-5EA0B5E9E077}"/>
              </a:ext>
            </a:extLst>
          </p:cNvPr>
          <p:cNvSpPr/>
          <p:nvPr/>
        </p:nvSpPr>
        <p:spPr>
          <a:xfrm>
            <a:off x="585123" y="5284424"/>
            <a:ext cx="5279687" cy="1023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20202"/>
                </a:solidFill>
              </a:rPr>
              <a:t>-</a:t>
            </a:r>
            <a:r>
              <a:rPr lang="ko-KR" altLang="en-US" b="1" dirty="0">
                <a:solidFill>
                  <a:srgbClr val="020202"/>
                </a:solidFill>
              </a:rPr>
              <a:t>의약품의 효능</a:t>
            </a:r>
            <a:r>
              <a:rPr lang="en-US" altLang="ko-KR" b="1" dirty="0">
                <a:solidFill>
                  <a:srgbClr val="020202"/>
                </a:solidFill>
              </a:rPr>
              <a:t>/</a:t>
            </a:r>
            <a:r>
              <a:rPr lang="ko-KR" altLang="en-US" b="1" dirty="0">
                <a:solidFill>
                  <a:srgbClr val="020202"/>
                </a:solidFill>
              </a:rPr>
              <a:t>성분</a:t>
            </a:r>
            <a:r>
              <a:rPr lang="en-US" altLang="ko-KR" b="1" dirty="0">
                <a:solidFill>
                  <a:srgbClr val="020202"/>
                </a:solidFill>
              </a:rPr>
              <a:t>/</a:t>
            </a:r>
            <a:r>
              <a:rPr lang="ko-KR" altLang="en-US" b="1" dirty="0">
                <a:solidFill>
                  <a:srgbClr val="020202"/>
                </a:solidFill>
              </a:rPr>
              <a:t>주의점 등이 알고 싶은 사람</a:t>
            </a:r>
            <a:endParaRPr lang="en-US" altLang="ko-KR" b="1" dirty="0">
              <a:solidFill>
                <a:srgbClr val="020202"/>
              </a:solidFill>
            </a:endParaRPr>
          </a:p>
          <a:p>
            <a:r>
              <a:rPr lang="en-US" altLang="ko-KR" b="1" dirty="0">
                <a:solidFill>
                  <a:srgbClr val="020202"/>
                </a:solidFill>
              </a:rPr>
              <a:t>-</a:t>
            </a:r>
            <a:r>
              <a:rPr lang="ko-KR" altLang="en-US" b="1" dirty="0">
                <a:solidFill>
                  <a:srgbClr val="020202"/>
                </a:solidFill>
              </a:rPr>
              <a:t>약품명을 모르지만 증상기반으로 찾고 싶은 사람</a:t>
            </a:r>
            <a:endParaRPr lang="en-US" altLang="ko-KR" b="1" dirty="0">
              <a:solidFill>
                <a:srgbClr val="020202"/>
              </a:solidFill>
            </a:endParaRPr>
          </a:p>
          <a:p>
            <a:r>
              <a:rPr lang="en-US" altLang="ko-KR" b="1" dirty="0">
                <a:solidFill>
                  <a:srgbClr val="020202"/>
                </a:solidFill>
              </a:rPr>
              <a:t>-</a:t>
            </a:r>
            <a:r>
              <a:rPr lang="ko-KR" altLang="en-US" b="1" dirty="0">
                <a:solidFill>
                  <a:srgbClr val="020202"/>
                </a:solidFill>
              </a:rPr>
              <a:t>다른 사람의 사용후기를 참고하고 싶은 사람</a:t>
            </a:r>
          </a:p>
        </p:txBody>
      </p:sp>
    </p:spTree>
    <p:extLst>
      <p:ext uri="{BB962C8B-B14F-4D97-AF65-F5344CB8AC3E}">
        <p14:creationId xmlns:p14="http://schemas.microsoft.com/office/powerpoint/2010/main" val="787950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256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Architecture &amp; ERD structure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68DED1-529E-2BE0-4FD0-2832A996E256}"/>
              </a:ext>
            </a:extLst>
          </p:cNvPr>
          <p:cNvSpPr/>
          <p:nvPr/>
        </p:nvSpPr>
        <p:spPr>
          <a:xfrm>
            <a:off x="495298" y="821659"/>
            <a:ext cx="5465375" cy="5949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D5F87D-0D3C-B135-4674-CB224664B4E8}"/>
              </a:ext>
            </a:extLst>
          </p:cNvPr>
          <p:cNvSpPr/>
          <p:nvPr/>
        </p:nvSpPr>
        <p:spPr>
          <a:xfrm>
            <a:off x="6231328" y="821659"/>
            <a:ext cx="5439972" cy="59492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47CD33-61F6-2E4E-2B02-913AD489DEAD}"/>
              </a:ext>
            </a:extLst>
          </p:cNvPr>
          <p:cNvSpPr txBox="1"/>
          <p:nvPr/>
        </p:nvSpPr>
        <p:spPr>
          <a:xfrm>
            <a:off x="6326098" y="924976"/>
            <a:ext cx="314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- ERD structure [</a:t>
            </a:r>
            <a:r>
              <a:rPr lang="en-US" altLang="ko-KR" sz="2400" b="1" dirty="0" err="1">
                <a:solidFill>
                  <a:schemeClr val="bg1"/>
                </a:solidFill>
              </a:rPr>
              <a:t>Mysql</a:t>
            </a:r>
            <a:r>
              <a:rPr lang="en-US" altLang="ko-KR" sz="2400" b="1" dirty="0">
                <a:solidFill>
                  <a:schemeClr val="bg1"/>
                </a:solidFill>
              </a:rPr>
              <a:t>]</a:t>
            </a:r>
            <a:endParaRPr lang="ko-KR" altLang="en-US" sz="2400" spc="-3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4AF090-96D4-84D4-2096-C703FCD76D57}"/>
              </a:ext>
            </a:extLst>
          </p:cNvPr>
          <p:cNvSpPr txBox="1"/>
          <p:nvPr/>
        </p:nvSpPr>
        <p:spPr>
          <a:xfrm>
            <a:off x="642255" y="902951"/>
            <a:ext cx="401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- Architecture [Django]    </a:t>
            </a:r>
            <a:endParaRPr lang="ko-KR" altLang="en-US" sz="2400" spc="-300" dirty="0">
              <a:solidFill>
                <a:schemeClr val="tx2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610526"/>
            <a:ext cx="11038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7AB2D80-1152-11AA-A618-3BB48806A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338" y="1437782"/>
            <a:ext cx="4953951" cy="516916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2DD447E6-F81F-515F-5CB8-200AE7723C45}"/>
              </a:ext>
            </a:extLst>
          </p:cNvPr>
          <p:cNvSpPr/>
          <p:nvPr/>
        </p:nvSpPr>
        <p:spPr>
          <a:xfrm>
            <a:off x="6550206" y="1492207"/>
            <a:ext cx="999037" cy="1768061"/>
          </a:xfrm>
          <a:prstGeom prst="frame">
            <a:avLst>
              <a:gd name="adj1" fmla="val 23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963A3989-54A5-228E-A45C-BC5F72A4305B}"/>
              </a:ext>
            </a:extLst>
          </p:cNvPr>
          <p:cNvSpPr/>
          <p:nvPr/>
        </p:nvSpPr>
        <p:spPr>
          <a:xfrm>
            <a:off x="7665993" y="1513979"/>
            <a:ext cx="2403294" cy="1218334"/>
          </a:xfrm>
          <a:prstGeom prst="frame">
            <a:avLst>
              <a:gd name="adj1" fmla="val 23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6F10A2-F5C0-9E3E-1171-718AC62256B9}"/>
              </a:ext>
            </a:extLst>
          </p:cNvPr>
          <p:cNvSpPr txBox="1"/>
          <p:nvPr/>
        </p:nvSpPr>
        <p:spPr>
          <a:xfrm>
            <a:off x="16327" y="0"/>
            <a:ext cx="66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Part 2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C20E99D-440D-CBC1-EFF8-B93F2BDC0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78" y="1437782"/>
            <a:ext cx="4953951" cy="5169160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13D34E-D7CC-989D-1B64-3BE3A381001B}"/>
              </a:ext>
            </a:extLst>
          </p:cNvPr>
          <p:cNvSpPr/>
          <p:nvPr/>
        </p:nvSpPr>
        <p:spPr>
          <a:xfrm>
            <a:off x="2277226" y="3472509"/>
            <a:ext cx="1117448" cy="903317"/>
          </a:xfrm>
          <a:prstGeom prst="roundRect">
            <a:avLst/>
          </a:prstGeom>
          <a:solidFill>
            <a:schemeClr val="bg2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Pillandpick_project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-</a:t>
            </a:r>
            <a:r>
              <a:rPr lang="ko-KR" altLang="en-US" sz="800" b="1" dirty="0">
                <a:solidFill>
                  <a:schemeClr val="tx1"/>
                </a:solidFill>
              </a:rPr>
              <a:t>전체연결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0B138E9-F877-C36D-3C02-99C422DD082E}"/>
              </a:ext>
            </a:extLst>
          </p:cNvPr>
          <p:cNvSpPr/>
          <p:nvPr/>
        </p:nvSpPr>
        <p:spPr>
          <a:xfrm>
            <a:off x="4096731" y="2123145"/>
            <a:ext cx="1117448" cy="90331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-</a:t>
            </a:r>
            <a:r>
              <a:rPr lang="ko-KR" altLang="en-US" sz="800" b="1" dirty="0">
                <a:solidFill>
                  <a:schemeClr val="tx1"/>
                </a:solidFill>
              </a:rPr>
              <a:t>약품 검색기능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7020A22-2BA9-34EB-2D8B-9770E851271A}"/>
              </a:ext>
            </a:extLst>
          </p:cNvPr>
          <p:cNvSpPr/>
          <p:nvPr/>
        </p:nvSpPr>
        <p:spPr>
          <a:xfrm>
            <a:off x="4096731" y="3429000"/>
            <a:ext cx="1117449" cy="90331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Recommend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- </a:t>
            </a:r>
            <a:r>
              <a:rPr lang="ko-KR" altLang="en-US" sz="800" b="1" dirty="0">
                <a:solidFill>
                  <a:schemeClr val="tx1"/>
                </a:solidFill>
              </a:rPr>
              <a:t>약품 추천기능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14C1020-4670-0F27-AB2D-5C89C9ABC3F2}"/>
              </a:ext>
            </a:extLst>
          </p:cNvPr>
          <p:cNvSpPr/>
          <p:nvPr/>
        </p:nvSpPr>
        <p:spPr>
          <a:xfrm>
            <a:off x="4096730" y="4787476"/>
            <a:ext cx="1117449" cy="90331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Detail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- </a:t>
            </a:r>
            <a:r>
              <a:rPr lang="ko-KR" altLang="en-US" sz="800" b="1" dirty="0">
                <a:solidFill>
                  <a:schemeClr val="tx1"/>
                </a:solidFill>
              </a:rPr>
              <a:t>상세정보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-</a:t>
            </a:r>
            <a:r>
              <a:rPr lang="ko-KR" altLang="en-US" sz="800" b="1" dirty="0" err="1">
                <a:solidFill>
                  <a:schemeClr val="tx1"/>
                </a:solidFill>
              </a:rPr>
              <a:t>별점남기기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EFBC002-357E-B56B-EDAB-12B12D561C45}"/>
              </a:ext>
            </a:extLst>
          </p:cNvPr>
          <p:cNvSpPr/>
          <p:nvPr/>
        </p:nvSpPr>
        <p:spPr>
          <a:xfrm>
            <a:off x="2277226" y="4787476"/>
            <a:ext cx="1129123" cy="90331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Accounts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-</a:t>
            </a:r>
            <a:r>
              <a:rPr lang="ko-KR" altLang="en-US" sz="800" b="1" dirty="0">
                <a:solidFill>
                  <a:schemeClr val="tx1"/>
                </a:solidFill>
              </a:rPr>
              <a:t>대시보드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-</a:t>
            </a:r>
            <a:r>
              <a:rPr lang="ko-KR" altLang="en-US" sz="800" b="1" dirty="0">
                <a:solidFill>
                  <a:schemeClr val="tx1"/>
                </a:solidFill>
              </a:rPr>
              <a:t>사이트소개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-</a:t>
            </a:r>
            <a:r>
              <a:rPr lang="ko-KR" altLang="en-US" sz="800" b="1" dirty="0">
                <a:solidFill>
                  <a:schemeClr val="tx1"/>
                </a:solidFill>
              </a:rPr>
              <a:t>로그인</a:t>
            </a:r>
            <a:r>
              <a:rPr lang="en-US" altLang="ko-KR" sz="800" b="1" dirty="0">
                <a:solidFill>
                  <a:schemeClr val="tx1"/>
                </a:solidFill>
              </a:rPr>
              <a:t>,</a:t>
            </a:r>
            <a:r>
              <a:rPr lang="ko-KR" altLang="en-US" sz="800" b="1" dirty="0">
                <a:solidFill>
                  <a:schemeClr val="tx1"/>
                </a:solidFill>
              </a:rPr>
              <a:t>회원가입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- </a:t>
            </a:r>
            <a:r>
              <a:rPr lang="ko-KR" altLang="en-US" sz="800" b="1" dirty="0">
                <a:solidFill>
                  <a:schemeClr val="tx1"/>
                </a:solidFill>
              </a:rPr>
              <a:t>마이페이지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4F03897-9040-5CE1-1C3F-826586152808}"/>
              </a:ext>
            </a:extLst>
          </p:cNvPr>
          <p:cNvSpPr/>
          <p:nvPr/>
        </p:nvSpPr>
        <p:spPr>
          <a:xfrm>
            <a:off x="2277226" y="2123146"/>
            <a:ext cx="1117448" cy="90331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-</a:t>
            </a:r>
            <a:r>
              <a:rPr lang="ko-KR" altLang="en-US" sz="800" b="1" dirty="0" err="1">
                <a:solidFill>
                  <a:schemeClr val="tx1"/>
                </a:solidFill>
              </a:rPr>
              <a:t>홈화면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35" name="화살표: 위쪽/아래쪽 34">
            <a:extLst>
              <a:ext uri="{FF2B5EF4-FFF2-40B4-BE49-F238E27FC236}">
                <a16:creationId xmlns:a16="http://schemas.microsoft.com/office/drawing/2014/main" id="{62A7AA23-780B-2636-4948-7E8CED1FEA73}"/>
              </a:ext>
            </a:extLst>
          </p:cNvPr>
          <p:cNvSpPr/>
          <p:nvPr/>
        </p:nvSpPr>
        <p:spPr>
          <a:xfrm rot="16200000">
            <a:off x="3701233" y="3708638"/>
            <a:ext cx="122938" cy="344040"/>
          </a:xfrm>
          <a:prstGeom prst="upDownArrow">
            <a:avLst>
              <a:gd name="adj1" fmla="val 50000"/>
              <a:gd name="adj2" fmla="val 4841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위쪽/아래쪽 35">
            <a:extLst>
              <a:ext uri="{FF2B5EF4-FFF2-40B4-BE49-F238E27FC236}">
                <a16:creationId xmlns:a16="http://schemas.microsoft.com/office/drawing/2014/main" id="{7EB3D84C-A6D5-E91E-89BF-63A4DE6E8043}"/>
              </a:ext>
            </a:extLst>
          </p:cNvPr>
          <p:cNvSpPr/>
          <p:nvPr/>
        </p:nvSpPr>
        <p:spPr>
          <a:xfrm rot="10800000">
            <a:off x="2781711" y="3071985"/>
            <a:ext cx="122938" cy="344040"/>
          </a:xfrm>
          <a:prstGeom prst="upDownArrow">
            <a:avLst>
              <a:gd name="adj1" fmla="val 50000"/>
              <a:gd name="adj2" fmla="val 4841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위쪽/아래쪽 36">
            <a:extLst>
              <a:ext uri="{FF2B5EF4-FFF2-40B4-BE49-F238E27FC236}">
                <a16:creationId xmlns:a16="http://schemas.microsoft.com/office/drawing/2014/main" id="{BFC9763A-6FDC-3B49-C680-A586BA96C1AC}"/>
              </a:ext>
            </a:extLst>
          </p:cNvPr>
          <p:cNvSpPr/>
          <p:nvPr/>
        </p:nvSpPr>
        <p:spPr>
          <a:xfrm rot="10800000">
            <a:off x="2774481" y="4406909"/>
            <a:ext cx="122938" cy="344040"/>
          </a:xfrm>
          <a:prstGeom prst="upDownArrow">
            <a:avLst>
              <a:gd name="adj1" fmla="val 50000"/>
              <a:gd name="adj2" fmla="val 4841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위쪽/아래쪽 37">
            <a:extLst>
              <a:ext uri="{FF2B5EF4-FFF2-40B4-BE49-F238E27FC236}">
                <a16:creationId xmlns:a16="http://schemas.microsoft.com/office/drawing/2014/main" id="{E6522D3C-34B1-D27D-53FE-2452E1F75400}"/>
              </a:ext>
            </a:extLst>
          </p:cNvPr>
          <p:cNvSpPr/>
          <p:nvPr/>
        </p:nvSpPr>
        <p:spPr>
          <a:xfrm rot="13990165">
            <a:off x="3701232" y="3038811"/>
            <a:ext cx="122938" cy="344040"/>
          </a:xfrm>
          <a:prstGeom prst="upDownArrow">
            <a:avLst>
              <a:gd name="adj1" fmla="val 50000"/>
              <a:gd name="adj2" fmla="val 4841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위쪽/아래쪽 38">
            <a:extLst>
              <a:ext uri="{FF2B5EF4-FFF2-40B4-BE49-F238E27FC236}">
                <a16:creationId xmlns:a16="http://schemas.microsoft.com/office/drawing/2014/main" id="{8C187DD5-EA5E-9F8A-A60F-CBF8B5438D84}"/>
              </a:ext>
            </a:extLst>
          </p:cNvPr>
          <p:cNvSpPr/>
          <p:nvPr/>
        </p:nvSpPr>
        <p:spPr>
          <a:xfrm rot="7768027">
            <a:off x="3701232" y="4375826"/>
            <a:ext cx="122938" cy="344040"/>
          </a:xfrm>
          <a:prstGeom prst="upDownArrow">
            <a:avLst>
              <a:gd name="adj1" fmla="val 50000"/>
              <a:gd name="adj2" fmla="val 4841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D0A820-93F9-645B-3642-D0EBEF2E45B2}"/>
              </a:ext>
            </a:extLst>
          </p:cNvPr>
          <p:cNvSpPr txBox="1"/>
          <p:nvPr/>
        </p:nvSpPr>
        <p:spPr>
          <a:xfrm>
            <a:off x="2080533" y="1691125"/>
            <a:ext cx="941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</a:rPr>
              <a:t>Django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944A586-818A-A35A-10A6-5A8C1154778A}"/>
              </a:ext>
            </a:extLst>
          </p:cNvPr>
          <p:cNvSpPr/>
          <p:nvPr/>
        </p:nvSpPr>
        <p:spPr>
          <a:xfrm>
            <a:off x="3762701" y="6049788"/>
            <a:ext cx="582386" cy="870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574BF3-52EE-8C00-6BB7-9DB728A657FB}"/>
              </a:ext>
            </a:extLst>
          </p:cNvPr>
          <p:cNvSpPr/>
          <p:nvPr/>
        </p:nvSpPr>
        <p:spPr>
          <a:xfrm>
            <a:off x="3762701" y="5813595"/>
            <a:ext cx="582386" cy="870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D2373F-48E3-A2E1-3730-5DF34F08BB23}"/>
              </a:ext>
            </a:extLst>
          </p:cNvPr>
          <p:cNvSpPr txBox="1"/>
          <p:nvPr/>
        </p:nvSpPr>
        <p:spPr>
          <a:xfrm>
            <a:off x="4286707" y="5729013"/>
            <a:ext cx="61096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020202"/>
                </a:solidFill>
                <a:latin typeface="+mn-ea"/>
              </a:rPr>
              <a:t>Django </a:t>
            </a:r>
            <a:r>
              <a:rPr lang="ko-KR" altLang="en-US" sz="1000" b="1" dirty="0">
                <a:solidFill>
                  <a:srgbClr val="020202"/>
                </a:solidFill>
                <a:latin typeface="+mn-ea"/>
              </a:rPr>
              <a:t>프로젝트</a:t>
            </a:r>
            <a:endParaRPr lang="en-US" altLang="ko-KR" sz="1000" b="1" dirty="0">
              <a:solidFill>
                <a:srgbClr val="020202"/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F01A55-FB59-E555-F9FA-6E03D9CBDFC5}"/>
              </a:ext>
            </a:extLst>
          </p:cNvPr>
          <p:cNvSpPr txBox="1"/>
          <p:nvPr/>
        </p:nvSpPr>
        <p:spPr>
          <a:xfrm>
            <a:off x="4286707" y="5964639"/>
            <a:ext cx="61096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020202"/>
                </a:solidFill>
                <a:latin typeface="+mn-ea"/>
              </a:rPr>
              <a:t>Django </a:t>
            </a:r>
            <a:r>
              <a:rPr lang="ko-KR" altLang="en-US" sz="1000" b="1" dirty="0">
                <a:solidFill>
                  <a:srgbClr val="020202"/>
                </a:solidFill>
                <a:latin typeface="+mn-ea"/>
              </a:rPr>
              <a:t>애플리케이션</a:t>
            </a:r>
            <a:endParaRPr lang="en-US" altLang="ko-KR" sz="1000" b="1" dirty="0">
              <a:solidFill>
                <a:srgbClr val="02020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1659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0" y="0"/>
            <a:ext cx="84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Part 3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081182" y="247780"/>
            <a:ext cx="2505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Feature Configuration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7C0CB01-CB2E-90A9-0B0A-975F4D366854}"/>
              </a:ext>
            </a:extLst>
          </p:cNvPr>
          <p:cNvSpPr/>
          <p:nvPr/>
        </p:nvSpPr>
        <p:spPr>
          <a:xfrm>
            <a:off x="640808" y="2411684"/>
            <a:ext cx="2034631" cy="20346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Sign up/</a:t>
            </a:r>
          </a:p>
          <a:p>
            <a:pPr algn="ctr"/>
            <a:r>
              <a:rPr lang="en-US" altLang="ko-KR" b="1" dirty="0" err="1">
                <a:solidFill>
                  <a:schemeClr val="tx1">
                    <a:lumMod val="50000"/>
                  </a:schemeClr>
                </a:solidFill>
              </a:rPr>
              <a:t>Login&amp;out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5E8CFDD-BD37-B4AB-051D-D24C03391D60}"/>
              </a:ext>
            </a:extLst>
          </p:cNvPr>
          <p:cNvSpPr/>
          <p:nvPr/>
        </p:nvSpPr>
        <p:spPr>
          <a:xfrm>
            <a:off x="3271311" y="1133728"/>
            <a:ext cx="2034631" cy="20346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Search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0789638-33FB-3150-9DE9-CB79BA5D6534}"/>
              </a:ext>
            </a:extLst>
          </p:cNvPr>
          <p:cNvSpPr/>
          <p:nvPr/>
        </p:nvSpPr>
        <p:spPr>
          <a:xfrm>
            <a:off x="5956117" y="2411683"/>
            <a:ext cx="2034631" cy="2034631"/>
          </a:xfrm>
          <a:prstGeom prst="ellipse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Detailed Info/Review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E0A34DC-6FDD-0470-6E40-2B6EC316F297}"/>
              </a:ext>
            </a:extLst>
          </p:cNvPr>
          <p:cNvSpPr/>
          <p:nvPr/>
        </p:nvSpPr>
        <p:spPr>
          <a:xfrm>
            <a:off x="9613226" y="2411683"/>
            <a:ext cx="2034631" cy="2034631"/>
          </a:xfrm>
          <a:prstGeom prst="ellipse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My Page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84C4CE8-308F-8C33-FB10-135636689ABC}"/>
              </a:ext>
            </a:extLst>
          </p:cNvPr>
          <p:cNvSpPr/>
          <p:nvPr/>
        </p:nvSpPr>
        <p:spPr>
          <a:xfrm>
            <a:off x="3280601" y="3877821"/>
            <a:ext cx="2034631" cy="20346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Recommend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화살표: 아래로 구부러짐 7">
            <a:extLst>
              <a:ext uri="{FF2B5EF4-FFF2-40B4-BE49-F238E27FC236}">
                <a16:creationId xmlns:a16="http://schemas.microsoft.com/office/drawing/2014/main" id="{9E5210C6-D98C-EC5F-E3F0-2A5783E70524}"/>
              </a:ext>
            </a:extLst>
          </p:cNvPr>
          <p:cNvSpPr/>
          <p:nvPr/>
        </p:nvSpPr>
        <p:spPr>
          <a:xfrm rot="19960411">
            <a:off x="1884219" y="1443991"/>
            <a:ext cx="1390997" cy="569855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아래로 구부러짐 8">
            <a:extLst>
              <a:ext uri="{FF2B5EF4-FFF2-40B4-BE49-F238E27FC236}">
                <a16:creationId xmlns:a16="http://schemas.microsoft.com/office/drawing/2014/main" id="{7D50B1CB-ADFF-D56E-4B36-04F15A45E1E8}"/>
              </a:ext>
            </a:extLst>
          </p:cNvPr>
          <p:cNvSpPr/>
          <p:nvPr/>
        </p:nvSpPr>
        <p:spPr>
          <a:xfrm rot="1694209" flipV="1">
            <a:off x="1877699" y="4882210"/>
            <a:ext cx="1390997" cy="547135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아래로 구부러짐 9">
            <a:extLst>
              <a:ext uri="{FF2B5EF4-FFF2-40B4-BE49-F238E27FC236}">
                <a16:creationId xmlns:a16="http://schemas.microsoft.com/office/drawing/2014/main" id="{6389AC79-8547-1FC7-338B-317BC5B78FF1}"/>
              </a:ext>
            </a:extLst>
          </p:cNvPr>
          <p:cNvSpPr/>
          <p:nvPr/>
        </p:nvSpPr>
        <p:spPr>
          <a:xfrm rot="1675402">
            <a:off x="5528950" y="1426250"/>
            <a:ext cx="1390997" cy="569855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아래로 구부러짐 12">
            <a:extLst>
              <a:ext uri="{FF2B5EF4-FFF2-40B4-BE49-F238E27FC236}">
                <a16:creationId xmlns:a16="http://schemas.microsoft.com/office/drawing/2014/main" id="{3B378E05-3E37-E2F2-D3C1-A0481481D833}"/>
              </a:ext>
            </a:extLst>
          </p:cNvPr>
          <p:cNvSpPr/>
          <p:nvPr/>
        </p:nvSpPr>
        <p:spPr>
          <a:xfrm rot="20056450" flipV="1">
            <a:off x="5526301" y="4860488"/>
            <a:ext cx="1390997" cy="547135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왼쪽/오른쪽 14">
            <a:extLst>
              <a:ext uri="{FF2B5EF4-FFF2-40B4-BE49-F238E27FC236}">
                <a16:creationId xmlns:a16="http://schemas.microsoft.com/office/drawing/2014/main" id="{66D40478-CF9B-D742-5E36-6DC13CE301C4}"/>
              </a:ext>
            </a:extLst>
          </p:cNvPr>
          <p:cNvSpPr/>
          <p:nvPr/>
        </p:nvSpPr>
        <p:spPr>
          <a:xfrm>
            <a:off x="8193967" y="3322741"/>
            <a:ext cx="1230283" cy="212513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274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641312" y="2649354"/>
            <a:ext cx="337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Demonstration Video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시대를 초월한 아름다움 포착하기: 흑백 사진의 흑백 구도 기술">
            <a:extLst>
              <a:ext uri="{FF2B5EF4-FFF2-40B4-BE49-F238E27FC236}">
                <a16:creationId xmlns:a16="http://schemas.microsoft.com/office/drawing/2014/main" id="{71E51C28-78EA-37AF-119B-37883E9D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52" y="0"/>
            <a:ext cx="60574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6FF5D5-292D-DEC9-1CB4-E6933E66A4A7}"/>
              </a:ext>
            </a:extLst>
          </p:cNvPr>
          <p:cNvSpPr txBox="1"/>
          <p:nvPr/>
        </p:nvSpPr>
        <p:spPr>
          <a:xfrm>
            <a:off x="0" y="0"/>
            <a:ext cx="84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Part 3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00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2FB4E5-AF78-370D-64B6-185140061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B5BC8E-C286-823C-77A0-2FEDBEFD9A74}"/>
              </a:ext>
            </a:extLst>
          </p:cNvPr>
          <p:cNvSpPr txBox="1"/>
          <p:nvPr/>
        </p:nvSpPr>
        <p:spPr>
          <a:xfrm>
            <a:off x="1089877" y="28485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대단원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EF5B32-757C-B541-9872-B53A2A923FA8}"/>
              </a:ext>
            </a:extLst>
          </p:cNvPr>
          <p:cNvCxnSpPr>
            <a:cxnSpLocks/>
          </p:cNvCxnSpPr>
          <p:nvPr/>
        </p:nvCxnSpPr>
        <p:spPr>
          <a:xfrm>
            <a:off x="1153688" y="681285"/>
            <a:ext cx="11038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F800D3-566B-6F2C-A113-D4CC3C8C38A3}"/>
              </a:ext>
            </a:extLst>
          </p:cNvPr>
          <p:cNvSpPr txBox="1"/>
          <p:nvPr/>
        </p:nvSpPr>
        <p:spPr>
          <a:xfrm>
            <a:off x="0" y="0"/>
            <a:ext cx="84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Part 4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CE21C7-98B9-7C97-EEF4-DD8D7B414D64}"/>
              </a:ext>
            </a:extLst>
          </p:cNvPr>
          <p:cNvSpPr/>
          <p:nvPr/>
        </p:nvSpPr>
        <p:spPr>
          <a:xfrm>
            <a:off x="473372" y="821658"/>
            <a:ext cx="5465375" cy="59492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7C0456-B14C-F55B-AC0E-EF02753DDAFA}"/>
              </a:ext>
            </a:extLst>
          </p:cNvPr>
          <p:cNvSpPr/>
          <p:nvPr/>
        </p:nvSpPr>
        <p:spPr>
          <a:xfrm>
            <a:off x="6308711" y="824247"/>
            <a:ext cx="5767159" cy="59492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F82F6E9-4633-07EB-4C31-36E6A5559F14}"/>
              </a:ext>
            </a:extLst>
          </p:cNvPr>
          <p:cNvSpPr/>
          <p:nvPr/>
        </p:nvSpPr>
        <p:spPr>
          <a:xfrm>
            <a:off x="598599" y="960987"/>
            <a:ext cx="1654744" cy="468361"/>
          </a:xfrm>
          <a:prstGeom prst="roundRect">
            <a:avLst>
              <a:gd name="adj" fmla="val 30226"/>
            </a:avLst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기대 효과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4401743-D615-BF34-924D-B98C75D79133}"/>
              </a:ext>
            </a:extLst>
          </p:cNvPr>
          <p:cNvSpPr/>
          <p:nvPr/>
        </p:nvSpPr>
        <p:spPr>
          <a:xfrm>
            <a:off x="598599" y="1509567"/>
            <a:ext cx="5266211" cy="6240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20202"/>
                </a:solidFill>
              </a:rPr>
              <a:t>복약 안내서 분실 약품의</a:t>
            </a:r>
            <a:r>
              <a:rPr lang="en-US" altLang="ko-KR" b="1" dirty="0">
                <a:solidFill>
                  <a:srgbClr val="020202"/>
                </a:solidFill>
              </a:rPr>
              <a:t> </a:t>
            </a:r>
            <a:r>
              <a:rPr lang="ko-KR" altLang="en-US" b="1" dirty="0">
                <a:solidFill>
                  <a:srgbClr val="020202"/>
                </a:solidFill>
              </a:rPr>
              <a:t>무분별한 폐기 방지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C8D5D38-4EEC-7EC3-1CAB-137D3BDA61CF}"/>
              </a:ext>
            </a:extLst>
          </p:cNvPr>
          <p:cNvSpPr/>
          <p:nvPr/>
        </p:nvSpPr>
        <p:spPr>
          <a:xfrm>
            <a:off x="6425175" y="941125"/>
            <a:ext cx="1450639" cy="468361"/>
          </a:xfrm>
          <a:prstGeom prst="roundRect">
            <a:avLst>
              <a:gd name="adj" fmla="val 30226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역할 분담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BD8358B-6DD4-88EC-8DDC-0BCB292DEBFF}"/>
              </a:ext>
            </a:extLst>
          </p:cNvPr>
          <p:cNvSpPr/>
          <p:nvPr/>
        </p:nvSpPr>
        <p:spPr>
          <a:xfrm>
            <a:off x="598599" y="3797863"/>
            <a:ext cx="1654744" cy="468361"/>
          </a:xfrm>
          <a:prstGeom prst="roundRect">
            <a:avLst>
              <a:gd name="adj" fmla="val 30226"/>
            </a:avLst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발전 계획</a:t>
            </a:r>
          </a:p>
        </p:txBody>
      </p:sp>
      <p:pic>
        <p:nvPicPr>
          <p:cNvPr id="2052" name="Picture 4" descr="생성된 이미지">
            <a:extLst>
              <a:ext uri="{FF2B5EF4-FFF2-40B4-BE49-F238E27FC236}">
                <a16:creationId xmlns:a16="http://schemas.microsoft.com/office/drawing/2014/main" id="{6A0A7AB5-4D95-D283-DB38-D88A8CED8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477" y="1985221"/>
            <a:ext cx="1145835" cy="1145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5" name="Picture 8" descr="생성된 이미지">
            <a:extLst>
              <a:ext uri="{FF2B5EF4-FFF2-40B4-BE49-F238E27FC236}">
                <a16:creationId xmlns:a16="http://schemas.microsoft.com/office/drawing/2014/main" id="{C6A8A67E-6BF3-9BC0-BB04-EEF6F7393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779" y="2001759"/>
            <a:ext cx="1145835" cy="1145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59" name="사각형: 둥근 모서리 2058">
            <a:extLst>
              <a:ext uri="{FF2B5EF4-FFF2-40B4-BE49-F238E27FC236}">
                <a16:creationId xmlns:a16="http://schemas.microsoft.com/office/drawing/2014/main" id="{6EC356D6-E3F7-A867-043B-566C9DE89C9E}"/>
              </a:ext>
            </a:extLst>
          </p:cNvPr>
          <p:cNvSpPr/>
          <p:nvPr/>
        </p:nvSpPr>
        <p:spPr>
          <a:xfrm>
            <a:off x="6539476" y="1669603"/>
            <a:ext cx="1145835" cy="276172"/>
          </a:xfrm>
          <a:prstGeom prst="roundRect">
            <a:avLst>
              <a:gd name="adj" fmla="val 30226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강웅천</a:t>
            </a:r>
          </a:p>
        </p:txBody>
      </p:sp>
      <p:sp>
        <p:nvSpPr>
          <p:cNvPr id="2061" name="사각형: 둥근 모서리 2060">
            <a:extLst>
              <a:ext uri="{FF2B5EF4-FFF2-40B4-BE49-F238E27FC236}">
                <a16:creationId xmlns:a16="http://schemas.microsoft.com/office/drawing/2014/main" id="{32BE87C3-6310-FC32-D33C-B1FBF1B354C1}"/>
              </a:ext>
            </a:extLst>
          </p:cNvPr>
          <p:cNvSpPr/>
          <p:nvPr/>
        </p:nvSpPr>
        <p:spPr>
          <a:xfrm>
            <a:off x="7927407" y="1669603"/>
            <a:ext cx="1145835" cy="276172"/>
          </a:xfrm>
          <a:prstGeom prst="roundRect">
            <a:avLst>
              <a:gd name="adj" fmla="val 30226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김재웅</a:t>
            </a:r>
          </a:p>
        </p:txBody>
      </p:sp>
      <p:sp>
        <p:nvSpPr>
          <p:cNvPr id="2062" name="사각형: 둥근 모서리 2061">
            <a:extLst>
              <a:ext uri="{FF2B5EF4-FFF2-40B4-BE49-F238E27FC236}">
                <a16:creationId xmlns:a16="http://schemas.microsoft.com/office/drawing/2014/main" id="{E69F0B3E-D8B4-9B35-819D-C5A0FDFA76D3}"/>
              </a:ext>
            </a:extLst>
          </p:cNvPr>
          <p:cNvSpPr/>
          <p:nvPr/>
        </p:nvSpPr>
        <p:spPr>
          <a:xfrm>
            <a:off x="9326223" y="1669603"/>
            <a:ext cx="1145835" cy="276172"/>
          </a:xfrm>
          <a:prstGeom prst="roundRect">
            <a:avLst>
              <a:gd name="adj" fmla="val 30226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bg1"/>
                </a:solidFill>
              </a:rPr>
              <a:t>박규민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63" name="사각형: 둥근 모서리 2062">
            <a:extLst>
              <a:ext uri="{FF2B5EF4-FFF2-40B4-BE49-F238E27FC236}">
                <a16:creationId xmlns:a16="http://schemas.microsoft.com/office/drawing/2014/main" id="{5C2475E9-38F6-C053-B32B-812A60A43A82}"/>
              </a:ext>
            </a:extLst>
          </p:cNvPr>
          <p:cNvSpPr/>
          <p:nvPr/>
        </p:nvSpPr>
        <p:spPr>
          <a:xfrm>
            <a:off x="10723779" y="1669603"/>
            <a:ext cx="1145835" cy="276172"/>
          </a:xfrm>
          <a:prstGeom prst="roundRect">
            <a:avLst>
              <a:gd name="adj" fmla="val 30226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bg1"/>
                </a:solidFill>
              </a:rPr>
              <a:t>서찬영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2064" name="Picture 10" descr="생성된 이미지">
            <a:extLst>
              <a:ext uri="{FF2B5EF4-FFF2-40B4-BE49-F238E27FC236}">
                <a16:creationId xmlns:a16="http://schemas.microsoft.com/office/drawing/2014/main" id="{E2585746-F340-6568-5CCB-5F52F7635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06" y="1985222"/>
            <a:ext cx="1145835" cy="1156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65" name="Picture 12" descr="생성된 이미지">
            <a:extLst>
              <a:ext uri="{FF2B5EF4-FFF2-40B4-BE49-F238E27FC236}">
                <a16:creationId xmlns:a16="http://schemas.microsoft.com/office/drawing/2014/main" id="{75BBDAA4-CC16-C441-71EE-C3CBD51B7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223" y="1985222"/>
            <a:ext cx="1145835" cy="11458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067" name="직선 연결선 2066">
            <a:extLst>
              <a:ext uri="{FF2B5EF4-FFF2-40B4-BE49-F238E27FC236}">
                <a16:creationId xmlns:a16="http://schemas.microsoft.com/office/drawing/2014/main" id="{BDC4991E-FC71-061B-ED68-7A81EEAB3B49}"/>
              </a:ext>
            </a:extLst>
          </p:cNvPr>
          <p:cNvCxnSpPr>
            <a:cxnSpLocks/>
          </p:cNvCxnSpPr>
          <p:nvPr/>
        </p:nvCxnSpPr>
        <p:spPr>
          <a:xfrm>
            <a:off x="7810500" y="3854341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직선 연결선 2067">
            <a:extLst>
              <a:ext uri="{FF2B5EF4-FFF2-40B4-BE49-F238E27FC236}">
                <a16:creationId xmlns:a16="http://schemas.microsoft.com/office/drawing/2014/main" id="{84AE7BC1-0FA3-3CD6-C4B0-7E3D5DFB31AD}"/>
              </a:ext>
            </a:extLst>
          </p:cNvPr>
          <p:cNvCxnSpPr>
            <a:cxnSpLocks/>
          </p:cNvCxnSpPr>
          <p:nvPr/>
        </p:nvCxnSpPr>
        <p:spPr>
          <a:xfrm>
            <a:off x="9220200" y="3854341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직선 연결선 2068">
            <a:extLst>
              <a:ext uri="{FF2B5EF4-FFF2-40B4-BE49-F238E27FC236}">
                <a16:creationId xmlns:a16="http://schemas.microsoft.com/office/drawing/2014/main" id="{A584D4C8-72C9-FE45-B2A9-56AFD3F277B0}"/>
              </a:ext>
            </a:extLst>
          </p:cNvPr>
          <p:cNvCxnSpPr>
            <a:cxnSpLocks/>
          </p:cNvCxnSpPr>
          <p:nvPr/>
        </p:nvCxnSpPr>
        <p:spPr>
          <a:xfrm>
            <a:off x="10646229" y="3854341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4" name="사각형: 둥근 모서리 2073">
            <a:extLst>
              <a:ext uri="{FF2B5EF4-FFF2-40B4-BE49-F238E27FC236}">
                <a16:creationId xmlns:a16="http://schemas.microsoft.com/office/drawing/2014/main" id="{20D550B1-1352-CD54-E95A-EF4218077A18}"/>
              </a:ext>
            </a:extLst>
          </p:cNvPr>
          <p:cNvSpPr/>
          <p:nvPr/>
        </p:nvSpPr>
        <p:spPr>
          <a:xfrm>
            <a:off x="6539476" y="3899939"/>
            <a:ext cx="1145835" cy="276172"/>
          </a:xfrm>
          <a:prstGeom prst="roundRect">
            <a:avLst>
              <a:gd name="adj" fmla="val 302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P&amp;P_project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76" name="사각형: 둥근 모서리 2075">
            <a:extLst>
              <a:ext uri="{FF2B5EF4-FFF2-40B4-BE49-F238E27FC236}">
                <a16:creationId xmlns:a16="http://schemas.microsoft.com/office/drawing/2014/main" id="{AFDBACC9-66E7-DE83-B25D-62D35E3027FB}"/>
              </a:ext>
            </a:extLst>
          </p:cNvPr>
          <p:cNvSpPr/>
          <p:nvPr/>
        </p:nvSpPr>
        <p:spPr>
          <a:xfrm>
            <a:off x="7932846" y="3898017"/>
            <a:ext cx="1145835" cy="276172"/>
          </a:xfrm>
          <a:prstGeom prst="roundRect">
            <a:avLst>
              <a:gd name="adj" fmla="val 302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Detail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77" name="사각형: 둥근 모서리 2076">
            <a:extLst>
              <a:ext uri="{FF2B5EF4-FFF2-40B4-BE49-F238E27FC236}">
                <a16:creationId xmlns:a16="http://schemas.microsoft.com/office/drawing/2014/main" id="{1EBDBBA2-D04B-CEA9-4A4F-3D97B8A79CC4}"/>
              </a:ext>
            </a:extLst>
          </p:cNvPr>
          <p:cNvSpPr/>
          <p:nvPr/>
        </p:nvSpPr>
        <p:spPr>
          <a:xfrm>
            <a:off x="9358874" y="3898017"/>
            <a:ext cx="1145835" cy="276172"/>
          </a:xfrm>
          <a:prstGeom prst="roundRect">
            <a:avLst>
              <a:gd name="adj" fmla="val 302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Recommend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78" name="사각형: 둥근 모서리 2077">
            <a:extLst>
              <a:ext uri="{FF2B5EF4-FFF2-40B4-BE49-F238E27FC236}">
                <a16:creationId xmlns:a16="http://schemas.microsoft.com/office/drawing/2014/main" id="{0EC7F7BC-C1C9-BF44-5751-0D69C8C17F1F}"/>
              </a:ext>
            </a:extLst>
          </p:cNvPr>
          <p:cNvSpPr/>
          <p:nvPr/>
        </p:nvSpPr>
        <p:spPr>
          <a:xfrm>
            <a:off x="10723779" y="3886774"/>
            <a:ext cx="1145835" cy="276172"/>
          </a:xfrm>
          <a:prstGeom prst="roundRect">
            <a:avLst>
              <a:gd name="adj" fmla="val 302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Search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79" name="사각형: 둥근 모서리 2078">
            <a:extLst>
              <a:ext uri="{FF2B5EF4-FFF2-40B4-BE49-F238E27FC236}">
                <a16:creationId xmlns:a16="http://schemas.microsoft.com/office/drawing/2014/main" id="{9C9A69BB-CD0C-9903-E6FD-A7440533F69D}"/>
              </a:ext>
            </a:extLst>
          </p:cNvPr>
          <p:cNvSpPr/>
          <p:nvPr/>
        </p:nvSpPr>
        <p:spPr>
          <a:xfrm>
            <a:off x="6539476" y="4326529"/>
            <a:ext cx="1145835" cy="276172"/>
          </a:xfrm>
          <a:prstGeom prst="roundRect">
            <a:avLst>
              <a:gd name="adj" fmla="val 302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Main/Account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81" name="사각형: 둥근 모서리 2080">
            <a:extLst>
              <a:ext uri="{FF2B5EF4-FFF2-40B4-BE49-F238E27FC236}">
                <a16:creationId xmlns:a16="http://schemas.microsoft.com/office/drawing/2014/main" id="{E078C082-7E39-E841-F4D5-8C581DF9CA2E}"/>
              </a:ext>
            </a:extLst>
          </p:cNvPr>
          <p:cNvSpPr/>
          <p:nvPr/>
        </p:nvSpPr>
        <p:spPr>
          <a:xfrm>
            <a:off x="7935692" y="4326529"/>
            <a:ext cx="1145835" cy="276172"/>
          </a:xfrm>
          <a:prstGeom prst="roundRect">
            <a:avLst>
              <a:gd name="adj" fmla="val 3022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DB </a:t>
            </a:r>
            <a:r>
              <a:rPr lang="ko-KR" altLang="en-US" sz="1200" b="1" dirty="0">
                <a:solidFill>
                  <a:schemeClr val="tx1"/>
                </a:solidFill>
              </a:rPr>
              <a:t>구축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83" name="사각형: 둥근 모서리 2082">
            <a:extLst>
              <a:ext uri="{FF2B5EF4-FFF2-40B4-BE49-F238E27FC236}">
                <a16:creationId xmlns:a16="http://schemas.microsoft.com/office/drawing/2014/main" id="{877B7E13-D0A0-3618-872A-B15B7E1FC8EC}"/>
              </a:ext>
            </a:extLst>
          </p:cNvPr>
          <p:cNvSpPr/>
          <p:nvPr/>
        </p:nvSpPr>
        <p:spPr>
          <a:xfrm>
            <a:off x="9358873" y="4326529"/>
            <a:ext cx="1145835" cy="276172"/>
          </a:xfrm>
          <a:prstGeom prst="roundRect">
            <a:avLst>
              <a:gd name="adj" fmla="val 3022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DB </a:t>
            </a:r>
            <a:r>
              <a:rPr lang="ko-KR" altLang="en-US" sz="1200" b="1" dirty="0">
                <a:solidFill>
                  <a:schemeClr val="tx1"/>
                </a:solidFill>
              </a:rPr>
              <a:t>연결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84" name="사각형: 둥근 모서리 2083">
            <a:extLst>
              <a:ext uri="{FF2B5EF4-FFF2-40B4-BE49-F238E27FC236}">
                <a16:creationId xmlns:a16="http://schemas.microsoft.com/office/drawing/2014/main" id="{F822DE7A-C362-ADFC-1001-E0C355240F9D}"/>
              </a:ext>
            </a:extLst>
          </p:cNvPr>
          <p:cNvSpPr/>
          <p:nvPr/>
        </p:nvSpPr>
        <p:spPr>
          <a:xfrm>
            <a:off x="10723779" y="4327863"/>
            <a:ext cx="1145835" cy="276172"/>
          </a:xfrm>
          <a:prstGeom prst="roundRect">
            <a:avLst>
              <a:gd name="adj" fmla="val 3022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DB </a:t>
            </a:r>
            <a:r>
              <a:rPr lang="ko-KR" altLang="en-US" sz="1200" b="1" dirty="0">
                <a:solidFill>
                  <a:schemeClr val="tx1"/>
                </a:solidFill>
              </a:rPr>
              <a:t>연결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085" name="직선 연결선 2084">
            <a:extLst>
              <a:ext uri="{FF2B5EF4-FFF2-40B4-BE49-F238E27FC236}">
                <a16:creationId xmlns:a16="http://schemas.microsoft.com/office/drawing/2014/main" id="{B72DB704-C154-7645-9BD1-F27580773FA6}"/>
              </a:ext>
            </a:extLst>
          </p:cNvPr>
          <p:cNvCxnSpPr>
            <a:cxnSpLocks/>
          </p:cNvCxnSpPr>
          <p:nvPr/>
        </p:nvCxnSpPr>
        <p:spPr>
          <a:xfrm>
            <a:off x="7794171" y="1670235"/>
            <a:ext cx="65314" cy="412611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7" name="직선 연결선 2086">
            <a:extLst>
              <a:ext uri="{FF2B5EF4-FFF2-40B4-BE49-F238E27FC236}">
                <a16:creationId xmlns:a16="http://schemas.microsoft.com/office/drawing/2014/main" id="{BDF9FE1C-333F-ADA6-F636-404D5C5A81B6}"/>
              </a:ext>
            </a:extLst>
          </p:cNvPr>
          <p:cNvCxnSpPr>
            <a:cxnSpLocks/>
          </p:cNvCxnSpPr>
          <p:nvPr/>
        </p:nvCxnSpPr>
        <p:spPr>
          <a:xfrm>
            <a:off x="9159634" y="1669603"/>
            <a:ext cx="65314" cy="412611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8" name="직선 연결선 2087">
            <a:extLst>
              <a:ext uri="{FF2B5EF4-FFF2-40B4-BE49-F238E27FC236}">
                <a16:creationId xmlns:a16="http://schemas.microsoft.com/office/drawing/2014/main" id="{604E82A3-5F10-4477-DE5D-D5B8B5E91FBB}"/>
              </a:ext>
            </a:extLst>
          </p:cNvPr>
          <p:cNvCxnSpPr>
            <a:cxnSpLocks/>
          </p:cNvCxnSpPr>
          <p:nvPr/>
        </p:nvCxnSpPr>
        <p:spPr>
          <a:xfrm>
            <a:off x="10577624" y="1669603"/>
            <a:ext cx="65314" cy="412611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9" name="사각형: 둥근 모서리 2088">
            <a:extLst>
              <a:ext uri="{FF2B5EF4-FFF2-40B4-BE49-F238E27FC236}">
                <a16:creationId xmlns:a16="http://schemas.microsoft.com/office/drawing/2014/main" id="{A0837A10-7849-C74F-3542-C19686ED2764}"/>
              </a:ext>
            </a:extLst>
          </p:cNvPr>
          <p:cNvSpPr/>
          <p:nvPr/>
        </p:nvSpPr>
        <p:spPr>
          <a:xfrm>
            <a:off x="6539475" y="4743566"/>
            <a:ext cx="1145835" cy="276172"/>
          </a:xfrm>
          <a:prstGeom prst="roundRect">
            <a:avLst>
              <a:gd name="adj" fmla="val 3022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Presentation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90" name="사각형: 둥근 모서리 2089">
            <a:extLst>
              <a:ext uri="{FF2B5EF4-FFF2-40B4-BE49-F238E27FC236}">
                <a16:creationId xmlns:a16="http://schemas.microsoft.com/office/drawing/2014/main" id="{37A04BBE-783B-6D34-773B-E9B4E1E798D5}"/>
              </a:ext>
            </a:extLst>
          </p:cNvPr>
          <p:cNvSpPr/>
          <p:nvPr/>
        </p:nvSpPr>
        <p:spPr>
          <a:xfrm>
            <a:off x="6539475" y="5153827"/>
            <a:ext cx="1145835" cy="276172"/>
          </a:xfrm>
          <a:prstGeom prst="roundRect">
            <a:avLst>
              <a:gd name="adj" fmla="val 3022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Report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91" name="사각형: 둥근 모서리 2090">
            <a:extLst>
              <a:ext uri="{FF2B5EF4-FFF2-40B4-BE49-F238E27FC236}">
                <a16:creationId xmlns:a16="http://schemas.microsoft.com/office/drawing/2014/main" id="{6D193B7C-5CFE-AC82-D336-6663AF584351}"/>
              </a:ext>
            </a:extLst>
          </p:cNvPr>
          <p:cNvSpPr/>
          <p:nvPr/>
        </p:nvSpPr>
        <p:spPr>
          <a:xfrm>
            <a:off x="7935692" y="4743073"/>
            <a:ext cx="1145835" cy="276172"/>
          </a:xfrm>
          <a:prstGeom prst="roundRect">
            <a:avLst>
              <a:gd name="adj" fmla="val 3022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Report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92" name="사각형: 둥근 모서리 2091">
            <a:extLst>
              <a:ext uri="{FF2B5EF4-FFF2-40B4-BE49-F238E27FC236}">
                <a16:creationId xmlns:a16="http://schemas.microsoft.com/office/drawing/2014/main" id="{70405BE0-59A3-744C-624D-893D3CB6E28C}"/>
              </a:ext>
            </a:extLst>
          </p:cNvPr>
          <p:cNvSpPr/>
          <p:nvPr/>
        </p:nvSpPr>
        <p:spPr>
          <a:xfrm>
            <a:off x="9358873" y="4743073"/>
            <a:ext cx="1145835" cy="276172"/>
          </a:xfrm>
          <a:prstGeom prst="roundRect">
            <a:avLst>
              <a:gd name="adj" fmla="val 3022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Report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93" name="사각형: 둥근 모서리 2092">
            <a:extLst>
              <a:ext uri="{FF2B5EF4-FFF2-40B4-BE49-F238E27FC236}">
                <a16:creationId xmlns:a16="http://schemas.microsoft.com/office/drawing/2014/main" id="{743CA297-4BF4-5B87-F315-1E0033B219FB}"/>
              </a:ext>
            </a:extLst>
          </p:cNvPr>
          <p:cNvSpPr/>
          <p:nvPr/>
        </p:nvSpPr>
        <p:spPr>
          <a:xfrm>
            <a:off x="10723779" y="4742823"/>
            <a:ext cx="1145835" cy="276172"/>
          </a:xfrm>
          <a:prstGeom prst="roundRect">
            <a:avLst>
              <a:gd name="adj" fmla="val 3022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Report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2103" name="그룹 2102">
            <a:extLst>
              <a:ext uri="{FF2B5EF4-FFF2-40B4-BE49-F238E27FC236}">
                <a16:creationId xmlns:a16="http://schemas.microsoft.com/office/drawing/2014/main" id="{82E54D68-F9EF-CBB6-5F4F-2E0C3DA5714F}"/>
              </a:ext>
            </a:extLst>
          </p:cNvPr>
          <p:cNvGrpSpPr/>
          <p:nvPr/>
        </p:nvGrpSpPr>
        <p:grpSpPr>
          <a:xfrm>
            <a:off x="11082527" y="5943035"/>
            <a:ext cx="1145835" cy="751672"/>
            <a:chOff x="10642940" y="5875436"/>
            <a:chExt cx="1574174" cy="730471"/>
          </a:xfrm>
        </p:grpSpPr>
        <p:sp>
          <p:nvSpPr>
            <p:cNvPr id="2094" name="직사각형 2093">
              <a:extLst>
                <a:ext uri="{FF2B5EF4-FFF2-40B4-BE49-F238E27FC236}">
                  <a16:creationId xmlns:a16="http://schemas.microsoft.com/office/drawing/2014/main" id="{A3882C60-9550-A0E1-CE35-2A2FA882103B}"/>
                </a:ext>
              </a:extLst>
            </p:cNvPr>
            <p:cNvSpPr/>
            <p:nvPr/>
          </p:nvSpPr>
          <p:spPr>
            <a:xfrm>
              <a:off x="10642940" y="5958366"/>
              <a:ext cx="429987" cy="1002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7" name="TextBox 2096">
              <a:extLst>
                <a:ext uri="{FF2B5EF4-FFF2-40B4-BE49-F238E27FC236}">
                  <a16:creationId xmlns:a16="http://schemas.microsoft.com/office/drawing/2014/main" id="{3762267D-23E4-C3CA-3B2E-65DD073116A4}"/>
                </a:ext>
              </a:extLst>
            </p:cNvPr>
            <p:cNvSpPr txBox="1"/>
            <p:nvPr/>
          </p:nvSpPr>
          <p:spPr>
            <a:xfrm>
              <a:off x="11048260" y="5875436"/>
              <a:ext cx="11688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Django</a:t>
              </a:r>
              <a:endParaRPr lang="ko-KR" altLang="en-US" sz="1200" b="1" dirty="0"/>
            </a:p>
          </p:txBody>
        </p:sp>
        <p:sp>
          <p:nvSpPr>
            <p:cNvPr id="2098" name="직사각형 2097">
              <a:extLst>
                <a:ext uri="{FF2B5EF4-FFF2-40B4-BE49-F238E27FC236}">
                  <a16:creationId xmlns:a16="http://schemas.microsoft.com/office/drawing/2014/main" id="{51F99CE0-1CF8-4637-A1A8-2C57C23BB2A4}"/>
                </a:ext>
              </a:extLst>
            </p:cNvPr>
            <p:cNvSpPr/>
            <p:nvPr/>
          </p:nvSpPr>
          <p:spPr>
            <a:xfrm>
              <a:off x="10642940" y="6198993"/>
              <a:ext cx="429987" cy="10025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9" name="직사각형 2098">
              <a:extLst>
                <a:ext uri="{FF2B5EF4-FFF2-40B4-BE49-F238E27FC236}">
                  <a16:creationId xmlns:a16="http://schemas.microsoft.com/office/drawing/2014/main" id="{C9228C12-401A-A619-77B8-E5E00A54FA09}"/>
                </a:ext>
              </a:extLst>
            </p:cNvPr>
            <p:cNvSpPr/>
            <p:nvPr/>
          </p:nvSpPr>
          <p:spPr>
            <a:xfrm>
              <a:off x="10642940" y="6419718"/>
              <a:ext cx="429987" cy="1002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0" name="TextBox 2099">
              <a:extLst>
                <a:ext uri="{FF2B5EF4-FFF2-40B4-BE49-F238E27FC236}">
                  <a16:creationId xmlns:a16="http://schemas.microsoft.com/office/drawing/2014/main" id="{B9774B7B-C865-4A4D-B6EF-A8B4687F2B3C}"/>
                </a:ext>
              </a:extLst>
            </p:cNvPr>
            <p:cNvSpPr txBox="1"/>
            <p:nvPr/>
          </p:nvSpPr>
          <p:spPr>
            <a:xfrm>
              <a:off x="11048260" y="6101747"/>
              <a:ext cx="11688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 err="1"/>
                <a:t>Mysql</a:t>
              </a:r>
              <a:endParaRPr lang="ko-KR" altLang="en-US" sz="1200" b="1" dirty="0"/>
            </a:p>
          </p:txBody>
        </p:sp>
        <p:sp>
          <p:nvSpPr>
            <p:cNvPr id="2102" name="TextBox 2101">
              <a:extLst>
                <a:ext uri="{FF2B5EF4-FFF2-40B4-BE49-F238E27FC236}">
                  <a16:creationId xmlns:a16="http://schemas.microsoft.com/office/drawing/2014/main" id="{E1514C27-9C18-1C69-5334-6910B0A38E30}"/>
                </a:ext>
              </a:extLst>
            </p:cNvPr>
            <p:cNvSpPr txBox="1"/>
            <p:nvPr/>
          </p:nvSpPr>
          <p:spPr>
            <a:xfrm>
              <a:off x="11048260" y="6328908"/>
              <a:ext cx="11688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Output</a:t>
              </a:r>
              <a:endParaRPr lang="ko-KR" altLang="en-US" sz="1200" b="1" dirty="0"/>
            </a:p>
          </p:txBody>
        </p:sp>
      </p:grpSp>
      <p:sp>
        <p:nvSpPr>
          <p:cNvPr id="2104" name="사각형: 둥근 모서리 2103">
            <a:extLst>
              <a:ext uri="{FF2B5EF4-FFF2-40B4-BE49-F238E27FC236}">
                <a16:creationId xmlns:a16="http://schemas.microsoft.com/office/drawing/2014/main" id="{EC3CDC63-1B9E-6896-6E54-3EE12E3A6E84}"/>
              </a:ext>
            </a:extLst>
          </p:cNvPr>
          <p:cNvSpPr/>
          <p:nvPr/>
        </p:nvSpPr>
        <p:spPr>
          <a:xfrm>
            <a:off x="598599" y="2270295"/>
            <a:ext cx="5266211" cy="6240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불필요한 의료기관 방문 감소에 따른 자원 효율화</a:t>
            </a:r>
          </a:p>
        </p:txBody>
      </p:sp>
      <p:sp>
        <p:nvSpPr>
          <p:cNvPr id="2105" name="사각형: 둥근 모서리 2104">
            <a:extLst>
              <a:ext uri="{FF2B5EF4-FFF2-40B4-BE49-F238E27FC236}">
                <a16:creationId xmlns:a16="http://schemas.microsoft.com/office/drawing/2014/main" id="{059914D6-4444-5BF1-DD36-24D45563B4AD}"/>
              </a:ext>
            </a:extLst>
          </p:cNvPr>
          <p:cNvSpPr/>
          <p:nvPr/>
        </p:nvSpPr>
        <p:spPr>
          <a:xfrm>
            <a:off x="591860" y="3018341"/>
            <a:ext cx="5266211" cy="6240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20202"/>
                </a:solidFill>
              </a:rPr>
              <a:t>의약품의 자발적인 비교를 통한 건강 자립도 증진</a:t>
            </a:r>
          </a:p>
        </p:txBody>
      </p:sp>
      <p:sp>
        <p:nvSpPr>
          <p:cNvPr id="2106" name="사각형: 둥근 모서리 2105">
            <a:extLst>
              <a:ext uri="{FF2B5EF4-FFF2-40B4-BE49-F238E27FC236}">
                <a16:creationId xmlns:a16="http://schemas.microsoft.com/office/drawing/2014/main" id="{1AA8F43F-3A3F-9094-3836-6D760273EDAB}"/>
              </a:ext>
            </a:extLst>
          </p:cNvPr>
          <p:cNvSpPr/>
          <p:nvPr/>
        </p:nvSpPr>
        <p:spPr>
          <a:xfrm>
            <a:off x="598598" y="4343202"/>
            <a:ext cx="5266211" cy="6240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20202"/>
                </a:solidFill>
              </a:rPr>
              <a:t>지역 약국 재고 시스템</a:t>
            </a:r>
            <a:r>
              <a:rPr lang="en-US" altLang="ko-KR" b="1" dirty="0">
                <a:solidFill>
                  <a:srgbClr val="020202"/>
                </a:solidFill>
              </a:rPr>
              <a:t>, </a:t>
            </a:r>
            <a:r>
              <a:rPr lang="ko-KR" altLang="en-US" b="1" dirty="0">
                <a:solidFill>
                  <a:srgbClr val="020202"/>
                </a:solidFill>
              </a:rPr>
              <a:t>헬스케어 앱 등과의 연동 </a:t>
            </a:r>
          </a:p>
        </p:txBody>
      </p:sp>
      <p:sp>
        <p:nvSpPr>
          <p:cNvPr id="2107" name="사각형: 둥근 모서리 2106">
            <a:extLst>
              <a:ext uri="{FF2B5EF4-FFF2-40B4-BE49-F238E27FC236}">
                <a16:creationId xmlns:a16="http://schemas.microsoft.com/office/drawing/2014/main" id="{073A9198-1076-623E-7867-1D79F262774F}"/>
              </a:ext>
            </a:extLst>
          </p:cNvPr>
          <p:cNvSpPr/>
          <p:nvPr/>
        </p:nvSpPr>
        <p:spPr>
          <a:xfrm>
            <a:off x="598597" y="5079396"/>
            <a:ext cx="5266211" cy="6240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20202"/>
                </a:solidFill>
              </a:rPr>
              <a:t>데이터 축적을 통한 개인별 맞춤형 서비스 고도화</a:t>
            </a:r>
          </a:p>
        </p:txBody>
      </p:sp>
      <p:sp>
        <p:nvSpPr>
          <p:cNvPr id="2108" name="사각형: 둥근 모서리 2107">
            <a:extLst>
              <a:ext uri="{FF2B5EF4-FFF2-40B4-BE49-F238E27FC236}">
                <a16:creationId xmlns:a16="http://schemas.microsoft.com/office/drawing/2014/main" id="{7EB20D8A-B7B5-B872-664B-EF4443BBAF14}"/>
              </a:ext>
            </a:extLst>
          </p:cNvPr>
          <p:cNvSpPr/>
          <p:nvPr/>
        </p:nvSpPr>
        <p:spPr>
          <a:xfrm>
            <a:off x="598597" y="5839058"/>
            <a:ext cx="5266211" cy="6240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20202"/>
                </a:solidFill>
              </a:rPr>
              <a:t>모바일</a:t>
            </a:r>
            <a:r>
              <a:rPr lang="en-US" altLang="ko-KR" b="1" dirty="0">
                <a:solidFill>
                  <a:srgbClr val="020202"/>
                </a:solidFill>
              </a:rPr>
              <a:t>, </a:t>
            </a:r>
            <a:r>
              <a:rPr lang="ko-KR" altLang="en-US" b="1" dirty="0">
                <a:solidFill>
                  <a:srgbClr val="020202"/>
                </a:solidFill>
              </a:rPr>
              <a:t>키오스크 등 멀티 디바이스 지원 확장</a:t>
            </a:r>
          </a:p>
        </p:txBody>
      </p:sp>
    </p:spTree>
    <p:extLst>
      <p:ext uri="{BB962C8B-B14F-4D97-AF65-F5344CB8AC3E}">
        <p14:creationId xmlns:p14="http://schemas.microsoft.com/office/powerpoint/2010/main" val="1000079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332DFE1-D1BC-008F-D912-0D1F8A8AC3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9D7A33-1557-1614-3744-AEC878848314}"/>
              </a:ext>
            </a:extLst>
          </p:cNvPr>
          <p:cNvSpPr txBox="1"/>
          <p:nvPr/>
        </p:nvSpPr>
        <p:spPr>
          <a:xfrm>
            <a:off x="3048000" y="488483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A825F-2C68-86D3-B210-FC892B98B71C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8" descr="생성된 이미지">
            <a:extLst>
              <a:ext uri="{FF2B5EF4-FFF2-40B4-BE49-F238E27FC236}">
                <a16:creationId xmlns:a16="http://schemas.microsoft.com/office/drawing/2014/main" id="{F4218C8C-8721-BEA6-36F0-BCEA397CC6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11270" r="11111" b="28889"/>
          <a:stretch/>
        </p:blipFill>
        <p:spPr bwMode="auto">
          <a:xfrm>
            <a:off x="6542313" y="1880632"/>
            <a:ext cx="2535440" cy="192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생성된 이미지">
            <a:extLst>
              <a:ext uri="{FF2B5EF4-FFF2-40B4-BE49-F238E27FC236}">
                <a16:creationId xmlns:a16="http://schemas.microsoft.com/office/drawing/2014/main" id="{4F4E7D7F-D85D-C248-FC18-A80B77BEF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11270" r="11111" b="28889"/>
          <a:stretch/>
        </p:blipFill>
        <p:spPr bwMode="auto">
          <a:xfrm>
            <a:off x="5018312" y="2441247"/>
            <a:ext cx="1152634" cy="87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생성된 이미지">
            <a:extLst>
              <a:ext uri="{FF2B5EF4-FFF2-40B4-BE49-F238E27FC236}">
                <a16:creationId xmlns:a16="http://schemas.microsoft.com/office/drawing/2014/main" id="{63F2A405-FA91-5E1F-00F1-AA760ADEB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11270" r="11111" b="28889"/>
          <a:stretch/>
        </p:blipFill>
        <p:spPr bwMode="auto">
          <a:xfrm>
            <a:off x="4208076" y="2613995"/>
            <a:ext cx="658917" cy="49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생성된 이미지">
            <a:extLst>
              <a:ext uri="{FF2B5EF4-FFF2-40B4-BE49-F238E27FC236}">
                <a16:creationId xmlns:a16="http://schemas.microsoft.com/office/drawing/2014/main" id="{AC4F5890-E93D-0152-96BD-99249E993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11270" r="11111" b="28889"/>
          <a:stretch/>
        </p:blipFill>
        <p:spPr bwMode="auto">
          <a:xfrm>
            <a:off x="3743785" y="2721848"/>
            <a:ext cx="388631" cy="2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생성된 이미지">
            <a:extLst>
              <a:ext uri="{FF2B5EF4-FFF2-40B4-BE49-F238E27FC236}">
                <a16:creationId xmlns:a16="http://schemas.microsoft.com/office/drawing/2014/main" id="{4FDFF314-DD1F-A542-AF61-7D0853514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11270" r="11111" b="28889"/>
          <a:stretch/>
        </p:blipFill>
        <p:spPr bwMode="auto">
          <a:xfrm>
            <a:off x="3372418" y="2756416"/>
            <a:ext cx="283030" cy="21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생성된 이미지">
            <a:extLst>
              <a:ext uri="{FF2B5EF4-FFF2-40B4-BE49-F238E27FC236}">
                <a16:creationId xmlns:a16="http://schemas.microsoft.com/office/drawing/2014/main" id="{8D11A89C-F5A6-17C6-4C7D-877D829F2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11270" r="11111" b="28889"/>
          <a:stretch/>
        </p:blipFill>
        <p:spPr bwMode="auto">
          <a:xfrm>
            <a:off x="3126281" y="2777733"/>
            <a:ext cx="212401" cy="16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생성된 이미지">
            <a:extLst>
              <a:ext uri="{FF2B5EF4-FFF2-40B4-BE49-F238E27FC236}">
                <a16:creationId xmlns:a16="http://schemas.microsoft.com/office/drawing/2014/main" id="{8BCD85D5-32A2-30BE-5433-C88B0E0834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11270" r="11111" b="28889"/>
          <a:stretch/>
        </p:blipFill>
        <p:spPr bwMode="auto">
          <a:xfrm>
            <a:off x="2969895" y="2815691"/>
            <a:ext cx="112218" cy="8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19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319</Words>
  <Application>Microsoft Office PowerPoint</Application>
  <PresentationFormat>와이드스크린</PresentationFormat>
  <Paragraphs>100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HK Grotesk Bold</vt:lpstr>
      <vt:lpstr>HK Grotesk Medium</vt:lpstr>
      <vt:lpstr>Noto Sans KR</vt:lpstr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웅천 강</cp:lastModifiedBy>
  <cp:revision>48</cp:revision>
  <dcterms:created xsi:type="dcterms:W3CDTF">2023-04-19T04:07:11Z</dcterms:created>
  <dcterms:modified xsi:type="dcterms:W3CDTF">2025-05-29T14:38:08Z</dcterms:modified>
</cp:coreProperties>
</file>