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71" r:id="rId8"/>
    <p:sldId id="259" r:id="rId9"/>
    <p:sldId id="260" r:id="rId10"/>
    <p:sldId id="268" r:id="rId11"/>
    <p:sldId id="261" r:id="rId12"/>
    <p:sldId id="270" r:id="rId13"/>
    <p:sldId id="265" r:id="rId14"/>
    <p:sldId id="266" r:id="rId15"/>
    <p:sldId id="267" r:id="rId16"/>
  </p:sldIdLst>
  <p:sldSz cx="9144000" cy="6858000" type="screen4x3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2C3"/>
    <a:srgbClr val="B52933"/>
    <a:srgbClr val="79B57F"/>
    <a:srgbClr val="A6A6A6"/>
    <a:srgbClr val="000000"/>
    <a:srgbClr val="FF7000"/>
    <a:srgbClr val="FFFFFF"/>
    <a:srgbClr val="F2F2F2"/>
    <a:srgbClr val="613C8D"/>
    <a:srgbClr val="73A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Mørkt layou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Mørkt layou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Mørkt layout 2 - Markering 5/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llemlayout 2 - Marker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2" autoAdjust="0"/>
    <p:restoredTop sz="94660"/>
  </p:normalViewPr>
  <p:slideViewPr>
    <p:cSldViewPr>
      <p:cViewPr varScale="1">
        <p:scale>
          <a:sx n="50" d="100"/>
          <a:sy n="50" d="100"/>
        </p:scale>
        <p:origin x="112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2496" y="43"/>
      </p:cViewPr>
      <p:guideLst>
        <p:guide orient="horz" pos="3127"/>
        <p:guide pos="2141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1C7E1-912F-44A5-AA1E-823F5BC1E7A3}" type="datetime1">
              <a:rPr lang="da-DK" smtClean="0"/>
              <a:t>18-04-2023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4B31C-007A-410F-BB42-8A2D3B6872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403678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25571-B335-43CB-8279-7A20D415C33B}" type="datetime1">
              <a:rPr lang="da-DK" smtClean="0"/>
              <a:t>18-04-2023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B5FE-4561-469F-AFBF-A10AA9A1D6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917462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1" y="2"/>
            <a:ext cx="9157849" cy="6857999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5364089" y="3559787"/>
            <a:ext cx="4221545" cy="4221545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9" name="Ellipse 8"/>
          <p:cNvSpPr/>
          <p:nvPr userDrawn="1"/>
        </p:nvSpPr>
        <p:spPr>
          <a:xfrm>
            <a:off x="5586855" y="-2259632"/>
            <a:ext cx="4252626" cy="4252626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18971"/>
            <a:ext cx="2448272" cy="924382"/>
          </a:xfrm>
          <a:prstGeom prst="rect">
            <a:avLst/>
          </a:prstGeom>
        </p:spPr>
      </p:pic>
      <p:sp>
        <p:nvSpPr>
          <p:cNvPr id="12" name="Ellipse 11"/>
          <p:cNvSpPr/>
          <p:nvPr userDrawn="1"/>
        </p:nvSpPr>
        <p:spPr>
          <a:xfrm>
            <a:off x="-2340768" y="0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3" name="Ellipse 12"/>
          <p:cNvSpPr/>
          <p:nvPr userDrawn="1"/>
        </p:nvSpPr>
        <p:spPr>
          <a:xfrm>
            <a:off x="5148064" y="2780928"/>
            <a:ext cx="1982724" cy="1982724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  <p:cxnSp>
        <p:nvCxnSpPr>
          <p:cNvPr id="14" name="Lige forbindelse 13"/>
          <p:cNvCxnSpPr/>
          <p:nvPr userDrawn="1"/>
        </p:nvCxnSpPr>
        <p:spPr>
          <a:xfrm>
            <a:off x="755577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9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dsholder til billede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6857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7" name="Rektangel 6"/>
          <p:cNvSpPr/>
          <p:nvPr userDrawn="1"/>
        </p:nvSpPr>
        <p:spPr>
          <a:xfrm>
            <a:off x="1" y="5157194"/>
            <a:ext cx="9157849" cy="1700807"/>
          </a:xfrm>
          <a:prstGeom prst="rect">
            <a:avLst/>
          </a:prstGeom>
          <a:solidFill>
            <a:srgbClr val="613C8D">
              <a:alpha val="85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                        </a:t>
            </a:r>
          </a:p>
        </p:txBody>
      </p:sp>
      <p:cxnSp>
        <p:nvCxnSpPr>
          <p:cNvPr id="11" name="Lige forbindelse 10"/>
          <p:cNvCxnSpPr/>
          <p:nvPr userDrawn="1"/>
        </p:nvCxnSpPr>
        <p:spPr>
          <a:xfrm>
            <a:off x="755577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 userDrawn="1"/>
        </p:nvSpPr>
        <p:spPr>
          <a:xfrm>
            <a:off x="2186788" y="5045657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  <p:sp>
        <p:nvSpPr>
          <p:cNvPr id="9" name="Ellipse 8"/>
          <p:cNvSpPr/>
          <p:nvPr userDrawn="1"/>
        </p:nvSpPr>
        <p:spPr>
          <a:xfrm>
            <a:off x="755577" y="5802614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319779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 userDrawn="1"/>
        </p:nvSpPr>
        <p:spPr>
          <a:xfrm>
            <a:off x="-4832" y="0"/>
            <a:ext cx="9144000" cy="6885384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259632" y="4293097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2" name="Ellipse 11"/>
          <p:cNvSpPr/>
          <p:nvPr userDrawn="1"/>
        </p:nvSpPr>
        <p:spPr>
          <a:xfrm>
            <a:off x="2112651" y="962725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3203849" y="378904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-5144" y="2924944"/>
            <a:ext cx="9140262" cy="7200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Overskrift eller kapitel</a:t>
            </a:r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14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1" y="2"/>
            <a:ext cx="9157849" cy="6857999"/>
          </a:xfrm>
          <a:prstGeom prst="rect">
            <a:avLst/>
          </a:prstGeom>
          <a:solidFill>
            <a:srgbClr val="62B2C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259632" y="4293097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2" name="Ellipse 11"/>
          <p:cNvSpPr/>
          <p:nvPr userDrawn="1"/>
        </p:nvSpPr>
        <p:spPr>
          <a:xfrm>
            <a:off x="2112651" y="962725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-5144" y="2924944"/>
            <a:ext cx="9140262" cy="7200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Overskrift eller kapitel</a:t>
            </a:r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  <p:cxnSp>
        <p:nvCxnSpPr>
          <p:cNvPr id="9" name="Lige forbindelse 8"/>
          <p:cNvCxnSpPr/>
          <p:nvPr userDrawn="1"/>
        </p:nvCxnSpPr>
        <p:spPr>
          <a:xfrm>
            <a:off x="3203849" y="378904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811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1" y="2"/>
            <a:ext cx="9157849" cy="6857999"/>
          </a:xfrm>
          <a:prstGeom prst="rect">
            <a:avLst/>
          </a:prstGeom>
          <a:solidFill>
            <a:srgbClr val="79B57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259632" y="4293097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2" name="Ellipse 11"/>
          <p:cNvSpPr/>
          <p:nvPr userDrawn="1"/>
        </p:nvSpPr>
        <p:spPr>
          <a:xfrm>
            <a:off x="2112651" y="962725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3203849" y="378904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-5144" y="2924944"/>
            <a:ext cx="9140262" cy="7200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Overskrift eller kapitel</a:t>
            </a:r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1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1" y="2"/>
            <a:ext cx="9157849" cy="6857999"/>
          </a:xfrm>
          <a:prstGeom prst="rect">
            <a:avLst/>
          </a:prstGeom>
          <a:solidFill>
            <a:srgbClr val="B5293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259632" y="4293097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2" name="Ellipse 11"/>
          <p:cNvSpPr/>
          <p:nvPr userDrawn="1"/>
        </p:nvSpPr>
        <p:spPr>
          <a:xfrm>
            <a:off x="2112651" y="962725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3203849" y="378904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-5144" y="2924944"/>
            <a:ext cx="9140262" cy="7200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Overskrift eller kapitel</a:t>
            </a:r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7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1" y="2"/>
            <a:ext cx="9157849" cy="6857999"/>
          </a:xfrm>
          <a:prstGeom prst="rect">
            <a:avLst/>
          </a:prstGeom>
          <a:solidFill>
            <a:srgbClr val="613C8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259632" y="4293097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2" name="Ellipse 11"/>
          <p:cNvSpPr/>
          <p:nvPr userDrawn="1"/>
        </p:nvSpPr>
        <p:spPr>
          <a:xfrm>
            <a:off x="2112651" y="962725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3203849" y="378904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-5144" y="2924944"/>
            <a:ext cx="9140262" cy="72008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Overskrift eller kapitel</a:t>
            </a:r>
          </a:p>
          <a:p>
            <a:endParaRPr lang="da-DK" dirty="0"/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76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cxnSp>
        <p:nvCxnSpPr>
          <p:cNvPr id="15" name="Lige forbindelse 14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Billed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  <p:sp>
        <p:nvSpPr>
          <p:cNvPr id="9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3420456" cy="39605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/>
            </a:lvl1pPr>
            <a:lvl2pPr marL="457200" indent="0">
              <a:lnSpc>
                <a:spcPct val="150000"/>
              </a:lnSpc>
              <a:buNone/>
              <a:defRPr sz="1400" b="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3" hasCustomPrompt="1"/>
          </p:nvPr>
        </p:nvSpPr>
        <p:spPr>
          <a:xfrm>
            <a:off x="4752024" y="1718772"/>
            <a:ext cx="3420456" cy="39605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lang="da-DK" sz="1800" dirty="0" smtClean="0"/>
            </a:lvl1pPr>
            <a:lvl2pPr marL="457200" indent="0">
              <a:lnSpc>
                <a:spcPct val="150000"/>
              </a:lnSpc>
              <a:buNone/>
              <a:defRPr sz="1400" b="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</p:txBody>
      </p:sp>
    </p:spTree>
    <p:extLst>
      <p:ext uri="{BB962C8B-B14F-4D97-AF65-F5344CB8AC3E}">
        <p14:creationId xmlns:p14="http://schemas.microsoft.com/office/powerpoint/2010/main" val="14491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2B2C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cxnSp>
        <p:nvCxnSpPr>
          <p:cNvPr id="21" name="Lige forbindelse 20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4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3420456" cy="39605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/>
            </a:lvl1pPr>
            <a:lvl2pPr marL="457200" indent="0">
              <a:lnSpc>
                <a:spcPct val="150000"/>
              </a:lnSpc>
              <a:buNone/>
              <a:defRPr sz="1400" b="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16" name="Pladsholder til indhold 2"/>
          <p:cNvSpPr>
            <a:spLocks noGrp="1"/>
          </p:cNvSpPr>
          <p:nvPr>
            <p:ph sz="half" idx="13" hasCustomPrompt="1"/>
          </p:nvPr>
        </p:nvSpPr>
        <p:spPr>
          <a:xfrm>
            <a:off x="4752024" y="1718772"/>
            <a:ext cx="3420456" cy="39605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lang="da-DK" sz="1800" dirty="0" smtClean="0"/>
            </a:lvl1pPr>
            <a:lvl2pPr marL="457200" indent="0">
              <a:lnSpc>
                <a:spcPct val="150000"/>
              </a:lnSpc>
              <a:buNone/>
              <a:defRPr sz="1400" b="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</p:txBody>
      </p:sp>
    </p:spTree>
    <p:extLst>
      <p:ext uri="{BB962C8B-B14F-4D97-AF65-F5344CB8AC3E}">
        <p14:creationId xmlns:p14="http://schemas.microsoft.com/office/powerpoint/2010/main" val="517378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79B57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cxnSp>
        <p:nvCxnSpPr>
          <p:cNvPr id="21" name="Lige forbindelse 20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4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3420456" cy="39605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/>
            </a:lvl1pPr>
            <a:lvl2pPr marL="457200" indent="0">
              <a:lnSpc>
                <a:spcPct val="150000"/>
              </a:lnSpc>
              <a:buNone/>
              <a:defRPr sz="1400" b="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16" name="Pladsholder til indhold 2"/>
          <p:cNvSpPr>
            <a:spLocks noGrp="1"/>
          </p:cNvSpPr>
          <p:nvPr>
            <p:ph sz="half" idx="13" hasCustomPrompt="1"/>
          </p:nvPr>
        </p:nvSpPr>
        <p:spPr>
          <a:xfrm>
            <a:off x="4752024" y="1718772"/>
            <a:ext cx="3420456" cy="39605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lang="da-DK" sz="1800" dirty="0" smtClean="0"/>
            </a:lvl1pPr>
            <a:lvl2pPr marL="457200" indent="0">
              <a:lnSpc>
                <a:spcPct val="150000"/>
              </a:lnSpc>
              <a:buNone/>
              <a:defRPr sz="1400" b="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</p:txBody>
      </p:sp>
    </p:spTree>
    <p:extLst>
      <p:ext uri="{BB962C8B-B14F-4D97-AF65-F5344CB8AC3E}">
        <p14:creationId xmlns:p14="http://schemas.microsoft.com/office/powerpoint/2010/main" val="4039147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B5293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cxnSp>
        <p:nvCxnSpPr>
          <p:cNvPr id="17" name="Lige forbindelse 16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Billed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2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3420456" cy="39605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/>
            </a:lvl1pPr>
            <a:lvl2pPr marL="457200" indent="0">
              <a:lnSpc>
                <a:spcPct val="150000"/>
              </a:lnSpc>
              <a:buNone/>
              <a:defRPr sz="1400" b="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13" name="Pladsholder til indhold 2"/>
          <p:cNvSpPr>
            <a:spLocks noGrp="1"/>
          </p:cNvSpPr>
          <p:nvPr>
            <p:ph sz="half" idx="13" hasCustomPrompt="1"/>
          </p:nvPr>
        </p:nvSpPr>
        <p:spPr>
          <a:xfrm>
            <a:off x="4752024" y="1718772"/>
            <a:ext cx="3420456" cy="39605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lang="da-DK" sz="1800" dirty="0" smtClean="0"/>
            </a:lvl1pPr>
            <a:lvl2pPr marL="457200" indent="0">
              <a:lnSpc>
                <a:spcPct val="150000"/>
              </a:lnSpc>
              <a:buNone/>
              <a:defRPr sz="1400" b="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</p:txBody>
      </p:sp>
    </p:spTree>
    <p:extLst>
      <p:ext uri="{BB962C8B-B14F-4D97-AF65-F5344CB8AC3E}">
        <p14:creationId xmlns:p14="http://schemas.microsoft.com/office/powerpoint/2010/main" val="51737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1" y="2"/>
            <a:ext cx="9157849" cy="6857999"/>
          </a:xfrm>
          <a:prstGeom prst="rect">
            <a:avLst/>
          </a:prstGeom>
          <a:solidFill>
            <a:srgbClr val="62B2C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5364089" y="3559787"/>
            <a:ext cx="4221545" cy="4221545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9" name="Ellipse 8"/>
          <p:cNvSpPr/>
          <p:nvPr userDrawn="1"/>
        </p:nvSpPr>
        <p:spPr>
          <a:xfrm>
            <a:off x="5586855" y="-2259632"/>
            <a:ext cx="4252626" cy="4252626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18971"/>
            <a:ext cx="2448272" cy="924382"/>
          </a:xfrm>
          <a:prstGeom prst="rect">
            <a:avLst/>
          </a:prstGeom>
        </p:spPr>
      </p:pic>
      <p:sp>
        <p:nvSpPr>
          <p:cNvPr id="12" name="Ellipse 11"/>
          <p:cNvSpPr/>
          <p:nvPr userDrawn="1"/>
        </p:nvSpPr>
        <p:spPr>
          <a:xfrm>
            <a:off x="-2340768" y="0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3" name="Ellipse 12"/>
          <p:cNvSpPr/>
          <p:nvPr userDrawn="1"/>
        </p:nvSpPr>
        <p:spPr>
          <a:xfrm>
            <a:off x="5148064" y="2780928"/>
            <a:ext cx="1982724" cy="1982724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  <p:cxnSp>
        <p:nvCxnSpPr>
          <p:cNvPr id="15" name="Lige forbindelse 14"/>
          <p:cNvCxnSpPr/>
          <p:nvPr userDrawn="1"/>
        </p:nvCxnSpPr>
        <p:spPr>
          <a:xfrm>
            <a:off x="755577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13C8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cxnSp>
        <p:nvCxnSpPr>
          <p:cNvPr id="17" name="Lige forbindelse 16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Billed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4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3420456" cy="39605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/>
            </a:lvl1pPr>
            <a:lvl2pPr marL="457200" indent="0">
              <a:lnSpc>
                <a:spcPct val="150000"/>
              </a:lnSpc>
              <a:buNone/>
              <a:defRPr sz="1400" b="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20" name="Pladsholder til indhold 2"/>
          <p:cNvSpPr>
            <a:spLocks noGrp="1"/>
          </p:cNvSpPr>
          <p:nvPr>
            <p:ph sz="half" idx="13" hasCustomPrompt="1"/>
          </p:nvPr>
        </p:nvSpPr>
        <p:spPr>
          <a:xfrm>
            <a:off x="4752024" y="1718772"/>
            <a:ext cx="3420456" cy="39605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lang="da-DK" sz="1800" dirty="0" smtClean="0"/>
            </a:lvl1pPr>
            <a:lvl2pPr marL="457200" indent="0">
              <a:lnSpc>
                <a:spcPct val="150000"/>
              </a:lnSpc>
              <a:buNone/>
              <a:defRPr sz="1400" b="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</p:txBody>
      </p:sp>
    </p:spTree>
    <p:extLst>
      <p:ext uri="{BB962C8B-B14F-4D97-AF65-F5344CB8AC3E}">
        <p14:creationId xmlns:p14="http://schemas.microsoft.com/office/powerpoint/2010/main" val="517378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cxnSp>
        <p:nvCxnSpPr>
          <p:cNvPr id="17" name="Lige forbindelse 16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4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7200960" cy="39605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001013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79B57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cxnSp>
        <p:nvCxnSpPr>
          <p:cNvPr id="17" name="Lige forbindelse 16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2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7200960" cy="39605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993572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2B2C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sp>
        <p:nvSpPr>
          <p:cNvPr id="16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7200960" cy="39605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cxnSp>
        <p:nvCxnSpPr>
          <p:cNvPr id="17" name="Lige forbindelse 16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/>
            </a:lvl1pPr>
          </a:lstStyle>
          <a:p>
            <a:r>
              <a:rPr lang="da-DK" dirty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993572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B5293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cxnSp>
        <p:nvCxnSpPr>
          <p:cNvPr id="17" name="Lige forbindelse 16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7200960" cy="39605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9935724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13C8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cxnSp>
        <p:nvCxnSpPr>
          <p:cNvPr id="17" name="Lige forbindelse 16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7200960" cy="39605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993572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11509234"/>
              </p:ext>
            </p:extLst>
          </p:nvPr>
        </p:nvGraphicFramePr>
        <p:xfrm>
          <a:off x="971520" y="2168832"/>
          <a:ext cx="717614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/>
            </a:lvl1pPr>
          </a:lstStyle>
          <a:p>
            <a:r>
              <a:rPr lang="da-DK" dirty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935449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79B57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9368496"/>
              </p:ext>
            </p:extLst>
          </p:nvPr>
        </p:nvGraphicFramePr>
        <p:xfrm>
          <a:off x="971520" y="2168832"/>
          <a:ext cx="717614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/>
            </a:lvl1pPr>
          </a:lstStyle>
          <a:p>
            <a:r>
              <a:rPr lang="da-DK" dirty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020391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2B2C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9368496"/>
              </p:ext>
            </p:extLst>
          </p:nvPr>
        </p:nvGraphicFramePr>
        <p:xfrm>
          <a:off x="971520" y="2168832"/>
          <a:ext cx="717614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/>
            </a:lvl1pPr>
          </a:lstStyle>
          <a:p>
            <a:r>
              <a:rPr lang="da-DK" dirty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020391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B5293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9368496"/>
              </p:ext>
            </p:extLst>
          </p:nvPr>
        </p:nvGraphicFramePr>
        <p:xfrm>
          <a:off x="971520" y="2168832"/>
          <a:ext cx="717614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/>
            </a:lvl1pPr>
          </a:lstStyle>
          <a:p>
            <a:r>
              <a:rPr lang="da-DK" dirty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02039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1" y="2"/>
            <a:ext cx="9157849" cy="6857999"/>
          </a:xfrm>
          <a:prstGeom prst="rect">
            <a:avLst/>
          </a:prstGeom>
          <a:solidFill>
            <a:srgbClr val="79B57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5364089" y="3559787"/>
            <a:ext cx="4221545" cy="4221545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9" name="Ellipse 8"/>
          <p:cNvSpPr/>
          <p:nvPr userDrawn="1"/>
        </p:nvSpPr>
        <p:spPr>
          <a:xfrm>
            <a:off x="5586855" y="-2259632"/>
            <a:ext cx="4252626" cy="4252626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755577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18971"/>
            <a:ext cx="2448272" cy="924382"/>
          </a:xfrm>
          <a:prstGeom prst="rect">
            <a:avLst/>
          </a:prstGeom>
        </p:spPr>
      </p:pic>
      <p:sp>
        <p:nvSpPr>
          <p:cNvPr id="12" name="Ellipse 11"/>
          <p:cNvSpPr/>
          <p:nvPr userDrawn="1"/>
        </p:nvSpPr>
        <p:spPr>
          <a:xfrm>
            <a:off x="-2340768" y="0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3" name="Ellipse 12"/>
          <p:cNvSpPr/>
          <p:nvPr userDrawn="1"/>
        </p:nvSpPr>
        <p:spPr>
          <a:xfrm>
            <a:off x="5148064" y="2780928"/>
            <a:ext cx="1982724" cy="1982724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40004253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13C8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40816170"/>
              </p:ext>
            </p:extLst>
          </p:nvPr>
        </p:nvGraphicFramePr>
        <p:xfrm>
          <a:off x="971520" y="2168832"/>
          <a:ext cx="717614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/>
            </a:lvl1pPr>
          </a:lstStyle>
          <a:p>
            <a:r>
              <a:rPr lang="da-DK" dirty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2190167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sp>
        <p:nvSpPr>
          <p:cNvPr id="18" name="Pladsholder til indhold 2"/>
          <p:cNvSpPr>
            <a:spLocks noGrp="1"/>
          </p:cNvSpPr>
          <p:nvPr>
            <p:ph idx="18"/>
          </p:nvPr>
        </p:nvSpPr>
        <p:spPr>
          <a:xfrm>
            <a:off x="2185392" y="260648"/>
            <a:ext cx="6491064" cy="1728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9" name="Pladsholder til indhold 2"/>
          <p:cNvSpPr>
            <a:spLocks noGrp="1"/>
          </p:cNvSpPr>
          <p:nvPr>
            <p:ph idx="20"/>
          </p:nvPr>
        </p:nvSpPr>
        <p:spPr>
          <a:xfrm>
            <a:off x="2195736" y="2150900"/>
            <a:ext cx="6491064" cy="1728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0" name="Pladsholder til indhold 2"/>
          <p:cNvSpPr>
            <a:spLocks noGrp="1"/>
          </p:cNvSpPr>
          <p:nvPr>
            <p:ph idx="22"/>
          </p:nvPr>
        </p:nvSpPr>
        <p:spPr>
          <a:xfrm>
            <a:off x="2223858" y="4077104"/>
            <a:ext cx="6491064" cy="1728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2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1512168" cy="1224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3" name="Pladsholder til billede 2"/>
          <p:cNvSpPr>
            <a:spLocks noGrp="1"/>
          </p:cNvSpPr>
          <p:nvPr>
            <p:ph type="pic" idx="19"/>
          </p:nvPr>
        </p:nvSpPr>
        <p:spPr>
          <a:xfrm>
            <a:off x="441792" y="2150900"/>
            <a:ext cx="1512168" cy="1224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4" name="Pladsholder til billede 2"/>
          <p:cNvSpPr>
            <a:spLocks noGrp="1"/>
          </p:cNvSpPr>
          <p:nvPr>
            <p:ph type="pic" idx="21"/>
          </p:nvPr>
        </p:nvSpPr>
        <p:spPr>
          <a:xfrm>
            <a:off x="469914" y="4077104"/>
            <a:ext cx="1512168" cy="1224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pic>
        <p:nvPicPr>
          <p:cNvPr id="21" name="Billed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8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53A1B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sp>
        <p:nvSpPr>
          <p:cNvPr id="18" name="Pladsholder til indhold 2"/>
          <p:cNvSpPr>
            <a:spLocks noGrp="1"/>
          </p:cNvSpPr>
          <p:nvPr>
            <p:ph idx="18"/>
          </p:nvPr>
        </p:nvSpPr>
        <p:spPr>
          <a:xfrm>
            <a:off x="2185392" y="260648"/>
            <a:ext cx="6491064" cy="1728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9" name="Pladsholder til indhold 2"/>
          <p:cNvSpPr>
            <a:spLocks noGrp="1"/>
          </p:cNvSpPr>
          <p:nvPr>
            <p:ph idx="20"/>
          </p:nvPr>
        </p:nvSpPr>
        <p:spPr>
          <a:xfrm>
            <a:off x="2195736" y="2150900"/>
            <a:ext cx="6491064" cy="1728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0" name="Pladsholder til indhold 2"/>
          <p:cNvSpPr>
            <a:spLocks noGrp="1"/>
          </p:cNvSpPr>
          <p:nvPr>
            <p:ph idx="22"/>
          </p:nvPr>
        </p:nvSpPr>
        <p:spPr>
          <a:xfrm>
            <a:off x="2223858" y="4077104"/>
            <a:ext cx="6491064" cy="1728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2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1512168" cy="1224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3" name="Pladsholder til billede 2"/>
          <p:cNvSpPr>
            <a:spLocks noGrp="1"/>
          </p:cNvSpPr>
          <p:nvPr>
            <p:ph type="pic" idx="19"/>
          </p:nvPr>
        </p:nvSpPr>
        <p:spPr>
          <a:xfrm>
            <a:off x="441792" y="2150900"/>
            <a:ext cx="1512168" cy="1224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4" name="Pladsholder til billede 2"/>
          <p:cNvSpPr>
            <a:spLocks noGrp="1"/>
          </p:cNvSpPr>
          <p:nvPr>
            <p:ph type="pic" idx="21"/>
          </p:nvPr>
        </p:nvSpPr>
        <p:spPr>
          <a:xfrm>
            <a:off x="469914" y="4077104"/>
            <a:ext cx="1512168" cy="1224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pic>
        <p:nvPicPr>
          <p:cNvPr id="21" name="Billed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6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79B57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sp>
        <p:nvSpPr>
          <p:cNvPr id="18" name="Pladsholder til indhold 2"/>
          <p:cNvSpPr>
            <a:spLocks noGrp="1"/>
          </p:cNvSpPr>
          <p:nvPr>
            <p:ph idx="18"/>
          </p:nvPr>
        </p:nvSpPr>
        <p:spPr>
          <a:xfrm>
            <a:off x="2185392" y="260648"/>
            <a:ext cx="6491064" cy="1728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9" name="Pladsholder til indhold 2"/>
          <p:cNvSpPr>
            <a:spLocks noGrp="1"/>
          </p:cNvSpPr>
          <p:nvPr>
            <p:ph idx="20"/>
          </p:nvPr>
        </p:nvSpPr>
        <p:spPr>
          <a:xfrm>
            <a:off x="2195736" y="2150900"/>
            <a:ext cx="6491064" cy="1728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0" name="Pladsholder til indhold 2"/>
          <p:cNvSpPr>
            <a:spLocks noGrp="1"/>
          </p:cNvSpPr>
          <p:nvPr>
            <p:ph idx="22"/>
          </p:nvPr>
        </p:nvSpPr>
        <p:spPr>
          <a:xfrm>
            <a:off x="2223858" y="4077104"/>
            <a:ext cx="6491064" cy="1728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2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1512168" cy="1224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3" name="Pladsholder til billede 2"/>
          <p:cNvSpPr>
            <a:spLocks noGrp="1"/>
          </p:cNvSpPr>
          <p:nvPr>
            <p:ph type="pic" idx="19"/>
          </p:nvPr>
        </p:nvSpPr>
        <p:spPr>
          <a:xfrm>
            <a:off x="441792" y="2150900"/>
            <a:ext cx="1512168" cy="1224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4" name="Pladsholder til billede 2"/>
          <p:cNvSpPr>
            <a:spLocks noGrp="1"/>
          </p:cNvSpPr>
          <p:nvPr>
            <p:ph type="pic" idx="21"/>
          </p:nvPr>
        </p:nvSpPr>
        <p:spPr>
          <a:xfrm>
            <a:off x="469914" y="4077104"/>
            <a:ext cx="1512168" cy="1224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pic>
        <p:nvPicPr>
          <p:cNvPr id="21" name="Billed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6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B5293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sp>
        <p:nvSpPr>
          <p:cNvPr id="18" name="Pladsholder til indhold 2"/>
          <p:cNvSpPr>
            <a:spLocks noGrp="1"/>
          </p:cNvSpPr>
          <p:nvPr>
            <p:ph idx="18"/>
          </p:nvPr>
        </p:nvSpPr>
        <p:spPr>
          <a:xfrm>
            <a:off x="2185392" y="260648"/>
            <a:ext cx="6491064" cy="1728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9" name="Pladsholder til indhold 2"/>
          <p:cNvSpPr>
            <a:spLocks noGrp="1"/>
          </p:cNvSpPr>
          <p:nvPr>
            <p:ph idx="20"/>
          </p:nvPr>
        </p:nvSpPr>
        <p:spPr>
          <a:xfrm>
            <a:off x="2195736" y="2150900"/>
            <a:ext cx="6491064" cy="1728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0" name="Pladsholder til indhold 2"/>
          <p:cNvSpPr>
            <a:spLocks noGrp="1"/>
          </p:cNvSpPr>
          <p:nvPr>
            <p:ph idx="22"/>
          </p:nvPr>
        </p:nvSpPr>
        <p:spPr>
          <a:xfrm>
            <a:off x="2223858" y="4077104"/>
            <a:ext cx="6491064" cy="1728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2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1512168" cy="1224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3" name="Pladsholder til billede 2"/>
          <p:cNvSpPr>
            <a:spLocks noGrp="1"/>
          </p:cNvSpPr>
          <p:nvPr>
            <p:ph type="pic" idx="19"/>
          </p:nvPr>
        </p:nvSpPr>
        <p:spPr>
          <a:xfrm>
            <a:off x="441792" y="2150900"/>
            <a:ext cx="1512168" cy="1224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4" name="Pladsholder til billede 2"/>
          <p:cNvSpPr>
            <a:spLocks noGrp="1"/>
          </p:cNvSpPr>
          <p:nvPr>
            <p:ph type="pic" idx="21"/>
          </p:nvPr>
        </p:nvSpPr>
        <p:spPr>
          <a:xfrm>
            <a:off x="469914" y="4077104"/>
            <a:ext cx="1512168" cy="1224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pic>
        <p:nvPicPr>
          <p:cNvPr id="21" name="Billed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69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1512168" cy="1224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13C8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sp>
        <p:nvSpPr>
          <p:cNvPr id="22" name="Pladsholder til indhold 2"/>
          <p:cNvSpPr>
            <a:spLocks noGrp="1"/>
          </p:cNvSpPr>
          <p:nvPr>
            <p:ph idx="18"/>
          </p:nvPr>
        </p:nvSpPr>
        <p:spPr>
          <a:xfrm>
            <a:off x="2185392" y="260648"/>
            <a:ext cx="6491064" cy="1728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1" name="Pladsholder til billede 2"/>
          <p:cNvSpPr>
            <a:spLocks noGrp="1"/>
          </p:cNvSpPr>
          <p:nvPr>
            <p:ph type="pic" idx="19"/>
          </p:nvPr>
        </p:nvSpPr>
        <p:spPr>
          <a:xfrm>
            <a:off x="441792" y="2150900"/>
            <a:ext cx="1512168" cy="1224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5" name="Pladsholder til indhold 2"/>
          <p:cNvSpPr>
            <a:spLocks noGrp="1"/>
          </p:cNvSpPr>
          <p:nvPr>
            <p:ph idx="20"/>
          </p:nvPr>
        </p:nvSpPr>
        <p:spPr>
          <a:xfrm>
            <a:off x="2195736" y="2150900"/>
            <a:ext cx="6491064" cy="1728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6" name="Pladsholder til billede 2"/>
          <p:cNvSpPr>
            <a:spLocks noGrp="1"/>
          </p:cNvSpPr>
          <p:nvPr>
            <p:ph type="pic" idx="21"/>
          </p:nvPr>
        </p:nvSpPr>
        <p:spPr>
          <a:xfrm>
            <a:off x="469914" y="4077104"/>
            <a:ext cx="1512168" cy="1224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7" name="Pladsholder til indhold 2"/>
          <p:cNvSpPr>
            <a:spLocks noGrp="1"/>
          </p:cNvSpPr>
          <p:nvPr>
            <p:ph idx="22"/>
          </p:nvPr>
        </p:nvSpPr>
        <p:spPr>
          <a:xfrm>
            <a:off x="2223858" y="4077104"/>
            <a:ext cx="6491064" cy="1728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6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431449" y="260648"/>
            <a:ext cx="8280920" cy="4752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67544" y="5229200"/>
            <a:ext cx="835292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763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431449" y="260648"/>
            <a:ext cx="8280920" cy="4752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67544" y="5229200"/>
            <a:ext cx="835292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53A1B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969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431449" y="260648"/>
            <a:ext cx="8280920" cy="4752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67544" y="5229200"/>
            <a:ext cx="835292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79B57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969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431449" y="260648"/>
            <a:ext cx="8280920" cy="4752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67544" y="5229200"/>
            <a:ext cx="835292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B5293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9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1" y="2"/>
            <a:ext cx="9157849" cy="6857999"/>
          </a:xfrm>
          <a:prstGeom prst="rect">
            <a:avLst/>
          </a:prstGeom>
          <a:solidFill>
            <a:srgbClr val="B5293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5364089" y="3559787"/>
            <a:ext cx="4221545" cy="4221545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9" name="Ellipse 8"/>
          <p:cNvSpPr/>
          <p:nvPr userDrawn="1"/>
        </p:nvSpPr>
        <p:spPr>
          <a:xfrm>
            <a:off x="5586855" y="-2259632"/>
            <a:ext cx="4252626" cy="4252626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755577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18971"/>
            <a:ext cx="2448272" cy="924382"/>
          </a:xfrm>
          <a:prstGeom prst="rect">
            <a:avLst/>
          </a:prstGeom>
        </p:spPr>
      </p:pic>
      <p:sp>
        <p:nvSpPr>
          <p:cNvPr id="12" name="Ellipse 11"/>
          <p:cNvSpPr/>
          <p:nvPr userDrawn="1"/>
        </p:nvSpPr>
        <p:spPr>
          <a:xfrm>
            <a:off x="-2340768" y="0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3" name="Ellipse 12"/>
          <p:cNvSpPr/>
          <p:nvPr userDrawn="1"/>
        </p:nvSpPr>
        <p:spPr>
          <a:xfrm>
            <a:off x="5148064" y="2780928"/>
            <a:ext cx="1982724" cy="1982724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40004253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431449" y="260648"/>
            <a:ext cx="8280920" cy="4752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67544" y="5229200"/>
            <a:ext cx="835292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13C8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9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1" y="2"/>
            <a:ext cx="9157849" cy="6857999"/>
          </a:xfrm>
          <a:prstGeom prst="rect">
            <a:avLst/>
          </a:prstGeom>
          <a:solidFill>
            <a:srgbClr val="613C8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5364089" y="3559787"/>
            <a:ext cx="4221545" cy="4221545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9" name="Ellipse 8"/>
          <p:cNvSpPr/>
          <p:nvPr userDrawn="1"/>
        </p:nvSpPr>
        <p:spPr>
          <a:xfrm>
            <a:off x="5586855" y="-2259632"/>
            <a:ext cx="4252626" cy="4252626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755577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18971"/>
            <a:ext cx="2448272" cy="924382"/>
          </a:xfrm>
          <a:prstGeom prst="rect">
            <a:avLst/>
          </a:prstGeom>
        </p:spPr>
      </p:pic>
      <p:sp>
        <p:nvSpPr>
          <p:cNvPr id="12" name="Ellipse 11"/>
          <p:cNvSpPr/>
          <p:nvPr userDrawn="1"/>
        </p:nvSpPr>
        <p:spPr>
          <a:xfrm>
            <a:off x="-2340768" y="0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3" name="Ellipse 12"/>
          <p:cNvSpPr/>
          <p:nvPr userDrawn="1"/>
        </p:nvSpPr>
        <p:spPr>
          <a:xfrm>
            <a:off x="5148064" y="2780928"/>
            <a:ext cx="1982724" cy="1982724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364614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-4832" y="5157192"/>
            <a:ext cx="9144000" cy="1728192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</a:t>
            </a:r>
          </a:p>
        </p:txBody>
      </p:sp>
      <p:cxnSp>
        <p:nvCxnSpPr>
          <p:cNvPr id="11" name="Lige forbindelse 10"/>
          <p:cNvCxnSpPr/>
          <p:nvPr userDrawn="1"/>
        </p:nvCxnSpPr>
        <p:spPr>
          <a:xfrm>
            <a:off x="755577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 userDrawn="1"/>
        </p:nvSpPr>
        <p:spPr>
          <a:xfrm>
            <a:off x="2186788" y="5045657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  <p:sp>
        <p:nvSpPr>
          <p:cNvPr id="9" name="Ellipse 8"/>
          <p:cNvSpPr/>
          <p:nvPr userDrawn="1"/>
        </p:nvSpPr>
        <p:spPr>
          <a:xfrm>
            <a:off x="755577" y="5802614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  <p:sp>
        <p:nvSpPr>
          <p:cNvPr id="12" name="Pladsholder til billede 2"/>
          <p:cNvSpPr>
            <a:spLocks noGrp="1"/>
          </p:cNvSpPr>
          <p:nvPr>
            <p:ph type="pic" idx="10"/>
          </p:nvPr>
        </p:nvSpPr>
        <p:spPr>
          <a:xfrm>
            <a:off x="0" y="5718"/>
            <a:ext cx="9144000" cy="6857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9821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dsholder til billede 2"/>
          <p:cNvSpPr>
            <a:spLocks noGrp="1"/>
          </p:cNvSpPr>
          <p:nvPr>
            <p:ph type="pic" idx="10"/>
          </p:nvPr>
        </p:nvSpPr>
        <p:spPr>
          <a:xfrm>
            <a:off x="0" y="5718"/>
            <a:ext cx="9144000" cy="6857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7" name="Rektangel 6"/>
          <p:cNvSpPr/>
          <p:nvPr userDrawn="1"/>
        </p:nvSpPr>
        <p:spPr>
          <a:xfrm>
            <a:off x="1" y="5157194"/>
            <a:ext cx="9157849" cy="1700807"/>
          </a:xfrm>
          <a:prstGeom prst="rect">
            <a:avLst/>
          </a:prstGeom>
          <a:solidFill>
            <a:srgbClr val="62B2C4">
              <a:alpha val="84706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                        </a:t>
            </a:r>
          </a:p>
        </p:txBody>
      </p:sp>
      <p:cxnSp>
        <p:nvCxnSpPr>
          <p:cNvPr id="11" name="Lige forbindelse 10"/>
          <p:cNvCxnSpPr/>
          <p:nvPr userDrawn="1"/>
        </p:nvCxnSpPr>
        <p:spPr>
          <a:xfrm>
            <a:off x="755577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 userDrawn="1"/>
        </p:nvSpPr>
        <p:spPr>
          <a:xfrm>
            <a:off x="2186788" y="5045657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  <p:sp>
        <p:nvSpPr>
          <p:cNvPr id="9" name="Ellipse 8"/>
          <p:cNvSpPr/>
          <p:nvPr userDrawn="1"/>
        </p:nvSpPr>
        <p:spPr>
          <a:xfrm>
            <a:off x="755577" y="5802614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270343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dsholder til billede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6857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7" name="Rektangel 6"/>
          <p:cNvSpPr/>
          <p:nvPr userDrawn="1"/>
        </p:nvSpPr>
        <p:spPr>
          <a:xfrm>
            <a:off x="1" y="5157194"/>
            <a:ext cx="9157849" cy="1700807"/>
          </a:xfrm>
          <a:prstGeom prst="rect">
            <a:avLst/>
          </a:prstGeom>
          <a:solidFill>
            <a:srgbClr val="79B57F">
              <a:alpha val="85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                        </a:t>
            </a:r>
          </a:p>
        </p:txBody>
      </p:sp>
      <p:cxnSp>
        <p:nvCxnSpPr>
          <p:cNvPr id="11" name="Lige forbindelse 10"/>
          <p:cNvCxnSpPr/>
          <p:nvPr userDrawn="1"/>
        </p:nvCxnSpPr>
        <p:spPr>
          <a:xfrm>
            <a:off x="755577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 userDrawn="1"/>
        </p:nvSpPr>
        <p:spPr>
          <a:xfrm>
            <a:off x="2186788" y="5045657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  <p:sp>
        <p:nvSpPr>
          <p:cNvPr id="9" name="Ellipse 8"/>
          <p:cNvSpPr/>
          <p:nvPr userDrawn="1"/>
        </p:nvSpPr>
        <p:spPr>
          <a:xfrm>
            <a:off x="755577" y="5802614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186924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dsholder til billede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6857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7" name="Rektangel 6"/>
          <p:cNvSpPr/>
          <p:nvPr userDrawn="1"/>
        </p:nvSpPr>
        <p:spPr>
          <a:xfrm>
            <a:off x="1" y="5157194"/>
            <a:ext cx="9157849" cy="1700807"/>
          </a:xfrm>
          <a:prstGeom prst="rect">
            <a:avLst/>
          </a:prstGeom>
          <a:solidFill>
            <a:srgbClr val="B52933">
              <a:alpha val="85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                                       </a:t>
            </a:r>
          </a:p>
        </p:txBody>
      </p:sp>
      <p:cxnSp>
        <p:nvCxnSpPr>
          <p:cNvPr id="11" name="Lige forbindelse 10"/>
          <p:cNvCxnSpPr/>
          <p:nvPr userDrawn="1"/>
        </p:nvCxnSpPr>
        <p:spPr>
          <a:xfrm>
            <a:off x="755577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 userDrawn="1"/>
        </p:nvSpPr>
        <p:spPr>
          <a:xfrm>
            <a:off x="2186788" y="5045657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5923177"/>
            <a:ext cx="2232248" cy="842819"/>
          </a:xfrm>
          <a:prstGeom prst="rect">
            <a:avLst/>
          </a:prstGeom>
        </p:spPr>
      </p:pic>
      <p:sp>
        <p:nvSpPr>
          <p:cNvPr id="9" name="Ellipse 8"/>
          <p:cNvSpPr/>
          <p:nvPr userDrawn="1"/>
        </p:nvSpPr>
        <p:spPr>
          <a:xfrm>
            <a:off x="755577" y="5802614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36410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2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3" r:id="rId3"/>
    <p:sldLayoutId id="2147483674" r:id="rId4"/>
    <p:sldLayoutId id="2147483675" r:id="rId5"/>
    <p:sldLayoutId id="2147483660" r:id="rId6"/>
    <p:sldLayoutId id="2147483676" r:id="rId7"/>
    <p:sldLayoutId id="2147483677" r:id="rId8"/>
    <p:sldLayoutId id="2147483678" r:id="rId9"/>
    <p:sldLayoutId id="2147483679" r:id="rId10"/>
    <p:sldLayoutId id="2147483667" r:id="rId11"/>
    <p:sldLayoutId id="2147483715" r:id="rId12"/>
    <p:sldLayoutId id="2147483670" r:id="rId13"/>
    <p:sldLayoutId id="2147483671" r:id="rId14"/>
    <p:sldLayoutId id="2147483650" r:id="rId15"/>
    <p:sldLayoutId id="2147483652" r:id="rId16"/>
    <p:sldLayoutId id="2147483680" r:id="rId17"/>
    <p:sldLayoutId id="2147483666" r:id="rId18"/>
    <p:sldLayoutId id="2147483681" r:id="rId19"/>
    <p:sldLayoutId id="2147483682" r:id="rId20"/>
    <p:sldLayoutId id="2147483664" r:id="rId21"/>
    <p:sldLayoutId id="2147483707" r:id="rId22"/>
    <p:sldLayoutId id="2147483708" r:id="rId23"/>
    <p:sldLayoutId id="2147483709" r:id="rId24"/>
    <p:sldLayoutId id="2147483710" r:id="rId25"/>
    <p:sldLayoutId id="2147483700" r:id="rId26"/>
    <p:sldLayoutId id="2147483711" r:id="rId27"/>
    <p:sldLayoutId id="2147483712" r:id="rId28"/>
    <p:sldLayoutId id="2147483713" r:id="rId29"/>
    <p:sldLayoutId id="2147483714" r:id="rId30"/>
    <p:sldLayoutId id="2147483663" r:id="rId31"/>
    <p:sldLayoutId id="2147483687" r:id="rId32"/>
    <p:sldLayoutId id="2147483688" r:id="rId33"/>
    <p:sldLayoutId id="2147483689" r:id="rId34"/>
    <p:sldLayoutId id="2147483690" r:id="rId35"/>
    <p:sldLayoutId id="2147483662" r:id="rId36"/>
    <p:sldLayoutId id="2147483696" r:id="rId37"/>
    <p:sldLayoutId id="2147483697" r:id="rId38"/>
    <p:sldLayoutId id="2147483698" r:id="rId39"/>
    <p:sldLayoutId id="2147483699" r:id="rId4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Lucida Sans" panose="020B0602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800" b="1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bg1">
              <a:lumMod val="50000"/>
            </a:schemeClr>
          </a:solidFill>
          <a:latin typeface="Lucida Sans" panose="020B0602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altLang="da-DK" dirty="0"/>
              <a:t>Netbank-sikkerhed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7055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/>
              <a:t>Angreb på NEM ID</a:t>
            </a:r>
            <a:endParaRPr lang="da-DK" dirty="0"/>
          </a:p>
        </p:txBody>
      </p:sp>
      <p:sp>
        <p:nvSpPr>
          <p:cNvPr id="8" name="Pladsholder til indhold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a-DK" altLang="da-DK" sz="2000" dirty="0"/>
              <a:t>De angreb, der har været på  NEM ID siden indførelsen har været baseret på forskellige varianter af </a:t>
            </a:r>
            <a:r>
              <a:rPr lang="da-DK" altLang="da-DK" sz="2000" b="1" dirty="0"/>
              <a:t>man in the </a:t>
            </a:r>
            <a:r>
              <a:rPr lang="da-DK" altLang="da-DK" sz="2000" b="1" dirty="0" err="1"/>
              <a:t>middle</a:t>
            </a:r>
            <a:r>
              <a:rPr lang="da-DK" altLang="da-DK" sz="20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a-DK" altLang="da-DK" sz="2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a-DK" altLang="da-DK" sz="2000" dirty="0"/>
              <a:t>De kriminelle får </a:t>
            </a:r>
            <a:r>
              <a:rPr lang="da-DK" altLang="da-DK" sz="2000" dirty="0" err="1"/>
              <a:t>malware</a:t>
            </a:r>
            <a:r>
              <a:rPr lang="da-DK" altLang="da-DK" sz="2000" dirty="0"/>
              <a:t> installeret på brugerens computer, der betyder, at man kommer over på ”de kriminelles” server. Imens har de kriminelle en parallelsession mod netbanken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274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/>
              <a:t>NEM ID</a:t>
            </a:r>
            <a:endParaRPr lang="da-DK" dirty="0"/>
          </a:p>
        </p:txBody>
      </p:sp>
      <p:sp>
        <p:nvSpPr>
          <p:cNvPr id="8" name="Pladsholder til indhold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altLang="da-DK" sz="2400" dirty="0"/>
              <a:t>NEM ID er baseret på public </a:t>
            </a:r>
            <a:r>
              <a:rPr lang="da-DK" altLang="da-DK" sz="2400" dirty="0" err="1"/>
              <a:t>key</a:t>
            </a:r>
            <a:r>
              <a:rPr lang="da-DK" altLang="da-DK" sz="2400" dirty="0"/>
              <a:t>- ideen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da-DK" dirty="0"/>
              <a:t>Private </a:t>
            </a:r>
            <a:r>
              <a:rPr lang="da-DK" altLang="da-DK" dirty="0" err="1"/>
              <a:t>key’en</a:t>
            </a:r>
            <a:r>
              <a:rPr lang="da-DK" altLang="da-DK" dirty="0"/>
              <a:t> opbevares hos Nets </a:t>
            </a:r>
            <a:r>
              <a:rPr lang="da-DK" altLang="da-DK" dirty="0" err="1"/>
              <a:t>DanID</a:t>
            </a:r>
            <a:r>
              <a:rPr lang="da-DK" altLang="da-DK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da-DK" dirty="0"/>
              <a:t>Der laves et certifikat indeholdende brugerens public </a:t>
            </a:r>
            <a:r>
              <a:rPr lang="da-DK" altLang="da-DK" dirty="0" err="1"/>
              <a:t>key</a:t>
            </a:r>
            <a:r>
              <a:rPr lang="da-DK" altLang="da-DK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da-DK" dirty="0"/>
              <a:t>Ved hver brug af NEM ID har man først forbindelse med Nets, hvor ens Private </a:t>
            </a:r>
            <a:r>
              <a:rPr lang="da-DK" altLang="da-DK" dirty="0" err="1"/>
              <a:t>key</a:t>
            </a:r>
            <a:r>
              <a:rPr lang="da-DK" altLang="da-DK" dirty="0"/>
              <a:t> og et certifikat tilsendes</a:t>
            </a:r>
          </a:p>
          <a:p>
            <a:pPr lvl="1"/>
            <a:endParaRPr lang="da-DK" alt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5890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/>
              <a:t>Brug af NEM ID</a:t>
            </a:r>
            <a:endParaRPr lang="da-DK" dirty="0"/>
          </a:p>
        </p:txBody>
      </p:sp>
      <p:sp>
        <p:nvSpPr>
          <p:cNvPr id="8" name="Pladsholder til indhold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a-DK" altLang="da-DK" sz="2000" b="0" dirty="0"/>
              <a:t>Ved hver brug af NEM ID opretter man først en SSL-forbindelse med Nets, det er her det specielle nøglekort eller mobil-app anvendes.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a-DK" altLang="da-DK" sz="2000" b="0" dirty="0"/>
              <a:t>Når man er korrekt identificeret overfor Nets, sender de ens private </a:t>
            </a:r>
            <a:r>
              <a:rPr lang="da-DK" altLang="da-DK" sz="2000" b="0" dirty="0" err="1"/>
              <a:t>key</a:t>
            </a:r>
            <a:r>
              <a:rPr lang="da-DK" altLang="da-DK" sz="2000" b="0" dirty="0"/>
              <a:t> og et certifikat tilbage.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a-DK" altLang="da-DK" sz="2000" dirty="0"/>
              <a:t>Herefter sender ens modpart et tilfældigt tal, som man returnerer krypteret med egen private </a:t>
            </a:r>
            <a:r>
              <a:rPr lang="da-DK" altLang="da-DK" sz="2000" dirty="0" err="1"/>
              <a:t>key</a:t>
            </a:r>
            <a:r>
              <a:rPr lang="da-DK" altLang="da-DK" sz="2000" dirty="0"/>
              <a:t> – tallet returneres sammen med ens certifikat til modparten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a-DK" altLang="da-DK" sz="2000" dirty="0"/>
              <a:t>Herefter bruges almindelig SSL.</a:t>
            </a:r>
          </a:p>
          <a:p>
            <a:pPr lvl="1"/>
            <a:endParaRPr lang="da-DK" alt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711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/>
              <a:t>Netbank-sikkerhed</a:t>
            </a:r>
            <a:endParaRPr lang="da-DK" dirty="0"/>
          </a:p>
        </p:txBody>
      </p:sp>
      <p:sp>
        <p:nvSpPr>
          <p:cNvPr id="8" name="Pladsholder til indhold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a-DK" altLang="da-DK" sz="2400" dirty="0"/>
              <a:t>Ingen direkte angreb på netbankerne via nettet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a-DK" altLang="da-DK" sz="2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a-DK" altLang="da-DK" sz="2400" dirty="0"/>
              <a:t>Ingen angreb på brugerens sendte data via nettet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a-DK" altLang="da-DK" sz="2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a-DK" altLang="da-DK" sz="2400" dirty="0"/>
              <a:t>Alle forsøg går via angreb på brugerens PC (typisk </a:t>
            </a:r>
            <a:r>
              <a:rPr lang="da-DK" altLang="da-DK" sz="2400" dirty="0" err="1"/>
              <a:t>key</a:t>
            </a:r>
            <a:r>
              <a:rPr lang="da-DK" altLang="da-DK" sz="2400" dirty="0"/>
              <a:t>-logger eller lignende) eller via phishing/social </a:t>
            </a:r>
            <a:r>
              <a:rPr lang="da-DK" altLang="da-DK" sz="2400" dirty="0" err="1"/>
              <a:t>engineering</a:t>
            </a:r>
            <a:endParaRPr lang="da-DK" altLang="da-DK" sz="2400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738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/>
              <a:t>Sikkerhed i netbanker</a:t>
            </a:r>
            <a:endParaRPr lang="da-DK" dirty="0"/>
          </a:p>
        </p:txBody>
      </p:sp>
      <p:sp>
        <p:nvSpPr>
          <p:cNvPr id="8" name="Pladsholder til indhold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a-DK" altLang="da-DK" sz="2400" dirty="0"/>
              <a:t>Frem til 2010</a:t>
            </a:r>
          </a:p>
          <a:p>
            <a:pPr lvl="1">
              <a:lnSpc>
                <a:spcPct val="90000"/>
              </a:lnSpc>
            </a:pPr>
            <a:r>
              <a:rPr lang="da-DK" altLang="da-DK" sz="2000" dirty="0" err="1"/>
              <a:t>Brugerid</a:t>
            </a:r>
            <a:r>
              <a:rPr lang="da-DK" altLang="da-DK" sz="2000" dirty="0"/>
              <a:t> + password</a:t>
            </a:r>
          </a:p>
          <a:p>
            <a:pPr lvl="1">
              <a:lnSpc>
                <a:spcPct val="90000"/>
              </a:lnSpc>
            </a:pPr>
            <a:r>
              <a:rPr lang="da-DK" altLang="da-DK" sz="2000" dirty="0"/>
              <a:t>Nøglefil</a:t>
            </a:r>
          </a:p>
          <a:p>
            <a:pPr lvl="1">
              <a:lnSpc>
                <a:spcPct val="90000"/>
              </a:lnSpc>
            </a:pPr>
            <a:r>
              <a:rPr lang="da-DK" altLang="da-DK" sz="2000" dirty="0"/>
              <a:t>SSL-kryptering</a:t>
            </a:r>
          </a:p>
          <a:p>
            <a:pPr lvl="1">
              <a:lnSpc>
                <a:spcPct val="90000"/>
              </a:lnSpc>
            </a:pPr>
            <a:r>
              <a:rPr lang="da-DK" altLang="da-DK" sz="2000" dirty="0"/>
              <a:t>Enkelte banker har anvendt nøglekort etc.</a:t>
            </a:r>
          </a:p>
          <a:p>
            <a:pPr lvl="1">
              <a:lnSpc>
                <a:spcPct val="90000"/>
              </a:lnSpc>
            </a:pPr>
            <a:endParaRPr lang="da-DK" altLang="da-DK" sz="2000" dirty="0"/>
          </a:p>
          <a:p>
            <a:pPr>
              <a:lnSpc>
                <a:spcPct val="90000"/>
              </a:lnSpc>
            </a:pPr>
            <a:r>
              <a:rPr lang="da-DK" altLang="da-DK" sz="2400" dirty="0"/>
              <a:t>Fra 2010 - 2022</a:t>
            </a:r>
          </a:p>
          <a:p>
            <a:pPr lvl="1">
              <a:lnSpc>
                <a:spcPct val="90000"/>
              </a:lnSpc>
            </a:pPr>
            <a:r>
              <a:rPr lang="da-DK" altLang="da-DK" sz="2000" dirty="0" err="1"/>
              <a:t>Brugerid</a:t>
            </a:r>
            <a:r>
              <a:rPr lang="da-DK" altLang="da-DK" sz="2000" dirty="0"/>
              <a:t> + password</a:t>
            </a:r>
          </a:p>
          <a:p>
            <a:pPr lvl="1">
              <a:lnSpc>
                <a:spcPct val="90000"/>
              </a:lnSpc>
            </a:pPr>
            <a:r>
              <a:rPr lang="da-DK" altLang="da-DK" sz="2000" dirty="0"/>
              <a:t>NEM-ID (med nøglekort)</a:t>
            </a:r>
          </a:p>
          <a:p>
            <a:pPr lvl="1">
              <a:lnSpc>
                <a:spcPct val="90000"/>
              </a:lnSpc>
            </a:pPr>
            <a:r>
              <a:rPr lang="da-DK" altLang="da-DK" sz="2000" dirty="0"/>
              <a:t>SSL-kryptering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7420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/>
              <a:t>Sikkerhed i netbanker</a:t>
            </a:r>
            <a:endParaRPr lang="da-DK" dirty="0"/>
          </a:p>
        </p:txBody>
      </p:sp>
      <p:sp>
        <p:nvSpPr>
          <p:cNvPr id="8" name="Pladsholder til indhold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a-DK" altLang="da-DK" sz="2400" dirty="0"/>
              <a:t>Fra 2022</a:t>
            </a:r>
          </a:p>
          <a:p>
            <a:pPr lvl="1">
              <a:lnSpc>
                <a:spcPct val="90000"/>
              </a:lnSpc>
            </a:pPr>
            <a:r>
              <a:rPr lang="da-DK" altLang="da-DK" sz="2000" dirty="0" err="1"/>
              <a:t>Brugerid</a:t>
            </a:r>
            <a:endParaRPr lang="da-DK" altLang="da-DK" sz="2000" dirty="0"/>
          </a:p>
          <a:p>
            <a:pPr lvl="1">
              <a:lnSpc>
                <a:spcPct val="90000"/>
              </a:lnSpc>
            </a:pPr>
            <a:r>
              <a:rPr lang="da-DK" altLang="da-DK" sz="2000" dirty="0" err="1"/>
              <a:t>MitID</a:t>
            </a:r>
            <a:r>
              <a:rPr lang="da-DK" altLang="da-DK" sz="2000" dirty="0"/>
              <a:t> inklusive 6 cifret kode</a:t>
            </a:r>
          </a:p>
          <a:p>
            <a:pPr lvl="1">
              <a:lnSpc>
                <a:spcPct val="90000"/>
              </a:lnSpc>
            </a:pPr>
            <a:endParaRPr lang="da-DK" altLang="da-DK" sz="2000" dirty="0"/>
          </a:p>
        </p:txBody>
      </p:sp>
    </p:spTree>
    <p:extLst>
      <p:ext uri="{BB962C8B-B14F-4D97-AF65-F5344CB8AC3E}">
        <p14:creationId xmlns:p14="http://schemas.microsoft.com/office/powerpoint/2010/main" val="364304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/>
              <a:t>Udvikling i indbrud</a:t>
            </a:r>
            <a:endParaRPr lang="da-DK" dirty="0"/>
          </a:p>
        </p:txBody>
      </p:sp>
      <p:sp>
        <p:nvSpPr>
          <p:cNvPr id="8" name="Pladsholder til indhold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da-DK" altLang="da-DK" sz="2400" dirty="0"/>
              <a:t>Første indbrud i 2004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da-DK" altLang="da-DK" dirty="0"/>
              <a:t>En person med et udbytte på 25000 kr.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da-DK" altLang="da-DK" dirty="0"/>
              <a:t>Bortset herfra ingen indbrud før 2. halvår 2006.</a:t>
            </a:r>
          </a:p>
          <a:p>
            <a:pPr>
              <a:defRPr/>
            </a:pPr>
            <a:r>
              <a:rPr lang="da-DK" altLang="da-DK" sz="2400" dirty="0"/>
              <a:t>I dag skelner man mellem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da-DK" altLang="da-DK" dirty="0"/>
              <a:t>Deciderede indbrud- typisk malware eller man in the </a:t>
            </a:r>
            <a:r>
              <a:rPr lang="da-DK" altLang="da-DK" dirty="0" err="1"/>
              <a:t>middle</a:t>
            </a:r>
            <a:r>
              <a:rPr lang="da-DK" altLang="da-DK" dirty="0"/>
              <a:t> </a:t>
            </a:r>
            <a:r>
              <a:rPr lang="da-DK" altLang="da-DK" dirty="0" err="1"/>
              <a:t>attack</a:t>
            </a:r>
            <a:endParaRPr lang="da-DK" altLang="da-DK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da-DK" altLang="da-DK" dirty="0"/>
              <a:t>Social </a:t>
            </a:r>
            <a:r>
              <a:rPr lang="da-DK" altLang="da-DK" dirty="0" err="1"/>
              <a:t>engineering</a:t>
            </a:r>
            <a:r>
              <a:rPr lang="da-DK" altLang="da-DK" dirty="0"/>
              <a:t>/</a:t>
            </a:r>
            <a:r>
              <a:rPr lang="da-DK" altLang="da-DK" dirty="0" err="1"/>
              <a:t>phishing</a:t>
            </a:r>
            <a:r>
              <a:rPr lang="da-DK" altLang="da-DK" dirty="0"/>
              <a:t> – hvor brugeren narres til at fortælle koder etc.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916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971520" y="368592"/>
            <a:ext cx="7200960" cy="900120"/>
          </a:xfrm>
        </p:spPr>
        <p:txBody>
          <a:bodyPr/>
          <a:lstStyle/>
          <a:p>
            <a:r>
              <a:rPr lang="da-DK" altLang="da-DK" dirty="0"/>
              <a:t>Udvikling i indbrud</a:t>
            </a:r>
            <a:endParaRPr lang="da-DK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70F26F8-DBC2-4300-86A4-BDD4C101B6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Opgjorte tal vist på næste side omfatter indbrud i netbanker </a:t>
            </a:r>
          </a:p>
          <a:p>
            <a:r>
              <a:rPr lang="da-DK" dirty="0"/>
              <a:t>(kategori </a:t>
            </a:r>
            <a:r>
              <a:rPr lang="da-DK" dirty="0" err="1"/>
              <a:t>Fraud</a:t>
            </a:r>
            <a:r>
              <a:rPr lang="da-DK" dirty="0"/>
              <a:t> malware)</a:t>
            </a:r>
          </a:p>
        </p:txBody>
      </p:sp>
    </p:spTree>
    <p:extLst>
      <p:ext uri="{BB962C8B-B14F-4D97-AF65-F5344CB8AC3E}">
        <p14:creationId xmlns:p14="http://schemas.microsoft.com/office/powerpoint/2010/main" val="81494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Pladsholder til indhold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64662512"/>
              </p:ext>
            </p:extLst>
          </p:nvPr>
        </p:nvGraphicFramePr>
        <p:xfrm>
          <a:off x="926518" y="458604"/>
          <a:ext cx="7290964" cy="57304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2741">
                  <a:extLst>
                    <a:ext uri="{9D8B030D-6E8A-4147-A177-3AD203B41FA5}">
                      <a16:colId xmlns:a16="http://schemas.microsoft.com/office/drawing/2014/main" val="4051801959"/>
                    </a:ext>
                  </a:extLst>
                </a:gridCol>
                <a:gridCol w="1822741">
                  <a:extLst>
                    <a:ext uri="{9D8B030D-6E8A-4147-A177-3AD203B41FA5}">
                      <a16:colId xmlns:a16="http://schemas.microsoft.com/office/drawing/2014/main" val="619168637"/>
                    </a:ext>
                  </a:extLst>
                </a:gridCol>
                <a:gridCol w="1822741">
                  <a:extLst>
                    <a:ext uri="{9D8B030D-6E8A-4147-A177-3AD203B41FA5}">
                      <a16:colId xmlns:a16="http://schemas.microsoft.com/office/drawing/2014/main" val="20851060"/>
                    </a:ext>
                  </a:extLst>
                </a:gridCol>
                <a:gridCol w="1822741">
                  <a:extLst>
                    <a:ext uri="{9D8B030D-6E8A-4147-A177-3AD203B41FA5}">
                      <a16:colId xmlns:a16="http://schemas.microsoft.com/office/drawing/2014/main" val="3449376671"/>
                    </a:ext>
                  </a:extLst>
                </a:gridCol>
              </a:tblGrid>
              <a:tr h="360047">
                <a:tc>
                  <a:txBody>
                    <a:bodyPr/>
                    <a:lstStyle/>
                    <a:p>
                      <a:endParaRPr lang="da-DK" sz="1800" dirty="0"/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Indbrud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Lykkes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Udbytte</a:t>
                      </a:r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1204871892"/>
                  </a:ext>
                </a:extLst>
              </a:tr>
              <a:tr h="330044">
                <a:tc>
                  <a:txBody>
                    <a:bodyPr/>
                    <a:lstStyle/>
                    <a:p>
                      <a:r>
                        <a:rPr lang="da-DK" sz="1600" dirty="0"/>
                        <a:t>2006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84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27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1,9 </a:t>
                      </a:r>
                      <a:r>
                        <a:rPr lang="da-DK" sz="1600" dirty="0" err="1"/>
                        <a:t>mill</a:t>
                      </a:r>
                      <a:r>
                        <a:rPr lang="da-DK" sz="1600" dirty="0"/>
                        <a:t>.</a:t>
                      </a:r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1416935357"/>
                  </a:ext>
                </a:extLst>
              </a:tr>
              <a:tr h="330044">
                <a:tc>
                  <a:txBody>
                    <a:bodyPr/>
                    <a:lstStyle/>
                    <a:p>
                      <a:r>
                        <a:rPr lang="da-DK" sz="1600" dirty="0"/>
                        <a:t>2007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69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32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3 </a:t>
                      </a:r>
                      <a:r>
                        <a:rPr lang="da-DK" sz="1600" dirty="0" err="1"/>
                        <a:t>mill</a:t>
                      </a:r>
                      <a:r>
                        <a:rPr lang="da-DK" sz="1600" dirty="0"/>
                        <a:t>.</a:t>
                      </a:r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866014790"/>
                  </a:ext>
                </a:extLst>
              </a:tr>
              <a:tr h="330044">
                <a:tc>
                  <a:txBody>
                    <a:bodyPr/>
                    <a:lstStyle/>
                    <a:p>
                      <a:r>
                        <a:rPr lang="da-DK" sz="1600" dirty="0"/>
                        <a:t>2008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251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132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6,5 </a:t>
                      </a:r>
                      <a:r>
                        <a:rPr lang="da-DK" sz="1600" dirty="0" err="1"/>
                        <a:t>mill</a:t>
                      </a:r>
                      <a:r>
                        <a:rPr lang="da-DK" sz="1600" dirty="0"/>
                        <a:t>.</a:t>
                      </a:r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804809928"/>
                  </a:ext>
                </a:extLst>
              </a:tr>
              <a:tr h="330044">
                <a:tc>
                  <a:txBody>
                    <a:bodyPr/>
                    <a:lstStyle/>
                    <a:p>
                      <a:r>
                        <a:rPr lang="da-DK" sz="1600" dirty="0"/>
                        <a:t>2009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111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63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6,8 </a:t>
                      </a:r>
                      <a:r>
                        <a:rPr lang="da-DK" sz="1600" dirty="0" err="1"/>
                        <a:t>mill</a:t>
                      </a:r>
                      <a:r>
                        <a:rPr lang="da-DK" sz="1600" dirty="0"/>
                        <a:t>.</a:t>
                      </a:r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3843457680"/>
                  </a:ext>
                </a:extLst>
              </a:tr>
              <a:tr h="330044">
                <a:tc>
                  <a:txBody>
                    <a:bodyPr/>
                    <a:lstStyle/>
                    <a:p>
                      <a:r>
                        <a:rPr lang="da-DK" sz="1600" dirty="0"/>
                        <a:t>2010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12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6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430.000</a:t>
                      </a:r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3311832684"/>
                  </a:ext>
                </a:extLst>
              </a:tr>
              <a:tr h="330044">
                <a:tc>
                  <a:txBody>
                    <a:bodyPr/>
                    <a:lstStyle/>
                    <a:p>
                      <a:r>
                        <a:rPr lang="da-DK" sz="1600" dirty="0"/>
                        <a:t>2011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10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4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160.000</a:t>
                      </a:r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977241539"/>
                  </a:ext>
                </a:extLst>
              </a:tr>
              <a:tr h="330044">
                <a:tc>
                  <a:txBody>
                    <a:bodyPr/>
                    <a:lstStyle/>
                    <a:p>
                      <a:r>
                        <a:rPr lang="da-DK" sz="1600" dirty="0"/>
                        <a:t>2012 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199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56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baseline="0" dirty="0"/>
                        <a:t>6,3 </a:t>
                      </a:r>
                      <a:r>
                        <a:rPr lang="da-DK" sz="1600" baseline="0" dirty="0" err="1"/>
                        <a:t>mill</a:t>
                      </a:r>
                      <a:r>
                        <a:rPr lang="da-DK" sz="1600" baseline="0" dirty="0"/>
                        <a:t>.</a:t>
                      </a:r>
                      <a:endParaRPr lang="da-DK" sz="1600" dirty="0"/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3059500669"/>
                  </a:ext>
                </a:extLst>
              </a:tr>
              <a:tr h="330044">
                <a:tc>
                  <a:txBody>
                    <a:bodyPr/>
                    <a:lstStyle/>
                    <a:p>
                      <a:r>
                        <a:rPr lang="da-DK" sz="1600" dirty="0"/>
                        <a:t>2013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177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71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/>
                        <a:t>5,3 </a:t>
                      </a:r>
                      <a:r>
                        <a:rPr lang="da-DK" sz="1600" dirty="0" err="1"/>
                        <a:t>mill</a:t>
                      </a:r>
                      <a:r>
                        <a:rPr lang="da-DK" sz="1600" dirty="0"/>
                        <a:t>.</a:t>
                      </a:r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3867337353"/>
                  </a:ext>
                </a:extLst>
              </a:tr>
              <a:tr h="330044">
                <a:tc>
                  <a:txBody>
                    <a:bodyPr/>
                    <a:lstStyle/>
                    <a:p>
                      <a:r>
                        <a:rPr lang="da-DK" sz="1600" dirty="0"/>
                        <a:t>2014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13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10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320.000</a:t>
                      </a:r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3582116308"/>
                  </a:ext>
                </a:extLst>
              </a:tr>
              <a:tr h="330044">
                <a:tc>
                  <a:txBody>
                    <a:bodyPr/>
                    <a:lstStyle/>
                    <a:p>
                      <a:r>
                        <a:rPr lang="da-DK" sz="1600" dirty="0"/>
                        <a:t>2015 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7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5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830.000</a:t>
                      </a:r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2672047068"/>
                  </a:ext>
                </a:extLst>
              </a:tr>
              <a:tr h="330044">
                <a:tc>
                  <a:txBody>
                    <a:bodyPr/>
                    <a:lstStyle/>
                    <a:p>
                      <a:r>
                        <a:rPr lang="da-DK" sz="1600" dirty="0"/>
                        <a:t>2016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19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8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852.000</a:t>
                      </a:r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564252205"/>
                  </a:ext>
                </a:extLst>
              </a:tr>
              <a:tr h="330044">
                <a:tc>
                  <a:txBody>
                    <a:bodyPr/>
                    <a:lstStyle/>
                    <a:p>
                      <a:r>
                        <a:rPr lang="da-DK" sz="1600" dirty="0"/>
                        <a:t>2017 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249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192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5,3 </a:t>
                      </a:r>
                      <a:r>
                        <a:rPr lang="da-DK" sz="1600" dirty="0" err="1"/>
                        <a:t>mill</a:t>
                      </a:r>
                      <a:endParaRPr lang="da-DK" sz="1600" dirty="0"/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2637654783"/>
                  </a:ext>
                </a:extLst>
              </a:tr>
              <a:tr h="330044">
                <a:tc>
                  <a:txBody>
                    <a:bodyPr/>
                    <a:lstStyle/>
                    <a:p>
                      <a:r>
                        <a:rPr lang="da-DK" sz="1600" dirty="0"/>
                        <a:t>2018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384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283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6,2 </a:t>
                      </a:r>
                      <a:r>
                        <a:rPr lang="da-DK" sz="1600" dirty="0" err="1"/>
                        <a:t>mill</a:t>
                      </a:r>
                      <a:endParaRPr lang="da-DK" sz="1600" dirty="0"/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3234600721"/>
                  </a:ext>
                </a:extLst>
              </a:tr>
              <a:tr h="330044">
                <a:tc>
                  <a:txBody>
                    <a:bodyPr/>
                    <a:lstStyle/>
                    <a:p>
                      <a:r>
                        <a:rPr lang="da-DK" sz="1600" dirty="0"/>
                        <a:t>2019 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516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370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15,5 </a:t>
                      </a:r>
                      <a:r>
                        <a:rPr lang="da-DK" sz="1600" dirty="0" err="1"/>
                        <a:t>mill</a:t>
                      </a:r>
                      <a:endParaRPr lang="da-DK" sz="1600" dirty="0"/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2559474794"/>
                  </a:ext>
                </a:extLst>
              </a:tr>
              <a:tr h="330044">
                <a:tc>
                  <a:txBody>
                    <a:bodyPr/>
                    <a:lstStyle/>
                    <a:p>
                      <a:r>
                        <a:rPr lang="da-DK" sz="1600" dirty="0"/>
                        <a:t>2020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485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303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9,5 </a:t>
                      </a:r>
                      <a:r>
                        <a:rPr lang="da-DK" sz="1600" dirty="0" err="1"/>
                        <a:t>mill</a:t>
                      </a:r>
                      <a:endParaRPr lang="da-DK" sz="1600" dirty="0"/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2307496665"/>
                  </a:ext>
                </a:extLst>
              </a:tr>
              <a:tr h="330044">
                <a:tc>
                  <a:txBody>
                    <a:bodyPr/>
                    <a:lstStyle/>
                    <a:p>
                      <a:r>
                        <a:rPr lang="da-DK" sz="1600" dirty="0"/>
                        <a:t>2021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497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314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11,5 </a:t>
                      </a:r>
                      <a:r>
                        <a:rPr lang="da-DK" sz="1600" dirty="0" err="1"/>
                        <a:t>mill</a:t>
                      </a:r>
                      <a:endParaRPr lang="da-DK" sz="1600" dirty="0"/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120625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2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/>
              <a:t>NEM ID</a:t>
            </a:r>
            <a:endParaRPr lang="da-DK" dirty="0"/>
          </a:p>
        </p:txBody>
      </p:sp>
      <p:sp>
        <p:nvSpPr>
          <p:cNvPr id="8" name="Pladsholder til indhold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a-DK" altLang="da-DK" sz="2000" dirty="0"/>
              <a:t>Det er ikke fair at give NEM ID hele æren for faldet i antal indbrud i 2010/2011.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a-DK" altLang="da-DK" sz="2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a-DK" altLang="da-DK" sz="2000" dirty="0"/>
              <a:t>Faktisk var tallet faldende allerede inden NEM ID kom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da-DK" sz="2000" b="0" dirty="0"/>
              <a:t>Problemet var nok de kriminelles mangel på muldyr</a:t>
            </a:r>
            <a:r>
              <a:rPr lang="da-DK" altLang="da-DK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a-DK" altLang="da-DK" sz="20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a-DK" altLang="da-DK" sz="2000" dirty="0"/>
              <a:t>Man ser en kraftig opblomstring i netbanksindbrud i 1. kvartal 2012 og igen i 2017 og 2019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256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Indbrud med social </a:t>
            </a:r>
            <a:r>
              <a:rPr lang="da-DK" dirty="0" err="1"/>
              <a:t>engineering</a:t>
            </a:r>
            <a:r>
              <a:rPr lang="da-DK" dirty="0"/>
              <a:t>/phishing</a:t>
            </a:r>
          </a:p>
        </p:txBody>
      </p:sp>
      <p:sp>
        <p:nvSpPr>
          <p:cNvPr id="8" name="Pladsholder til indhold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</p:txBody>
      </p:sp>
      <p:graphicFrame>
        <p:nvGraphicFramePr>
          <p:cNvPr id="4" name="Pladsholder til indhold 1">
            <a:extLst>
              <a:ext uri="{FF2B5EF4-FFF2-40B4-BE49-F238E27FC236}">
                <a16:creationId xmlns:a16="http://schemas.microsoft.com/office/drawing/2014/main" id="{B9D97C23-0E62-4268-8449-F3CFC31FC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169782"/>
              </p:ext>
            </p:extLst>
          </p:nvPr>
        </p:nvGraphicFramePr>
        <p:xfrm>
          <a:off x="878156" y="2258844"/>
          <a:ext cx="7290964" cy="31793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2741">
                  <a:extLst>
                    <a:ext uri="{9D8B030D-6E8A-4147-A177-3AD203B41FA5}">
                      <a16:colId xmlns:a16="http://schemas.microsoft.com/office/drawing/2014/main" val="4051801959"/>
                    </a:ext>
                  </a:extLst>
                </a:gridCol>
                <a:gridCol w="1822741">
                  <a:extLst>
                    <a:ext uri="{9D8B030D-6E8A-4147-A177-3AD203B41FA5}">
                      <a16:colId xmlns:a16="http://schemas.microsoft.com/office/drawing/2014/main" val="619168637"/>
                    </a:ext>
                  </a:extLst>
                </a:gridCol>
                <a:gridCol w="1822741">
                  <a:extLst>
                    <a:ext uri="{9D8B030D-6E8A-4147-A177-3AD203B41FA5}">
                      <a16:colId xmlns:a16="http://schemas.microsoft.com/office/drawing/2014/main" val="20851060"/>
                    </a:ext>
                  </a:extLst>
                </a:gridCol>
                <a:gridCol w="1822741">
                  <a:extLst>
                    <a:ext uri="{9D8B030D-6E8A-4147-A177-3AD203B41FA5}">
                      <a16:colId xmlns:a16="http://schemas.microsoft.com/office/drawing/2014/main" val="3449376671"/>
                    </a:ext>
                  </a:extLst>
                </a:gridCol>
              </a:tblGrid>
              <a:tr h="501494">
                <a:tc>
                  <a:txBody>
                    <a:bodyPr/>
                    <a:lstStyle/>
                    <a:p>
                      <a:endParaRPr lang="da-DK" sz="1800" dirty="0"/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Indbrud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Lykkes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Udbytte</a:t>
                      </a:r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1204871892"/>
                  </a:ext>
                </a:extLst>
              </a:tr>
              <a:tr h="459704">
                <a:tc>
                  <a:txBody>
                    <a:bodyPr/>
                    <a:lstStyle/>
                    <a:p>
                      <a:r>
                        <a:rPr lang="da-DK" sz="1600" dirty="0"/>
                        <a:t>2016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1760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416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6,3 </a:t>
                      </a:r>
                      <a:r>
                        <a:rPr lang="da-DK" sz="1600" dirty="0" err="1"/>
                        <a:t>mill</a:t>
                      </a:r>
                      <a:endParaRPr lang="da-DK" sz="1600" dirty="0"/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564252205"/>
                  </a:ext>
                </a:extLst>
              </a:tr>
              <a:tr h="459704">
                <a:tc>
                  <a:txBody>
                    <a:bodyPr/>
                    <a:lstStyle/>
                    <a:p>
                      <a:r>
                        <a:rPr lang="da-DK" sz="1600" dirty="0"/>
                        <a:t>2017 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792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341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5,7 </a:t>
                      </a:r>
                      <a:r>
                        <a:rPr lang="da-DK" sz="1600" dirty="0" err="1"/>
                        <a:t>mill</a:t>
                      </a:r>
                      <a:endParaRPr lang="da-DK" sz="1600" dirty="0"/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2637654783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r>
                        <a:rPr lang="da-DK" sz="1600" dirty="0"/>
                        <a:t>2018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613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337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8 </a:t>
                      </a:r>
                      <a:r>
                        <a:rPr lang="da-DK" sz="1600" dirty="0" err="1"/>
                        <a:t>mill</a:t>
                      </a:r>
                      <a:endParaRPr lang="da-DK" sz="1600" dirty="0"/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3234600721"/>
                  </a:ext>
                </a:extLst>
              </a:tr>
              <a:tr h="459704">
                <a:tc>
                  <a:txBody>
                    <a:bodyPr/>
                    <a:lstStyle/>
                    <a:p>
                      <a:r>
                        <a:rPr lang="da-DK" sz="1600" dirty="0"/>
                        <a:t>2019 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936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543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36,4 </a:t>
                      </a:r>
                      <a:r>
                        <a:rPr lang="da-DK" sz="1600" dirty="0" err="1"/>
                        <a:t>mill</a:t>
                      </a:r>
                      <a:r>
                        <a:rPr lang="da-DK" sz="1600" dirty="0"/>
                        <a:t> </a:t>
                      </a:r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2559474794"/>
                  </a:ext>
                </a:extLst>
              </a:tr>
              <a:tr h="459704">
                <a:tc>
                  <a:txBody>
                    <a:bodyPr/>
                    <a:lstStyle/>
                    <a:p>
                      <a:r>
                        <a:rPr lang="da-DK" sz="1600" dirty="0"/>
                        <a:t>2020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1485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763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45,2 </a:t>
                      </a:r>
                      <a:r>
                        <a:rPr lang="da-DK" sz="1600" dirty="0" err="1"/>
                        <a:t>mill</a:t>
                      </a:r>
                      <a:endParaRPr lang="da-DK" sz="1600" dirty="0"/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67454060"/>
                  </a:ext>
                </a:extLst>
              </a:tr>
              <a:tr h="459704">
                <a:tc>
                  <a:txBody>
                    <a:bodyPr/>
                    <a:lstStyle/>
                    <a:p>
                      <a:r>
                        <a:rPr lang="da-DK" sz="1600" dirty="0"/>
                        <a:t>2021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2084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968</a:t>
                      </a:r>
                    </a:p>
                  </a:txBody>
                  <a:tcPr marL="91427" marR="91427" marT="45727" marB="45727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61,3 </a:t>
                      </a:r>
                      <a:r>
                        <a:rPr lang="da-DK" sz="1600" dirty="0" err="1"/>
                        <a:t>mill</a:t>
                      </a:r>
                      <a:endParaRPr lang="da-DK" sz="1600" dirty="0"/>
                    </a:p>
                  </a:txBody>
                  <a:tcPr marL="91427" marR="91427" marT="45727" marB="45727"/>
                </a:tc>
                <a:extLst>
                  <a:ext uri="{0D108BD9-81ED-4DB2-BD59-A6C34878D82A}">
                    <a16:rowId xmlns:a16="http://schemas.microsoft.com/office/drawing/2014/main" val="2755779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60621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Brugerdefineret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00206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7133A24E69C6E41AAC757A5EE7EA4CE" ma:contentTypeVersion="0" ma:contentTypeDescription="Opret et nyt dokument." ma:contentTypeScope="" ma:versionID="770393eef86d7b4bef4bb0f2e56185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504b555cbc0eb2a32092f08c35baa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ED8E34-367B-40C1-A70A-5C8464280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51F44B-3034-4740-95C2-985891052F7A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3C4D403-FD8F-406A-9EDF-320652EB29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512</Words>
  <Application>Microsoft Office PowerPoint</Application>
  <PresentationFormat>Skærmshow (4:3)</PresentationFormat>
  <Paragraphs>150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Lucida Sans</vt:lpstr>
      <vt:lpstr>Kontortema</vt:lpstr>
      <vt:lpstr>PowerPoint-præsentation</vt:lpstr>
      <vt:lpstr>Netbank-sikkerhed</vt:lpstr>
      <vt:lpstr>Sikkerhed i netbanker</vt:lpstr>
      <vt:lpstr>Sikkerhed i netbanker</vt:lpstr>
      <vt:lpstr>Udvikling i indbrud</vt:lpstr>
      <vt:lpstr>Udvikling i indbrud</vt:lpstr>
      <vt:lpstr>PowerPoint-præsentation</vt:lpstr>
      <vt:lpstr>NEM ID</vt:lpstr>
      <vt:lpstr>Indbrud med social engineering/phishing</vt:lpstr>
      <vt:lpstr>Angreb på NEM ID</vt:lpstr>
      <vt:lpstr>NEM ID</vt:lpstr>
      <vt:lpstr>Brug af NEM ID</vt:lpstr>
    </vt:vector>
  </TitlesOfParts>
  <Company>EFIF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Henrik Varmark (Marketingchef – eaaa.dk)</dc:creator>
  <cp:lastModifiedBy>Torben Krøjmand (adjunkt – tk@eaaa.dk)</cp:lastModifiedBy>
  <cp:revision>276</cp:revision>
  <cp:lastPrinted>2020-11-23T08:16:33Z</cp:lastPrinted>
  <dcterms:created xsi:type="dcterms:W3CDTF">2014-02-11T09:21:34Z</dcterms:created>
  <dcterms:modified xsi:type="dcterms:W3CDTF">2023-04-18T10:48:45Z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0x01010097133A24E69C6E41AAC757A5EE7EA4CE</vt:lpwstr>
  </property>
</Properties>
</file>