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315" r:id="rId5"/>
    <p:sldId id="316" r:id="rId6"/>
    <p:sldId id="317" r:id="rId7"/>
    <p:sldId id="318" r:id="rId8"/>
    <p:sldId id="319" r:id="rId9"/>
    <p:sldId id="320" r:id="rId10"/>
    <p:sldId id="322" r:id="rId11"/>
    <p:sldId id="323" r:id="rId12"/>
    <p:sldId id="321" r:id="rId13"/>
    <p:sldId id="296" r:id="rId14"/>
    <p:sldId id="325" r:id="rId15"/>
    <p:sldId id="326" r:id="rId16"/>
    <p:sldId id="327" r:id="rId17"/>
    <p:sldId id="309" r:id="rId18"/>
    <p:sldId id="297" r:id="rId19"/>
    <p:sldId id="328" r:id="rId20"/>
    <p:sldId id="329" r:id="rId21"/>
    <p:sldId id="299" r:id="rId22"/>
    <p:sldId id="301" r:id="rId23"/>
    <p:sldId id="330" r:id="rId24"/>
    <p:sldId id="333" r:id="rId25"/>
    <p:sldId id="331" r:id="rId26"/>
    <p:sldId id="33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bril Fatface" panose="0200050300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Ubuntu" panose="020B05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7C61-E726-4CB2-BBEA-8D59C9BE9CD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379B-2B36-45B5-A7C0-F052494CF76B}" type="slidenum">
              <a:rPr lang="en-GB" smtClean="0"/>
              <a:t>‹nr.›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24" y="185738"/>
            <a:ext cx="2798070" cy="7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9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7C61-E726-4CB2-BBEA-8D59C9BE9CD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379B-2B36-45B5-A7C0-F052494CF7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12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7C61-E726-4CB2-BBEA-8D59C9BE9CD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379B-2B36-45B5-A7C0-F052494CF7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09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bril Fatface" panose="0200050300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  <a:lvl2pPr>
              <a:defRPr>
                <a:latin typeface="Ubuntu" panose="020B0504030602030204" pitchFamily="34" charset="0"/>
              </a:defRPr>
            </a:lvl2pPr>
            <a:lvl3pPr>
              <a:defRPr>
                <a:latin typeface="Ubuntu" panose="020B0504030602030204" pitchFamily="34" charset="0"/>
              </a:defRPr>
            </a:lvl3pPr>
            <a:lvl4pPr>
              <a:defRPr>
                <a:latin typeface="Ubuntu" panose="020B0504030602030204" pitchFamily="34" charset="0"/>
              </a:defRPr>
            </a:lvl4pPr>
            <a:lvl5pPr>
              <a:defRPr>
                <a:latin typeface="Ubuntu" panose="020B05040306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7C61-E726-4CB2-BBEA-8D59C9BE9CD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379B-2B36-45B5-A7C0-F052494CF76B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24" y="185738"/>
            <a:ext cx="2798070" cy="7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2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bril Fatface" panose="0200050300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Ubuntu" panose="020B05040306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7C61-E726-4CB2-BBEA-8D59C9BE9CD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379B-2B36-45B5-A7C0-F052494CF76B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24" y="185738"/>
            <a:ext cx="2798070" cy="7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bril Fatface" panose="0200050300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  <a:lvl2pPr>
              <a:defRPr>
                <a:latin typeface="Ubuntu" panose="020B0504030602030204" pitchFamily="34" charset="0"/>
              </a:defRPr>
            </a:lvl2pPr>
            <a:lvl3pPr>
              <a:defRPr>
                <a:latin typeface="Ubuntu" panose="020B0504030602030204" pitchFamily="34" charset="0"/>
              </a:defRPr>
            </a:lvl3pPr>
            <a:lvl4pPr>
              <a:defRPr>
                <a:latin typeface="Ubuntu" panose="020B0504030602030204" pitchFamily="34" charset="0"/>
              </a:defRPr>
            </a:lvl4pPr>
            <a:lvl5pPr>
              <a:defRPr>
                <a:latin typeface="Ubuntu" panose="020B05040306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Ubuntu" panose="020B0504030602030204" pitchFamily="34" charset="0"/>
              </a:defRPr>
            </a:lvl1pPr>
            <a:lvl2pPr>
              <a:defRPr>
                <a:latin typeface="Ubuntu" panose="020B0504030602030204" pitchFamily="34" charset="0"/>
              </a:defRPr>
            </a:lvl2pPr>
            <a:lvl3pPr>
              <a:defRPr>
                <a:latin typeface="Ubuntu" panose="020B0504030602030204" pitchFamily="34" charset="0"/>
              </a:defRPr>
            </a:lvl3pPr>
            <a:lvl4pPr>
              <a:defRPr>
                <a:latin typeface="Ubuntu" panose="020B0504030602030204" pitchFamily="34" charset="0"/>
              </a:defRPr>
            </a:lvl4pPr>
            <a:lvl5pPr>
              <a:defRPr>
                <a:latin typeface="Ubuntu" panose="020B05040306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7C61-E726-4CB2-BBEA-8D59C9BE9CD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379B-2B36-45B5-A7C0-F052494CF76B}" type="slidenum">
              <a:rPr lang="en-GB" smtClean="0"/>
              <a:t>‹nr.›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24" y="185738"/>
            <a:ext cx="2798070" cy="7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5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7C61-E726-4CB2-BBEA-8D59C9BE9CD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379B-2B36-45B5-A7C0-F052494CF7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58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HJ_master_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24" y="185738"/>
            <a:ext cx="2798070" cy="74066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bril Fatface" panose="0200050300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1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7C61-E726-4CB2-BBEA-8D59C9BE9CD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379B-2B36-45B5-A7C0-F052494CF7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39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7C61-E726-4CB2-BBEA-8D59C9BE9CD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379B-2B36-45B5-A7C0-F052494CF7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64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7C61-E726-4CB2-BBEA-8D59C9BE9CD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379B-2B36-45B5-A7C0-F052494CF7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4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97C61-E726-4CB2-BBEA-8D59C9BE9CD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379B-2B36-45B5-A7C0-F052494CF7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3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ril Fatface" panose="0200050300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Netsikkerhed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Repetition </a:t>
            </a:r>
            <a:r>
              <a:rPr lang="en-GB" dirty="0" err="1"/>
              <a:t>og</a:t>
            </a:r>
            <a:r>
              <a:rPr lang="en-GB" dirty="0"/>
              <a:t> TLS</a:t>
            </a:r>
          </a:p>
        </p:txBody>
      </p:sp>
    </p:spTree>
    <p:extLst>
      <p:ext uri="{BB962C8B-B14F-4D97-AF65-F5344CB8AC3E}">
        <p14:creationId xmlns:p14="http://schemas.microsoft.com/office/powerpoint/2010/main" val="332884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Digital </a:t>
            </a:r>
            <a:r>
              <a:rPr lang="en-GB" dirty="0" err="1"/>
              <a:t>signatur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Det man ønsker med en digital signatur er at skabe et digitalt modstykke til en gammeldags underskrift</a:t>
            </a:r>
          </a:p>
          <a:p>
            <a:r>
              <a:rPr lang="da-DK" dirty="0"/>
              <a:t>En digital signatur skal derfor sikre to ting</a:t>
            </a:r>
          </a:p>
          <a:p>
            <a:pPr lvl="1"/>
            <a:r>
              <a:rPr lang="da-DK" dirty="0"/>
              <a:t>At man er sikker på hvem, der har skrevet under</a:t>
            </a:r>
          </a:p>
          <a:p>
            <a:pPr lvl="1"/>
            <a:r>
              <a:rPr lang="da-DK" dirty="0"/>
              <a:t>At man er sikker på hvad, der er blevet skrevet under på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3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Digital </a:t>
            </a:r>
            <a:r>
              <a:rPr lang="en-GB" dirty="0" err="1"/>
              <a:t>signatur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Digital signatur kan implementeres med public </a:t>
            </a:r>
            <a:r>
              <a:rPr lang="da-DK" dirty="0" err="1"/>
              <a:t>key</a:t>
            </a:r>
            <a:r>
              <a:rPr lang="da-DK" dirty="0"/>
              <a:t> ideen</a:t>
            </a:r>
          </a:p>
          <a:p>
            <a:r>
              <a:rPr lang="da-DK" dirty="0"/>
              <a:t>Man laver et digital signeret dokument ved at tage</a:t>
            </a:r>
          </a:p>
          <a:p>
            <a:pPr lvl="1"/>
            <a:r>
              <a:rPr lang="da-DK" dirty="0"/>
              <a:t>Det oprindelige dokument</a:t>
            </a:r>
          </a:p>
          <a:p>
            <a:pPr lvl="1"/>
            <a:r>
              <a:rPr lang="da-DK" dirty="0"/>
              <a:t>En hash-funktion på det oprindelige dokument – denne hash-værdi krypteres med underskrivers private </a:t>
            </a:r>
            <a:r>
              <a:rPr lang="da-DK" dirty="0" err="1"/>
              <a:t>key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7338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Det var slut </a:t>
            </a:r>
            <a:r>
              <a:rPr lang="en-GB" dirty="0" err="1"/>
              <a:t>på</a:t>
            </a:r>
            <a:r>
              <a:rPr lang="en-GB" dirty="0"/>
              <a:t> repetition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sidst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97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TLS</a:t>
            </a:r>
            <a:br>
              <a:rPr lang="en-GB" dirty="0"/>
            </a:br>
            <a:r>
              <a:rPr lang="en-GB" dirty="0"/>
              <a:t>Transport Layer Security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it-IT" dirty="0"/>
              <a:t>Lagdelingsmæssigt placeret i application layer, men kan opfattes som en overbygning på TCP</a:t>
            </a:r>
          </a:p>
          <a:p>
            <a:pPr marL="285750" indent="-285750"/>
            <a:r>
              <a:rPr lang="it-IT" dirty="0"/>
              <a:t>TLS kan kun høre ovenpå TCP</a:t>
            </a:r>
          </a:p>
          <a:p>
            <a:pPr marL="285750" indent="-285750"/>
            <a:r>
              <a:rPr lang="it-IT" dirty="0"/>
              <a:t>Med TLS får man </a:t>
            </a:r>
          </a:p>
          <a:p>
            <a:pPr marL="742950" lvl="1" indent="-285750"/>
            <a:r>
              <a:rPr lang="it-IT" dirty="0"/>
              <a:t>Fortrolighed</a:t>
            </a:r>
          </a:p>
          <a:p>
            <a:pPr marL="742950" lvl="1" indent="-285750"/>
            <a:r>
              <a:rPr lang="it-IT" dirty="0"/>
              <a:t>Beskedsintegritet</a:t>
            </a:r>
          </a:p>
          <a:p>
            <a:pPr marL="742950" lvl="1" indent="-285750"/>
            <a:r>
              <a:rPr lang="it-IT" dirty="0"/>
              <a:t>Server-autentifikation</a:t>
            </a:r>
          </a:p>
          <a:p>
            <a:pPr marL="285750" indent="-285750"/>
            <a:r>
              <a:rPr lang="it-IT" dirty="0"/>
              <a:t>HTTPS, som I alle utvivlsomt har anvendt et utal af gange, benytter TLS som underliggende mekanisme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587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TLS-</a:t>
            </a:r>
            <a:r>
              <a:rPr lang="en-GB" dirty="0" err="1"/>
              <a:t>forbindelse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it-IT" dirty="0"/>
              <a:t>En TLS-forbindelse sættes op efter, man har oprettet en TCP-connection (3-way handshake) på normal vis</a:t>
            </a:r>
          </a:p>
          <a:p>
            <a:pPr marL="285750" indent="-285750"/>
            <a:r>
              <a:rPr lang="it-IT" dirty="0"/>
              <a:t>Herefter kører oprettelsen af TLS-forbindelse</a:t>
            </a:r>
          </a:p>
          <a:p>
            <a:pPr marL="742950" lvl="1" indent="-285750"/>
            <a:r>
              <a:rPr lang="it-IT" dirty="0"/>
              <a:t>Klient sender TLS-hello til server (reelt bare et ønske om at bruge TLS)</a:t>
            </a:r>
          </a:p>
          <a:p>
            <a:pPr marL="742950" lvl="1" indent="-285750"/>
            <a:r>
              <a:rPr lang="it-IT" dirty="0"/>
              <a:t>Server sender sit certifikat tilbage til klient</a:t>
            </a:r>
          </a:p>
          <a:p>
            <a:pPr marL="742950" lvl="1" indent="-285750"/>
            <a:r>
              <a:rPr lang="it-IT" dirty="0"/>
              <a:t>Klienten genererer en Master Secret – denne sendes til server krypteret med servers puiblic key</a:t>
            </a:r>
          </a:p>
        </p:txBody>
      </p:sp>
    </p:spTree>
    <p:extLst>
      <p:ext uri="{BB962C8B-B14F-4D97-AF65-F5344CB8AC3E}">
        <p14:creationId xmlns:p14="http://schemas.microsoft.com/office/powerpoint/2010/main" val="338991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Master Secret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it-IT" dirty="0"/>
              <a:t>En Master Secret indeholder </a:t>
            </a:r>
          </a:p>
          <a:p>
            <a:pPr marL="742950" lvl="1" indent="-285750"/>
            <a:r>
              <a:rPr lang="it-IT" dirty="0"/>
              <a:t>2 nøgler til anvendelse ved symmetrisk kryptering (en hver vej)</a:t>
            </a:r>
          </a:p>
          <a:p>
            <a:pPr marL="742950" lvl="1" indent="-285750"/>
            <a:r>
              <a:rPr lang="it-IT" dirty="0"/>
              <a:t>2 secrets til bruge for de hash-funktioner, der indgår ved beskedsintegritet (en hver vej)</a:t>
            </a:r>
          </a:p>
          <a:p>
            <a:pPr marL="285750" indent="-285750"/>
            <a:r>
              <a:rPr lang="it-IT" dirty="0"/>
              <a:t>De omtalte nøgler og secrets anvendes kun ved denne session – ved næste sessionsoprettelse genereres der nye nøgler/secrets</a:t>
            </a:r>
          </a:p>
          <a:p>
            <a:pPr marL="285750" indent="-285750"/>
            <a:r>
              <a:rPr lang="it-IT" dirty="0"/>
              <a:t>Under selve kommunikationen anvendes der altså symmetrisk kryptering og sammen med beskeder medsendes hash-værdier generet ud fra data, de omtalte secrets og et sekvensnummer (til at forhindre replaying)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6375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TLS </a:t>
            </a:r>
            <a:r>
              <a:rPr lang="en-GB" dirty="0" err="1"/>
              <a:t>opdeler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it-IT" dirty="0"/>
              <a:t>TCP er som bekendt streamorienteret og da TLS bygger ovenpå TCP kunne man forvente, at TLS også var streamorienteret – det er den imidlertid ikke</a:t>
            </a:r>
          </a:p>
          <a:p>
            <a:pPr marL="285750" indent="-285750"/>
            <a:r>
              <a:rPr lang="it-IT" dirty="0"/>
              <a:t>Da man i forbindelse med beskedsintegritet er nødt til at sende en hashværdi delvis beregnet ud fra data er man nødt til at opdele data i klumper. Man kalder disse klumper for TLS-records</a:t>
            </a:r>
          </a:p>
        </p:txBody>
      </p:sp>
    </p:spTree>
    <p:extLst>
      <p:ext uri="{BB962C8B-B14F-4D97-AF65-F5344CB8AC3E}">
        <p14:creationId xmlns:p14="http://schemas.microsoft.com/office/powerpoint/2010/main" val="77737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8855"/>
          </a:xfrm>
        </p:spPr>
        <p:txBody>
          <a:bodyPr>
            <a:normAutofit fontScale="92500" lnSpcReduction="20000"/>
          </a:bodyPr>
          <a:lstStyle/>
          <a:p>
            <a:pPr marL="285750" indent="-285750"/>
            <a:r>
              <a:rPr lang="it-IT" dirty="0"/>
              <a:t>En firewall er en software- eller hardwarekomponent, hvis formål er at beskytte en maskine eller et netværk mod uønsket netværkstrafik udefra.  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F6C51D2-6265-41E5-BA97-957518D93C1E}"/>
              </a:ext>
            </a:extLst>
          </p:cNvPr>
          <p:cNvSpPr/>
          <p:nvPr/>
        </p:nvSpPr>
        <p:spPr>
          <a:xfrm>
            <a:off x="1351280" y="3706177"/>
            <a:ext cx="2113280" cy="1493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Internt</a:t>
            </a:r>
          </a:p>
          <a:p>
            <a:pPr algn="ctr"/>
            <a:r>
              <a:rPr lang="da-DK" dirty="0"/>
              <a:t>Netværk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CE443F23-45F0-4160-98D0-662B3BB3FD4F}"/>
              </a:ext>
            </a:extLst>
          </p:cNvPr>
          <p:cNvSpPr/>
          <p:nvPr/>
        </p:nvSpPr>
        <p:spPr>
          <a:xfrm>
            <a:off x="4820920" y="3706177"/>
            <a:ext cx="1879600" cy="149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Firewall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B8F482C-802C-419D-A386-33E240589ADB}"/>
              </a:ext>
            </a:extLst>
          </p:cNvPr>
          <p:cNvSpPr/>
          <p:nvPr/>
        </p:nvSpPr>
        <p:spPr>
          <a:xfrm>
            <a:off x="8056880" y="3706177"/>
            <a:ext cx="2113280" cy="1493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Ekstern</a:t>
            </a:r>
          </a:p>
          <a:p>
            <a:pPr algn="ctr"/>
            <a:r>
              <a:rPr lang="da-DK" dirty="0"/>
              <a:t>Netværk</a:t>
            </a:r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C4B87708-F2A1-4C09-8B9E-0A5F7E73ABBC}"/>
              </a:ext>
            </a:extLst>
          </p:cNvPr>
          <p:cNvCxnSpPr>
            <a:stCxn id="5" idx="6"/>
            <a:endCxn id="7" idx="1"/>
          </p:cNvCxnSpPr>
          <p:nvPr/>
        </p:nvCxnSpPr>
        <p:spPr>
          <a:xfrm>
            <a:off x="3464560" y="4452937"/>
            <a:ext cx="1356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>
            <a:extLst>
              <a:ext uri="{FF2B5EF4-FFF2-40B4-BE49-F238E27FC236}">
                <a16:creationId xmlns:a16="http://schemas.microsoft.com/office/drawing/2014/main" id="{DC019991-97FE-4863-9F3E-04AF3BEBE0C5}"/>
              </a:ext>
            </a:extLst>
          </p:cNvPr>
          <p:cNvCxnSpPr>
            <a:stCxn id="7" idx="3"/>
            <a:endCxn id="10" idx="2"/>
          </p:cNvCxnSpPr>
          <p:nvPr/>
        </p:nvCxnSpPr>
        <p:spPr>
          <a:xfrm>
            <a:off x="6700520" y="4452937"/>
            <a:ext cx="1356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343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Typer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it-IT" dirty="0"/>
              <a:t>Firewalls kan være mere eller mindre avancerede alt efter hvilket grundlag de anvender for at sige ja eller nej til en givet pakke</a:t>
            </a:r>
          </a:p>
          <a:p>
            <a:pPr marL="285750" indent="-285750"/>
            <a:r>
              <a:rPr lang="it-IT" dirty="0"/>
              <a:t>Man kan opdele firewalls i </a:t>
            </a:r>
          </a:p>
          <a:p>
            <a:pPr marL="742950" lvl="1" indent="-285750"/>
            <a:r>
              <a:rPr lang="it-IT" dirty="0"/>
              <a:t>Packet filter firewalls</a:t>
            </a:r>
          </a:p>
          <a:p>
            <a:pPr marL="742950" lvl="1" indent="-285750"/>
            <a:r>
              <a:rPr lang="it-IT" dirty="0"/>
              <a:t>Statefull Packets filters</a:t>
            </a:r>
          </a:p>
          <a:p>
            <a:pPr marL="742950" lvl="1" indent="-285750"/>
            <a:r>
              <a:rPr lang="it-IT" dirty="0"/>
              <a:t>Application gateways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6089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Packet filter 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it-IT" dirty="0"/>
              <a:t>Den mest simple type firewalls – både at opsætte og med hensyn til de checks, der foregår i firewallen.</a:t>
            </a:r>
          </a:p>
          <a:p>
            <a:pPr marL="285750" indent="-285750"/>
            <a:r>
              <a:rPr lang="it-IT" dirty="0"/>
              <a:t>En packet filter firewall tillader/forbyder en pakke ved blot at undersøge den pågældende pakkes headere. Firewallen kan kigge på de felter, der findes i IP, TCP/UDP eller de gængse applikationslags-headere.</a:t>
            </a:r>
          </a:p>
          <a:p>
            <a:pPr marL="285750" indent="-285750"/>
            <a:r>
              <a:rPr lang="it-IT" dirty="0"/>
              <a:t>Der tages altså stilling for hver pakke for sig.</a:t>
            </a:r>
          </a:p>
          <a:p>
            <a:pPr marL="285750" indent="-285750"/>
            <a:r>
              <a:rPr lang="it-IT" dirty="0"/>
              <a:t>Den type firewalls, der giver det mindste performancemæssige overhead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480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Mål</a:t>
            </a:r>
            <a:r>
              <a:rPr lang="en-GB" dirty="0"/>
              <a:t> for </a:t>
            </a:r>
            <a:r>
              <a:rPr lang="en-GB" dirty="0" err="1"/>
              <a:t>netsikkerhed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Man har følgende fire mål for </a:t>
            </a:r>
            <a:r>
              <a:rPr lang="da-DK" dirty="0" err="1"/>
              <a:t>netsikkerhed</a:t>
            </a:r>
            <a:endParaRPr lang="da-DK" dirty="0"/>
          </a:p>
          <a:p>
            <a:pPr lvl="1"/>
            <a:r>
              <a:rPr lang="da-DK" dirty="0"/>
              <a:t>Fortrolighed</a:t>
            </a:r>
          </a:p>
          <a:p>
            <a:pPr lvl="2"/>
            <a:r>
              <a:rPr lang="da-DK" dirty="0"/>
              <a:t>Andre må ikke kunne se de sendte data</a:t>
            </a:r>
          </a:p>
          <a:p>
            <a:pPr lvl="1"/>
            <a:r>
              <a:rPr lang="da-DK" dirty="0" err="1"/>
              <a:t>Beskedsintegritet</a:t>
            </a:r>
            <a:endParaRPr lang="da-DK" dirty="0"/>
          </a:p>
          <a:p>
            <a:pPr lvl="2"/>
            <a:r>
              <a:rPr lang="da-DK" dirty="0"/>
              <a:t>Andre må ikke kunne ændre de sendte data</a:t>
            </a:r>
          </a:p>
          <a:p>
            <a:pPr lvl="1"/>
            <a:r>
              <a:rPr lang="da-DK" dirty="0"/>
              <a:t>Autentifikation</a:t>
            </a:r>
          </a:p>
          <a:p>
            <a:pPr lvl="2"/>
            <a:r>
              <a:rPr lang="da-DK" dirty="0"/>
              <a:t>Man ved, hvem man sender til/modtager fra</a:t>
            </a:r>
          </a:p>
          <a:p>
            <a:pPr lvl="1"/>
            <a:r>
              <a:rPr lang="da-DK" dirty="0"/>
              <a:t>Operationel sikkerhed</a:t>
            </a:r>
          </a:p>
          <a:p>
            <a:pPr lvl="2"/>
            <a:r>
              <a:rPr lang="da-DK" dirty="0"/>
              <a:t>Systemerne og netværket holdes oppe og kørende </a:t>
            </a:r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78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Statefull</a:t>
            </a:r>
            <a:r>
              <a:rPr lang="en-GB" dirty="0"/>
              <a:t> Packet filter 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it-IT" dirty="0"/>
              <a:t>I denne type firewall følges hvad der foregår på de enkelte forbindelser og man tager stilling ud fra rækken af pakker – det man kunne kalde mønsteret. </a:t>
            </a:r>
          </a:p>
          <a:p>
            <a:pPr marL="285750" indent="-285750"/>
            <a:r>
              <a:rPr lang="it-IT" dirty="0"/>
              <a:t>Det er naturligvis mere kompliceret at opsætte disse regler og det er tungere for firewallen at kontrollere reglernes overholdelse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7616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Application gateways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it-IT" dirty="0"/>
              <a:t>Application gateways er specialiseret til kun at træffe afgørelser for bestemte applikationer eller applikationslag. Det gør, at de kan bruges til regler, der er meget specifikke for bestemte slags trafik.</a:t>
            </a:r>
          </a:p>
        </p:txBody>
      </p:sp>
    </p:spTree>
    <p:extLst>
      <p:ext uri="{BB962C8B-B14F-4D97-AF65-F5344CB8AC3E}">
        <p14:creationId xmlns:p14="http://schemas.microsoft.com/office/powerpoint/2010/main" val="3489220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Intrusion Detection </a:t>
            </a:r>
            <a:r>
              <a:rPr lang="en-GB" dirty="0" err="1"/>
              <a:t>systemer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(IDS)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5495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it-IT" dirty="0"/>
              <a:t>En videreudvikling af firewall ideen til endnu mere avancerede systemer til at opdage angreb mod systemer.</a:t>
            </a:r>
          </a:p>
          <a:p>
            <a:pPr marL="285750" indent="-285750"/>
            <a:r>
              <a:rPr lang="it-IT" dirty="0"/>
              <a:t>IDS-systemer anvender i stor udstækning logninger, der kan anvendes af netværkadministratorer til f.eks. at lave nye regler til firewalls</a:t>
            </a:r>
          </a:p>
          <a:p>
            <a:pPr marL="285750" indent="-285750"/>
            <a:r>
              <a:rPr lang="it-IT" dirty="0"/>
              <a:t>IDS-systemer kan udvides til IPS-systemer (Intrusion Prevention Systmer), der selv stopper for trafik</a:t>
            </a:r>
          </a:p>
          <a:p>
            <a:pPr marL="285750" indent="-285750"/>
            <a:r>
              <a:rPr lang="it-IT" dirty="0"/>
              <a:t>IDS/IPS-systemer arbejder i stor udstrækning med to teknikker</a:t>
            </a:r>
          </a:p>
          <a:p>
            <a:pPr marL="742950" lvl="1" indent="-285750"/>
            <a:r>
              <a:rPr lang="it-IT" dirty="0"/>
              <a:t>Opdage trafikmønstre der er unormale (anderledes end vi plejer)</a:t>
            </a:r>
          </a:p>
          <a:p>
            <a:pPr marL="742950" lvl="1" indent="-285750"/>
            <a:r>
              <a:rPr lang="it-IT" dirty="0"/>
              <a:t>Opdage mønstre som har været anvendt i tidligere angreb f.eks. mod andre IT-installationer </a:t>
            </a:r>
          </a:p>
        </p:txBody>
      </p:sp>
    </p:spTree>
    <p:extLst>
      <p:ext uri="{BB962C8B-B14F-4D97-AF65-F5344CB8AC3E}">
        <p14:creationId xmlns:p14="http://schemas.microsoft.com/office/powerpoint/2010/main" val="3147716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DDOS-</a:t>
            </a:r>
            <a:r>
              <a:rPr lang="en-GB" dirty="0" err="1"/>
              <a:t>angreb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it-IT" dirty="0"/>
              <a:t>I dag klart den største trussel mod den operationelle sikkerhed</a:t>
            </a:r>
          </a:p>
          <a:p>
            <a:pPr marL="285750" indent="-285750"/>
            <a:r>
              <a:rPr lang="it-IT" dirty="0"/>
              <a:t>I praksis er det svært at forhindre DDOS-angreb fuldstændigt og der findes ikke en samlet effektiv kur – især ikke hvis der virkeligt er power bag DDOS-angrebet</a:t>
            </a:r>
          </a:p>
        </p:txBody>
      </p:sp>
    </p:spTree>
    <p:extLst>
      <p:ext uri="{BB962C8B-B14F-4D97-AF65-F5344CB8AC3E}">
        <p14:creationId xmlns:p14="http://schemas.microsoft.com/office/powerpoint/2010/main" val="2435400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DDOS-</a:t>
            </a:r>
            <a:r>
              <a:rPr lang="en-GB" dirty="0" err="1"/>
              <a:t>angreb</a:t>
            </a:r>
            <a:br>
              <a:rPr lang="en-GB" dirty="0"/>
            </a:br>
            <a:r>
              <a:rPr lang="en-GB" dirty="0" err="1"/>
              <a:t>præventivt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it-IT" dirty="0"/>
              <a:t>Have et beredskab og en plan klar, før angrebet starter</a:t>
            </a:r>
          </a:p>
          <a:p>
            <a:pPr marL="742950" lvl="1" indent="-285750"/>
            <a:r>
              <a:rPr lang="it-IT" dirty="0"/>
              <a:t>Undersøg i hvilket omfang man kan skalere sin kapacitet hurtigt op</a:t>
            </a:r>
          </a:p>
          <a:p>
            <a:pPr marL="1200150" lvl="2" indent="-285750"/>
            <a:r>
              <a:rPr lang="it-IT" dirty="0"/>
              <a:t>Her kan cloud-computing være en hjælp</a:t>
            </a:r>
          </a:p>
          <a:p>
            <a:pPr marL="1200150" lvl="2" indent="-285750"/>
            <a:r>
              <a:rPr lang="it-IT" dirty="0"/>
              <a:t>Opskalering nok kun realistisk med mindre angreb</a:t>
            </a:r>
          </a:p>
          <a:p>
            <a:pPr marL="285750" indent="-285750"/>
            <a:r>
              <a:rPr lang="it-IT" dirty="0"/>
              <a:t>Hold øje med logninger og se om angreb ser ud til at være under opsejling</a:t>
            </a:r>
          </a:p>
          <a:p>
            <a:pPr marL="285750" indent="-285750"/>
            <a:r>
              <a:rPr lang="it-IT" dirty="0"/>
              <a:t>Vær forsigtig med meget ressourcetunge funktionaliteter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2195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DDOS-</a:t>
            </a:r>
            <a:r>
              <a:rPr lang="en-GB" dirty="0" err="1"/>
              <a:t>angreb</a:t>
            </a:r>
            <a:br>
              <a:rPr lang="en-GB" dirty="0"/>
            </a:br>
            <a:r>
              <a:rPr lang="en-GB" dirty="0"/>
              <a:t>under </a:t>
            </a:r>
            <a:r>
              <a:rPr lang="en-GB" dirty="0" err="1"/>
              <a:t>angreb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it-IT" dirty="0"/>
              <a:t>Det første problem er at få identificeret/opdelt den indkomne trafik i </a:t>
            </a:r>
          </a:p>
          <a:p>
            <a:pPr marL="742950" lvl="1" indent="-285750"/>
            <a:r>
              <a:rPr lang="it-IT" dirty="0"/>
              <a:t>Hvad der er almindelig ønsket trafik</a:t>
            </a:r>
          </a:p>
          <a:p>
            <a:pPr marL="742950" lvl="1" indent="-285750"/>
            <a:r>
              <a:rPr lang="it-IT" dirty="0"/>
              <a:t>Hvad der er trafik, der er en del af DDOS angrebet</a:t>
            </a:r>
          </a:p>
          <a:p>
            <a:pPr marL="742950" lvl="1" indent="-285750"/>
            <a:r>
              <a:rPr lang="it-IT" dirty="0"/>
              <a:t>Man skal altså kunne skelne den gode fra den onde trafik</a:t>
            </a:r>
          </a:p>
          <a:p>
            <a:pPr marL="285750" indent="-285750"/>
            <a:r>
              <a:rPr lang="it-IT" dirty="0"/>
              <a:t>Hvis DDOS angrebet er tilstrækkeligt vetforberedt kan det være svært at skelne god og ond trafik</a:t>
            </a:r>
          </a:p>
        </p:txBody>
      </p:sp>
    </p:spTree>
    <p:extLst>
      <p:ext uri="{BB962C8B-B14F-4D97-AF65-F5344CB8AC3E}">
        <p14:creationId xmlns:p14="http://schemas.microsoft.com/office/powerpoint/2010/main" val="3687964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DDOS-</a:t>
            </a:r>
            <a:r>
              <a:rPr lang="en-GB" dirty="0" err="1"/>
              <a:t>angreb</a:t>
            </a:r>
            <a:br>
              <a:rPr lang="en-GB" dirty="0"/>
            </a:br>
            <a:r>
              <a:rPr lang="en-GB" dirty="0" err="1"/>
              <a:t>modtræk</a:t>
            </a:r>
            <a:r>
              <a:rPr lang="en-GB" dirty="0"/>
              <a:t> under </a:t>
            </a:r>
            <a:r>
              <a:rPr lang="en-GB" dirty="0" err="1"/>
              <a:t>angrebet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it-IT" dirty="0"/>
              <a:t>Når man kan identificeret den onde trafik stoppes den i firewall’en</a:t>
            </a:r>
          </a:p>
          <a:p>
            <a:pPr marL="285750" indent="-285750"/>
            <a:r>
              <a:rPr lang="it-IT" dirty="0"/>
              <a:t>Man beder sin ISP hjælpe med at stoppe trafikken længere væk fra en selv.</a:t>
            </a:r>
          </a:p>
          <a:p>
            <a:pPr marL="285750" indent="-285750"/>
            <a:r>
              <a:rPr lang="it-IT" dirty="0"/>
              <a:t>Det kan være et valg at lukke ned for enkelte funktionaliteter, hvis det kun er dem, der er under angreb</a:t>
            </a:r>
          </a:p>
        </p:txBody>
      </p:sp>
    </p:spTree>
    <p:extLst>
      <p:ext uri="{BB962C8B-B14F-4D97-AF65-F5344CB8AC3E}">
        <p14:creationId xmlns:p14="http://schemas.microsoft.com/office/powerpoint/2010/main" val="398547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Kryptering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it-IT" dirty="0"/>
              <a:t>En krypteringsfunktion har generelt to parametre</a:t>
            </a:r>
          </a:p>
          <a:p>
            <a:pPr marL="742950" lvl="1" indent="-285750"/>
            <a:r>
              <a:rPr lang="it-IT" dirty="0"/>
              <a:t>De data, der skal krypteres</a:t>
            </a:r>
          </a:p>
          <a:p>
            <a:pPr marL="742950" lvl="1" indent="-285750"/>
            <a:r>
              <a:rPr lang="it-IT" dirty="0"/>
              <a:t>En nøgle</a:t>
            </a:r>
          </a:p>
          <a:p>
            <a:pPr marL="457200" lvl="1" indent="0">
              <a:buNone/>
            </a:pPr>
            <a:endParaRPr lang="it-IT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A3677BE3-DADC-4A66-94D7-9CA7E3CEED74}"/>
              </a:ext>
            </a:extLst>
          </p:cNvPr>
          <p:cNvSpPr/>
          <p:nvPr/>
        </p:nvSpPr>
        <p:spPr>
          <a:xfrm>
            <a:off x="1127760" y="4318000"/>
            <a:ext cx="1127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Afsenders</a:t>
            </a:r>
          </a:p>
          <a:p>
            <a:pPr algn="ctr"/>
            <a:r>
              <a:rPr lang="da-DK" dirty="0"/>
              <a:t>data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D7A8207-4ECE-4EEF-ACA3-338F428EFDF6}"/>
              </a:ext>
            </a:extLst>
          </p:cNvPr>
          <p:cNvSpPr/>
          <p:nvPr/>
        </p:nvSpPr>
        <p:spPr>
          <a:xfrm>
            <a:off x="9174480" y="4358640"/>
            <a:ext cx="1127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Afsenders</a:t>
            </a:r>
          </a:p>
          <a:p>
            <a:pPr algn="ctr"/>
            <a:r>
              <a:rPr lang="da-DK" dirty="0"/>
              <a:t>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CD2DF72F-BC71-4F23-BC5A-B502BD9A0F9E}"/>
              </a:ext>
            </a:extLst>
          </p:cNvPr>
          <p:cNvSpPr/>
          <p:nvPr/>
        </p:nvSpPr>
        <p:spPr>
          <a:xfrm>
            <a:off x="2834640" y="4318000"/>
            <a:ext cx="13411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Krypterings</a:t>
            </a:r>
          </a:p>
          <a:p>
            <a:pPr algn="ctr"/>
            <a:r>
              <a:rPr lang="da-DK" dirty="0"/>
              <a:t>funktion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1117B00-FA54-46C8-A48D-DCDAA0775818}"/>
              </a:ext>
            </a:extLst>
          </p:cNvPr>
          <p:cNvSpPr/>
          <p:nvPr/>
        </p:nvSpPr>
        <p:spPr>
          <a:xfrm>
            <a:off x="7216140" y="4358640"/>
            <a:ext cx="13411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De-Krypterings</a:t>
            </a:r>
            <a:endParaRPr lang="da-DK" dirty="0"/>
          </a:p>
          <a:p>
            <a:pPr algn="ctr"/>
            <a:r>
              <a:rPr lang="da-DK" dirty="0"/>
              <a:t>funktion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A10AD88-6F0A-453B-A822-5EC52E213474}"/>
              </a:ext>
            </a:extLst>
          </p:cNvPr>
          <p:cNvSpPr/>
          <p:nvPr/>
        </p:nvSpPr>
        <p:spPr>
          <a:xfrm>
            <a:off x="5044440" y="4318000"/>
            <a:ext cx="13411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Nettet</a:t>
            </a:r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DFB86A64-E183-40B6-922B-A61F1DF384DB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255520" y="4775200"/>
            <a:ext cx="579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EC29AFCD-97BA-4E4A-834E-6CBD1B0E08F7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4175760" y="4775200"/>
            <a:ext cx="868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DAEF6C55-6AC3-4D62-9AE2-6A3B16C6E2BB}"/>
              </a:ext>
            </a:extLst>
          </p:cNvPr>
          <p:cNvCxnSpPr>
            <a:stCxn id="9" idx="6"/>
          </p:cNvCxnSpPr>
          <p:nvPr/>
        </p:nvCxnSpPr>
        <p:spPr>
          <a:xfrm>
            <a:off x="6385560" y="4775200"/>
            <a:ext cx="777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E481EE40-670E-48AF-90F8-84ACBA03510B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8557260" y="4815840"/>
            <a:ext cx="617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>
            <a:extLst>
              <a:ext uri="{FF2B5EF4-FFF2-40B4-BE49-F238E27FC236}">
                <a16:creationId xmlns:a16="http://schemas.microsoft.com/office/drawing/2014/main" id="{82214CD4-771C-4AA0-8CF1-A43D3730EA0C}"/>
              </a:ext>
            </a:extLst>
          </p:cNvPr>
          <p:cNvSpPr/>
          <p:nvPr/>
        </p:nvSpPr>
        <p:spPr>
          <a:xfrm>
            <a:off x="3048000" y="3429000"/>
            <a:ext cx="914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Nøgle</a:t>
            </a:r>
          </a:p>
        </p:txBody>
      </p: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D6F1CB9D-16C7-4F47-B9A7-A11AF3E59119}"/>
              </a:ext>
            </a:extLst>
          </p:cNvPr>
          <p:cNvCxnSpPr>
            <a:stCxn id="18" idx="2"/>
            <a:endCxn id="7" idx="0"/>
          </p:cNvCxnSpPr>
          <p:nvPr/>
        </p:nvCxnSpPr>
        <p:spPr>
          <a:xfrm>
            <a:off x="3505200" y="3911600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22">
            <a:extLst>
              <a:ext uri="{FF2B5EF4-FFF2-40B4-BE49-F238E27FC236}">
                <a16:creationId xmlns:a16="http://schemas.microsoft.com/office/drawing/2014/main" id="{1C04B54A-9DC2-447E-A317-DAF7430A0E2D}"/>
              </a:ext>
            </a:extLst>
          </p:cNvPr>
          <p:cNvSpPr/>
          <p:nvPr/>
        </p:nvSpPr>
        <p:spPr>
          <a:xfrm>
            <a:off x="7467600" y="3441700"/>
            <a:ext cx="9144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Nøgle</a:t>
            </a:r>
          </a:p>
        </p:txBody>
      </p:sp>
      <p:cxnSp>
        <p:nvCxnSpPr>
          <p:cNvPr id="29" name="Lige pilforbindelse 28">
            <a:extLst>
              <a:ext uri="{FF2B5EF4-FFF2-40B4-BE49-F238E27FC236}">
                <a16:creationId xmlns:a16="http://schemas.microsoft.com/office/drawing/2014/main" id="{377E98D5-33CD-4B84-A383-6B57166535C4}"/>
              </a:ext>
            </a:extLst>
          </p:cNvPr>
          <p:cNvCxnSpPr>
            <a:stCxn id="23" idx="2"/>
            <a:endCxn id="8" idx="0"/>
          </p:cNvCxnSpPr>
          <p:nvPr/>
        </p:nvCxnSpPr>
        <p:spPr>
          <a:xfrm flipH="1">
            <a:off x="7886700" y="3924300"/>
            <a:ext cx="38100" cy="43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D583FE6D-79A2-476B-A091-F61B03816D14}"/>
              </a:ext>
            </a:extLst>
          </p:cNvPr>
          <p:cNvSpPr/>
          <p:nvPr/>
        </p:nvSpPr>
        <p:spPr>
          <a:xfrm>
            <a:off x="1234440" y="318293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Afsender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416031A-71B1-4ACE-AF4F-FED3724E4437}"/>
              </a:ext>
            </a:extLst>
          </p:cNvPr>
          <p:cNvSpPr/>
          <p:nvPr/>
        </p:nvSpPr>
        <p:spPr>
          <a:xfrm>
            <a:off x="9281160" y="32461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Modtager</a:t>
            </a:r>
          </a:p>
        </p:txBody>
      </p:sp>
    </p:spTree>
    <p:extLst>
      <p:ext uri="{BB962C8B-B14F-4D97-AF65-F5344CB8AC3E}">
        <p14:creationId xmlns:p14="http://schemas.microsoft.com/office/powerpoint/2010/main" val="238149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Typer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krypteringer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dirty="0"/>
              <a:t>Symmetrisk kryptering</a:t>
            </a:r>
          </a:p>
          <a:p>
            <a:pPr lvl="1"/>
            <a:r>
              <a:rPr lang="da-DK" dirty="0"/>
              <a:t>Kræver at afsender og modtager begge kender en fælles hemmelig nøgle, der skal udveksles via en anden kanal</a:t>
            </a:r>
          </a:p>
          <a:p>
            <a:r>
              <a:rPr lang="da-DK" dirty="0"/>
              <a:t>Public </a:t>
            </a:r>
            <a:r>
              <a:rPr lang="da-DK" dirty="0" err="1"/>
              <a:t>key</a:t>
            </a:r>
            <a:r>
              <a:rPr lang="da-DK" dirty="0"/>
              <a:t> kryptering</a:t>
            </a:r>
          </a:p>
          <a:p>
            <a:pPr lvl="1"/>
            <a:r>
              <a:rPr lang="da-DK" dirty="0"/>
              <a:t>Baserer sig på at enhver modtager genererer et sæt af to sammenhørende nøgler (public </a:t>
            </a:r>
            <a:r>
              <a:rPr lang="da-DK" dirty="0" err="1"/>
              <a:t>key</a:t>
            </a:r>
            <a:r>
              <a:rPr lang="da-DK" dirty="0"/>
              <a:t> + private </a:t>
            </a:r>
            <a:r>
              <a:rPr lang="da-DK" dirty="0" err="1"/>
              <a:t>key</a:t>
            </a:r>
            <a:r>
              <a:rPr lang="da-DK" dirty="0"/>
              <a:t>) </a:t>
            </a:r>
          </a:p>
          <a:p>
            <a:pPr lvl="1"/>
            <a:r>
              <a:rPr lang="da-DK" dirty="0"/>
              <a:t>Her krypterer afsender med modtagers public </a:t>
            </a:r>
            <a:r>
              <a:rPr lang="da-DK" dirty="0" err="1"/>
              <a:t>key</a:t>
            </a:r>
            <a:r>
              <a:rPr lang="da-DK" dirty="0"/>
              <a:t>. Denne public </a:t>
            </a:r>
            <a:r>
              <a:rPr lang="da-DK" dirty="0" err="1"/>
              <a:t>key</a:t>
            </a:r>
            <a:r>
              <a:rPr lang="da-DK" dirty="0"/>
              <a:t> er ikke hemmelig.</a:t>
            </a:r>
          </a:p>
          <a:p>
            <a:pPr lvl="1"/>
            <a:r>
              <a:rPr lang="da-DK" dirty="0"/>
              <a:t>Det smarte her er, at selv om man krypterer med en </a:t>
            </a:r>
            <a:r>
              <a:rPr lang="da-DK" dirty="0" err="1"/>
              <a:t>key</a:t>
            </a:r>
            <a:r>
              <a:rPr lang="da-DK" dirty="0"/>
              <a:t>, alle kender, kan man ikke dekryptere  - det kan kun gøres med modtagers private </a:t>
            </a:r>
            <a:r>
              <a:rPr lang="da-DK" dirty="0" err="1"/>
              <a:t>key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Public </a:t>
            </a:r>
            <a:r>
              <a:rPr lang="da-DK" dirty="0" err="1"/>
              <a:t>key</a:t>
            </a:r>
            <a:r>
              <a:rPr lang="da-DK" dirty="0"/>
              <a:t> kryptering er langsom sammenlignet med symmetrisk kryptering.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8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Kryptering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Kryptering alene sikrer kun fortrolighed</a:t>
            </a:r>
          </a:p>
          <a:p>
            <a:r>
              <a:rPr lang="da-DK" dirty="0"/>
              <a:t>Mht. </a:t>
            </a:r>
            <a:r>
              <a:rPr lang="da-DK" dirty="0" err="1"/>
              <a:t>beskedsintegritet</a:t>
            </a:r>
            <a:r>
              <a:rPr lang="da-DK" dirty="0"/>
              <a:t> så vil kryptering gøre det umuligt at ændre data til noget bestemt (f.eks. til egen fordel), men kryptering forhindrer ikke at beskeden ændres</a:t>
            </a:r>
          </a:p>
          <a:p>
            <a:pPr marL="0" indent="0">
              <a:buNone/>
            </a:pPr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9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Beskedsintegritet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For at modtager kan afgøre om en besked er blevet ændret undervejs sendes beskeden + en hashfunktion(beskeden)</a:t>
            </a:r>
          </a:p>
          <a:p>
            <a:r>
              <a:rPr lang="da-DK" dirty="0"/>
              <a:t>Dette er imidlertid ikke helt tilstrækkeligt, da en hacker kunne ændre både besked og den tilhørende hash-værdi</a:t>
            </a:r>
          </a:p>
          <a:p>
            <a:r>
              <a:rPr lang="da-DK" dirty="0"/>
              <a:t>Man anvender derfor en hash-funktion med to parametre (beskeden og en </a:t>
            </a:r>
            <a:r>
              <a:rPr lang="da-DK" dirty="0" err="1"/>
              <a:t>secret</a:t>
            </a:r>
            <a:r>
              <a:rPr lang="da-DK" dirty="0"/>
              <a:t>), hvor </a:t>
            </a:r>
            <a:r>
              <a:rPr lang="da-DK" dirty="0" err="1"/>
              <a:t>secret</a:t>
            </a:r>
            <a:r>
              <a:rPr lang="da-DK" dirty="0"/>
              <a:t> kun kendes af afsender og modtager.</a:t>
            </a:r>
          </a:p>
          <a:p>
            <a:pPr marL="0" indent="0">
              <a:buNone/>
            </a:pPr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Certifikat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Et certifikat kæder et navn sammen med en public </a:t>
            </a:r>
            <a:r>
              <a:rPr lang="da-DK" dirty="0" err="1"/>
              <a:t>key</a:t>
            </a:r>
            <a:r>
              <a:rPr lang="da-DK" dirty="0"/>
              <a:t>. CA lover at denne sammenkædning er korrekt</a:t>
            </a:r>
          </a:p>
          <a:p>
            <a:r>
              <a:rPr lang="da-DK" dirty="0"/>
              <a:t>Et certifikat indeholder </a:t>
            </a:r>
          </a:p>
          <a:p>
            <a:pPr lvl="1"/>
            <a:r>
              <a:rPr lang="da-DK" dirty="0"/>
              <a:t>Et navn (en identitet)</a:t>
            </a:r>
          </a:p>
          <a:p>
            <a:pPr lvl="1"/>
            <a:r>
              <a:rPr lang="da-DK" dirty="0"/>
              <a:t>En public </a:t>
            </a:r>
            <a:r>
              <a:rPr lang="da-DK" dirty="0" err="1"/>
              <a:t>key</a:t>
            </a:r>
            <a:endParaRPr lang="da-DK" dirty="0"/>
          </a:p>
          <a:p>
            <a:pPr lvl="1"/>
            <a:r>
              <a:rPr lang="da-DK" dirty="0"/>
              <a:t>Diverse info (f.eks. udløbsdato)</a:t>
            </a:r>
          </a:p>
          <a:p>
            <a:r>
              <a:rPr lang="da-DK" dirty="0"/>
              <a:t>Disse tre ting samles og krypteres med </a:t>
            </a:r>
            <a:r>
              <a:rPr lang="da-DK" dirty="0" err="1"/>
              <a:t>CA’s</a:t>
            </a:r>
            <a:r>
              <a:rPr lang="da-DK" dirty="0"/>
              <a:t> private </a:t>
            </a:r>
            <a:r>
              <a:rPr lang="da-DK" dirty="0" err="1"/>
              <a:t>key</a:t>
            </a:r>
            <a:r>
              <a:rPr lang="da-DK" dirty="0"/>
              <a:t> og det udgør certifikatet</a:t>
            </a:r>
          </a:p>
          <a:p>
            <a:r>
              <a:rPr lang="da-DK" dirty="0"/>
              <a:t>Anvender kender </a:t>
            </a:r>
            <a:r>
              <a:rPr lang="da-DK" dirty="0" err="1"/>
              <a:t>CA’s</a:t>
            </a:r>
            <a:r>
              <a:rPr lang="da-DK" dirty="0"/>
              <a:t> public </a:t>
            </a:r>
            <a:r>
              <a:rPr lang="da-DK" dirty="0" err="1"/>
              <a:t>key</a:t>
            </a:r>
            <a:r>
              <a:rPr lang="da-DK" dirty="0"/>
              <a:t> på forhånd f.eks. fra installationen af browseren</a:t>
            </a:r>
          </a:p>
          <a:p>
            <a:pPr marL="0" indent="0">
              <a:buNone/>
            </a:pPr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3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Autentifikation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Autentifikation handler om hvordan man kan være sikker på hvem man kommunikerer med</a:t>
            </a:r>
          </a:p>
          <a:p>
            <a:r>
              <a:rPr lang="da-DK" dirty="0"/>
              <a:t>Dette gælder begge veje , </a:t>
            </a:r>
            <a:r>
              <a:rPr lang="da-DK" dirty="0" err="1"/>
              <a:t>dvs</a:t>
            </a:r>
            <a:r>
              <a:rPr lang="da-DK" dirty="0"/>
              <a:t> man kan opdele det i</a:t>
            </a:r>
          </a:p>
          <a:p>
            <a:pPr lvl="1"/>
            <a:r>
              <a:rPr lang="da-DK" dirty="0"/>
              <a:t>Client autentifikation </a:t>
            </a:r>
          </a:p>
          <a:p>
            <a:pPr lvl="2"/>
            <a:r>
              <a:rPr lang="da-DK" dirty="0"/>
              <a:t>Handler om hvordan server er sikker på hvem klienten er</a:t>
            </a:r>
          </a:p>
          <a:p>
            <a:pPr lvl="1"/>
            <a:r>
              <a:rPr lang="da-DK" dirty="0"/>
              <a:t>Server autentifikation </a:t>
            </a:r>
          </a:p>
          <a:p>
            <a:pPr lvl="2"/>
            <a:r>
              <a:rPr lang="da-DK" dirty="0"/>
              <a:t>Handler om hvordan klienten er sikker på, hvem serveren er</a:t>
            </a:r>
          </a:p>
          <a:p>
            <a:r>
              <a:rPr lang="da-DK" dirty="0"/>
              <a:t>Server autentifikation er en integreret del af TLS, som vi vil tale om senere</a:t>
            </a:r>
          </a:p>
          <a:p>
            <a:r>
              <a:rPr lang="da-DK" dirty="0"/>
              <a:t>Client autentifikation er oftest helt eller delvist baseret på password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1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Autentifikation</a:t>
            </a:r>
            <a:r>
              <a:rPr lang="en-GB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Det er ikke tilstrækkeligt at man bare sender password krypteret.</a:t>
            </a:r>
          </a:p>
          <a:p>
            <a:r>
              <a:rPr lang="da-DK" dirty="0"/>
              <a:t>En sådan afsendelse vil være sårbar overfor </a:t>
            </a:r>
            <a:r>
              <a:rPr lang="da-DK" dirty="0" err="1"/>
              <a:t>replaying</a:t>
            </a:r>
            <a:endParaRPr lang="da-DK" dirty="0"/>
          </a:p>
          <a:p>
            <a:r>
              <a:rPr lang="da-DK" dirty="0" err="1"/>
              <a:t>Replaying</a:t>
            </a:r>
            <a:r>
              <a:rPr lang="da-DK" dirty="0"/>
              <a:t> handler om at man optager det, der sendes, og sender det igen på et senere tidspunkt.</a:t>
            </a:r>
          </a:p>
          <a:p>
            <a:r>
              <a:rPr lang="da-DK" dirty="0" err="1"/>
              <a:t>Replaying</a:t>
            </a:r>
            <a:r>
              <a:rPr lang="da-DK" dirty="0"/>
              <a:t> forhindres ved at udvide autentifikationen således</a:t>
            </a:r>
          </a:p>
          <a:p>
            <a:pPr lvl="1"/>
            <a:r>
              <a:rPr lang="da-DK" dirty="0"/>
              <a:t>Client sender f.eks. </a:t>
            </a:r>
            <a:r>
              <a:rPr lang="da-DK" dirty="0" err="1"/>
              <a:t>Brugerid</a:t>
            </a:r>
            <a:r>
              <a:rPr lang="da-DK" dirty="0"/>
              <a:t> til server</a:t>
            </a:r>
          </a:p>
          <a:p>
            <a:pPr lvl="1"/>
            <a:r>
              <a:rPr lang="da-DK" dirty="0"/>
              <a:t>Server sender en </a:t>
            </a:r>
            <a:r>
              <a:rPr lang="da-DK" dirty="0" err="1"/>
              <a:t>nonce</a:t>
            </a:r>
            <a:r>
              <a:rPr lang="da-DK" dirty="0"/>
              <a:t> (f.eks. et tilfældigt tal) tilbage</a:t>
            </a:r>
          </a:p>
          <a:p>
            <a:pPr lvl="1"/>
            <a:r>
              <a:rPr lang="da-DK" dirty="0"/>
              <a:t>Client sender </a:t>
            </a:r>
            <a:r>
              <a:rPr lang="da-DK" dirty="0" err="1"/>
              <a:t>password+nonce</a:t>
            </a:r>
            <a:r>
              <a:rPr lang="da-DK" dirty="0"/>
              <a:t> begge dele krypteret tilbage til server</a:t>
            </a:r>
          </a:p>
          <a:p>
            <a:pPr lvl="1"/>
            <a:r>
              <a:rPr lang="da-DK" dirty="0"/>
              <a:t>Server kontrollerer password og </a:t>
            </a:r>
            <a:r>
              <a:rPr lang="da-DK" dirty="0" err="1"/>
              <a:t>nonce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961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hhj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hhj" id="{6C3125E2-8AC6-4B2B-BC37-A04F207C7057}" vid="{3FDCD912-8B78-4E64-8EF4-2975F2295B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Theme_hhj</Template>
  <TotalTime>6528</TotalTime>
  <Words>1416</Words>
  <Application>Microsoft Office PowerPoint</Application>
  <PresentationFormat>Widescreen</PresentationFormat>
  <Paragraphs>185</Paragraphs>
  <Slides>26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26</vt:i4>
      </vt:variant>
    </vt:vector>
  </HeadingPairs>
  <TitlesOfParts>
    <vt:vector size="31" baseType="lpstr">
      <vt:lpstr>Abril Fatface</vt:lpstr>
      <vt:lpstr>Arial</vt:lpstr>
      <vt:lpstr>Calibri</vt:lpstr>
      <vt:lpstr>Ubuntu</vt:lpstr>
      <vt:lpstr>Theme_hhj</vt:lpstr>
      <vt:lpstr>Netsikkerhed</vt:lpstr>
      <vt:lpstr>Mål for netsikkerhed</vt:lpstr>
      <vt:lpstr>Kryptering</vt:lpstr>
      <vt:lpstr>Typer af krypteringer</vt:lpstr>
      <vt:lpstr>Kryptering</vt:lpstr>
      <vt:lpstr>Beskedsintegritet</vt:lpstr>
      <vt:lpstr>Certifikat </vt:lpstr>
      <vt:lpstr>Autentifikation </vt:lpstr>
      <vt:lpstr>Autentifikation </vt:lpstr>
      <vt:lpstr>Digital signatur </vt:lpstr>
      <vt:lpstr>Digital signatur </vt:lpstr>
      <vt:lpstr>Det var slut på repetition fra sidst </vt:lpstr>
      <vt:lpstr>TLS Transport Layer Security </vt:lpstr>
      <vt:lpstr>TLS-forbindelse </vt:lpstr>
      <vt:lpstr>Master Secret</vt:lpstr>
      <vt:lpstr>TLS opdeler i records</vt:lpstr>
      <vt:lpstr>Firewalls</vt:lpstr>
      <vt:lpstr>Typer af firewalls</vt:lpstr>
      <vt:lpstr>Packet filter firewalls</vt:lpstr>
      <vt:lpstr>Statefull Packet filter firewalls</vt:lpstr>
      <vt:lpstr>Application gateways</vt:lpstr>
      <vt:lpstr>Intrusion Detection systemer  (IDS)</vt:lpstr>
      <vt:lpstr>DDOS-angreb</vt:lpstr>
      <vt:lpstr>DDOS-angreb præventivt</vt:lpstr>
      <vt:lpstr>DDOS-angreb under angreb</vt:lpstr>
      <vt:lpstr>DDOS-angreb modtræk under angrebet</vt:lpstr>
    </vt:vector>
  </TitlesOfParts>
  <Company>EFIF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</dc:title>
  <dc:creator>Hans Henrik Jeppesen (adjunkt – hans@eaaa.dk)</dc:creator>
  <cp:lastModifiedBy>Torben Krøjmand (adjunkt – tk@eaaa.dk)</cp:lastModifiedBy>
  <cp:revision>142</cp:revision>
  <dcterms:created xsi:type="dcterms:W3CDTF">2018-10-27T14:25:19Z</dcterms:created>
  <dcterms:modified xsi:type="dcterms:W3CDTF">2023-04-18T11:29:19Z</dcterms:modified>
</cp:coreProperties>
</file>