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Lato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M/hNVgSMNynJGX+9e86TmVWf5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ichele Clarke-Ma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Black-boldItalic.fntdata"/><Relationship Id="rId25" Type="http://schemas.openxmlformats.org/officeDocument/2006/relationships/font" Target="fonts/LatoBlack-bold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02T21:23:30.388">
    <p:pos x="6000" y="0"/>
    <p:text>Is there numbers for individuals released from incarceration for 2023? Addresses target population more effectively for post-incarceration services. Is there data you could quote for the non-incarcerated groups you discuss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Z2gtlnA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1b1787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1b1787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649a262a0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649a262a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649a262a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649a262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1dc8591c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1dc8591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2e10e0f33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2e10e0f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2e10e0f33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2e10e0f3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2e10e0f3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2e10e0f3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2e10e0f3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2e10e0f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c42c066d9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c42c066d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2e10e0f3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2e10e0f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c42c066d9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c42c066d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2e10e0f33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2e10e0f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8d61fca21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8d61fca2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8d61fca2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8d61fca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42c066d9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c42c066d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0ce52513e5_0_5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30ce52513e5_0_5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30ce52513e5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ce52513e5_0_9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30ce52513e5_0_92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30ce52513e5_0_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0ce52513e5_0_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ce52513e5_0_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30ce52513e5_0_9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30ce52513e5_0_9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30ce52513e5_0_9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0ce52513e5_0_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chemeClr val="lt1">
            <a:alpha val="9800"/>
          </a:schemeClr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68df27d18_0_177"/>
          <p:cNvSpPr/>
          <p:nvPr>
            <p:ph idx="2" type="pic"/>
          </p:nvPr>
        </p:nvSpPr>
        <p:spPr>
          <a:xfrm>
            <a:off x="1" y="-1"/>
            <a:ext cx="12192000" cy="16500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g3168df27d18_0_177"/>
          <p:cNvSpPr txBox="1"/>
          <p:nvPr>
            <p:ph type="title"/>
          </p:nvPr>
        </p:nvSpPr>
        <p:spPr>
          <a:xfrm>
            <a:off x="952012" y="482812"/>
            <a:ext cx="90021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9D3"/>
              </a:buClr>
              <a:buSzPts val="3600"/>
              <a:buFont typeface="Lato Black"/>
              <a:buNone/>
              <a:defRPr b="1" sz="3600" cap="none">
                <a:solidFill>
                  <a:srgbClr val="FFE9D3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9" name="Google Shape;59;g3168df27d18_0_177"/>
          <p:cNvSpPr txBox="1"/>
          <p:nvPr>
            <p:ph idx="1" type="body"/>
          </p:nvPr>
        </p:nvSpPr>
        <p:spPr>
          <a:xfrm>
            <a:off x="952012" y="2494034"/>
            <a:ext cx="1849200" cy="64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274300" spcFirstLastPara="1" rIns="27430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g3168df27d18_0_177"/>
          <p:cNvSpPr txBox="1"/>
          <p:nvPr>
            <p:ph idx="3" type="body"/>
          </p:nvPr>
        </p:nvSpPr>
        <p:spPr>
          <a:xfrm>
            <a:off x="952012" y="3151488"/>
            <a:ext cx="1849200" cy="1076400"/>
          </a:xfrm>
          <a:prstGeom prst="rect">
            <a:avLst/>
          </a:prstGeom>
          <a:solidFill>
            <a:schemeClr val="accent1">
              <a:alpha val="24710"/>
            </a:schemeClr>
          </a:solidFill>
          <a:ln>
            <a:noFill/>
          </a:ln>
        </p:spPr>
        <p:txBody>
          <a:bodyPr anchorCtr="0" anchor="ctr" bIns="0" lIns="274300" spcFirstLastPara="1" rIns="27430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g3168df27d18_0_177"/>
          <p:cNvSpPr txBox="1"/>
          <p:nvPr>
            <p:ph idx="4" type="body"/>
          </p:nvPr>
        </p:nvSpPr>
        <p:spPr>
          <a:xfrm>
            <a:off x="3067529" y="2494034"/>
            <a:ext cx="1849200" cy="64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274300" spcFirstLastPara="1" rIns="27430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g3168df27d18_0_177"/>
          <p:cNvSpPr txBox="1"/>
          <p:nvPr>
            <p:ph idx="5" type="body"/>
          </p:nvPr>
        </p:nvSpPr>
        <p:spPr>
          <a:xfrm>
            <a:off x="3067529" y="3151488"/>
            <a:ext cx="1849200" cy="1076400"/>
          </a:xfrm>
          <a:prstGeom prst="rect">
            <a:avLst/>
          </a:prstGeom>
          <a:solidFill>
            <a:schemeClr val="accent1">
              <a:alpha val="24710"/>
            </a:schemeClr>
          </a:solidFill>
          <a:ln>
            <a:noFill/>
          </a:ln>
        </p:spPr>
        <p:txBody>
          <a:bodyPr anchorCtr="0" anchor="ctr" bIns="0" lIns="274300" spcFirstLastPara="1" rIns="27430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g3168df27d18_0_177"/>
          <p:cNvSpPr txBox="1"/>
          <p:nvPr>
            <p:ph idx="6" type="body"/>
          </p:nvPr>
        </p:nvSpPr>
        <p:spPr>
          <a:xfrm>
            <a:off x="5183046" y="2494034"/>
            <a:ext cx="1849200" cy="64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274300" spcFirstLastPara="1" rIns="27430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g3168df27d18_0_177"/>
          <p:cNvSpPr txBox="1"/>
          <p:nvPr>
            <p:ph idx="7" type="body"/>
          </p:nvPr>
        </p:nvSpPr>
        <p:spPr>
          <a:xfrm>
            <a:off x="5183046" y="3151488"/>
            <a:ext cx="1849200" cy="1076400"/>
          </a:xfrm>
          <a:prstGeom prst="rect">
            <a:avLst/>
          </a:prstGeom>
          <a:solidFill>
            <a:schemeClr val="accent1">
              <a:alpha val="24710"/>
            </a:schemeClr>
          </a:solidFill>
          <a:ln>
            <a:noFill/>
          </a:ln>
        </p:spPr>
        <p:txBody>
          <a:bodyPr anchorCtr="0" anchor="ctr" bIns="0" lIns="274300" spcFirstLastPara="1" rIns="27430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g3168df27d18_0_177"/>
          <p:cNvSpPr txBox="1"/>
          <p:nvPr>
            <p:ph idx="8" type="body"/>
          </p:nvPr>
        </p:nvSpPr>
        <p:spPr>
          <a:xfrm>
            <a:off x="7298563" y="2494034"/>
            <a:ext cx="1849200" cy="64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274300" spcFirstLastPara="1" rIns="27430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g3168df27d18_0_177"/>
          <p:cNvSpPr txBox="1"/>
          <p:nvPr>
            <p:ph idx="9" type="body"/>
          </p:nvPr>
        </p:nvSpPr>
        <p:spPr>
          <a:xfrm>
            <a:off x="7298563" y="3151488"/>
            <a:ext cx="1849200" cy="1076400"/>
          </a:xfrm>
          <a:prstGeom prst="rect">
            <a:avLst/>
          </a:prstGeom>
          <a:solidFill>
            <a:schemeClr val="accent1">
              <a:alpha val="24710"/>
            </a:schemeClr>
          </a:solidFill>
          <a:ln>
            <a:noFill/>
          </a:ln>
        </p:spPr>
        <p:txBody>
          <a:bodyPr anchorCtr="0" anchor="ctr" bIns="0" lIns="274300" spcFirstLastPara="1" rIns="27430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g3168df27d18_0_177"/>
          <p:cNvSpPr txBox="1"/>
          <p:nvPr>
            <p:ph idx="13" type="body"/>
          </p:nvPr>
        </p:nvSpPr>
        <p:spPr>
          <a:xfrm>
            <a:off x="9414079" y="2494034"/>
            <a:ext cx="1849200" cy="64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274300" spcFirstLastPara="1" rIns="27430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g3168df27d18_0_177"/>
          <p:cNvSpPr txBox="1"/>
          <p:nvPr>
            <p:ph idx="14" type="body"/>
          </p:nvPr>
        </p:nvSpPr>
        <p:spPr>
          <a:xfrm>
            <a:off x="9414079" y="3151488"/>
            <a:ext cx="1849200" cy="1076400"/>
          </a:xfrm>
          <a:prstGeom prst="rect">
            <a:avLst/>
          </a:prstGeom>
          <a:solidFill>
            <a:schemeClr val="accent1">
              <a:alpha val="24710"/>
            </a:schemeClr>
          </a:solidFill>
          <a:ln>
            <a:noFill/>
          </a:ln>
        </p:spPr>
        <p:txBody>
          <a:bodyPr anchorCtr="0" anchor="ctr" bIns="0" lIns="182875" spcFirstLastPara="1" rIns="182875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g3168df27d18_0_177"/>
          <p:cNvSpPr txBox="1"/>
          <p:nvPr>
            <p:ph idx="15" type="body"/>
          </p:nvPr>
        </p:nvSpPr>
        <p:spPr>
          <a:xfrm>
            <a:off x="4433104" y="4942244"/>
            <a:ext cx="3345000" cy="64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274300" spcFirstLastPara="1" rIns="27430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g3168df27d18_0_177"/>
          <p:cNvSpPr txBox="1"/>
          <p:nvPr>
            <p:ph idx="11" type="ftr"/>
          </p:nvPr>
        </p:nvSpPr>
        <p:spPr>
          <a:xfrm>
            <a:off x="543043" y="625217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3168df27d18_0_177"/>
          <p:cNvSpPr txBox="1"/>
          <p:nvPr>
            <p:ph idx="12" type="sldNum"/>
          </p:nvPr>
        </p:nvSpPr>
        <p:spPr>
          <a:xfrm>
            <a:off x="8899969" y="6252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0ce52513e5_0_61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30ce52513e5_0_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0ce52513e5_0_6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30ce52513e5_0_6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30ce52513e5_0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0ce52513e5_0_6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30ce52513e5_0_6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30ce52513e5_0_6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30ce52513e5_0_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0ce52513e5_0_7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30ce52513e5_0_7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0ce52513e5_0_7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30ce52513e5_0_7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30ce52513e5_0_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0ce52513e5_0_8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30ce52513e5_0_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0ce52513e5_0_83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0ce52513e5_0_83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30ce52513e5_0_83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30ce52513e5_0_83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30ce52513e5_0_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0ce52513e5_0_89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30ce52513e5_0_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0ce52513e5_0_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0ce52513e5_0_5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30ce52513e5_0_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31649a262a0_1_5"/>
          <p:cNvPicPr preferRelativeResize="0"/>
          <p:nvPr/>
        </p:nvPicPr>
        <p:blipFill rotWithShape="1">
          <a:blip r:embed="rId3">
            <a:alphaModFix/>
          </a:blip>
          <a:srcRect b="1460" l="0" r="0" t="-1460"/>
          <a:stretch/>
        </p:blipFill>
        <p:spPr>
          <a:xfrm>
            <a:off x="206800" y="1296200"/>
            <a:ext cx="11778376" cy="52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31649a262a0_1_5"/>
          <p:cNvSpPr txBox="1"/>
          <p:nvPr/>
        </p:nvSpPr>
        <p:spPr>
          <a:xfrm>
            <a:off x="568200" y="381800"/>
            <a:ext cx="7837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15" name="Google Shape;115;g31649a262a0_1_5"/>
          <p:cNvSpPr txBox="1"/>
          <p:nvPr/>
        </p:nvSpPr>
        <p:spPr>
          <a:xfrm>
            <a:off x="218700" y="339425"/>
            <a:ext cx="78690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Start-Up Cost</a:t>
            </a:r>
            <a:endParaRPr b="1" i="1"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649a262a0_0_12"/>
          <p:cNvSpPr txBox="1"/>
          <p:nvPr/>
        </p:nvSpPr>
        <p:spPr>
          <a:xfrm>
            <a:off x="218700" y="339425"/>
            <a:ext cx="78690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Finances</a:t>
            </a:r>
            <a:r>
              <a:rPr b="1" i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2025</a:t>
            </a:r>
            <a:endParaRPr b="1" i="1"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g31649a262a0_0_12"/>
          <p:cNvPicPr preferRelativeResize="0"/>
          <p:nvPr/>
        </p:nvPicPr>
        <p:blipFill rotWithShape="1">
          <a:blip r:embed="rId3">
            <a:alphaModFix/>
          </a:blip>
          <a:srcRect b="0" l="0" r="1088" t="0"/>
          <a:stretch/>
        </p:blipFill>
        <p:spPr>
          <a:xfrm>
            <a:off x="216863" y="1257425"/>
            <a:ext cx="11758273" cy="511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311dc8591c4_0_0"/>
          <p:cNvPicPr preferRelativeResize="0"/>
          <p:nvPr/>
        </p:nvPicPr>
        <p:blipFill rotWithShape="1">
          <a:blip r:embed="rId3">
            <a:alphaModFix/>
          </a:blip>
          <a:srcRect b="2676" l="0" r="0" t="0"/>
          <a:stretch/>
        </p:blipFill>
        <p:spPr>
          <a:xfrm>
            <a:off x="282588" y="262700"/>
            <a:ext cx="11909424" cy="65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11dc8591c4_0_0"/>
          <p:cNvSpPr txBox="1"/>
          <p:nvPr/>
        </p:nvSpPr>
        <p:spPr>
          <a:xfrm>
            <a:off x="1124750" y="567450"/>
            <a:ext cx="1520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28" name="Google Shape;128;g311dc8591c4_0_0"/>
          <p:cNvSpPr txBox="1"/>
          <p:nvPr/>
        </p:nvSpPr>
        <p:spPr>
          <a:xfrm>
            <a:off x="1917700" y="2908300"/>
            <a:ext cx="70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8d61fca21_1_0"/>
          <p:cNvSpPr txBox="1"/>
          <p:nvPr/>
        </p:nvSpPr>
        <p:spPr>
          <a:xfrm>
            <a:off x="1762075" y="1229300"/>
            <a:ext cx="9412800" cy="5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200"/>
              <a:t>Dream Rising </a:t>
            </a:r>
            <a:r>
              <a:rPr lang="en-US" sz="2200"/>
              <a:t>collaborates</a:t>
            </a:r>
            <a:r>
              <a:rPr lang="en-US" sz="2200"/>
              <a:t> with nonprofits serving justice-impacted and underserved individuals but stands out by offering a unique blend of mindful education, digital/</a:t>
            </a:r>
            <a:r>
              <a:rPr lang="en-US" sz="2200"/>
              <a:t>financial literacy, career/entrepreneur transitional housing to first-time home buyer</a:t>
            </a:r>
            <a:r>
              <a:rPr lang="en-US" sz="2200"/>
              <a:t>. The target audience seeks accessible, empowering programs that address systemic barriers and provide long-term solutions. Dream Rising differentiates itself by focusing on holistic support, digital literacy, and financial empowerment to break cycles of poverty and incarceration.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2024-10-13T22:30:12Z</dcterms:created>
  <dc:creator>Queniya Lassiter</dc:creator>
</cp:coreProperties>
</file>