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5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84" r:id="rId13"/>
    <p:sldId id="279" r:id="rId14"/>
    <p:sldId id="280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353537"/>
    <a:srgbClr val="EFF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9:38:5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4347 33,'-3399'0,"3229"7,1 8,-3 8,-30 2,20 18,177-39,0 0,1 0,0 1,0 0,0 0,1 0,-1 0,1 0,0 1,1-1,0 1,-1 0,2 0,-1 0,1 0,0 0,0 0,0 0,1 0,0 1,0-1,1 0,0 0,0 2,-1 13,10 88,10-75,1 0,2-1,1-1,1-1,2-1,1-2,1 0,30 20,55 38,-97-75,1 0,0-2,0 0,0-1,1-1,1-1,-1-1,1 0,0-2,2 0,605 83,1040 61,-981-104,-177-20,-163-16,11-18,188-45,-504 57,-17 0,0 0,0-1,0-2,-1 0,1-1,-1-2,0 0,0-2,0 0,-1-2,6-3,183-140,-125 33,-49 57,53-127,-89 175,-1-1,0 0,-1 1,-1-1,0 1,-1-1,-1 1,0 0,-1 0,0 1,-1-1,-1 1,0 0,-1 1,0 0,-5-5,1-3,8 13,0 0,0 1,-1-1,0 1,0 0,0 0,-1 0,0 1,0 0,-1 0,1 0,-1 1,0 0,0 0,-1 1,1 0,-1 0,-7-1,-244-52,-259-16,-120 16,566 50,-152 5,199 6,18-3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9:49:08.3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1634 55,'-73'-19,"-64"1,-1 6,0 7,-63 7,105-1,23 3,0 3,0 3,1 3,-40 13,74-14,0 1,1 2,0 1,2 2,0 2,0 1,2 2,1 1,1 1,-4 7,27-21,0 1,1 0,1 0,0 1,1 0,0 0,1 0,0 0,1 1,1 0,0-1,1 1,0 0,1 0,1 0,0 0,1-1,0 1,2-1,1 7,2 6,1 0,1 0,1 0,1-2,1 1,2-1,0-1,2 0,0-1,1-1,2-1,0 0,1-2,1 0,0-1,1-1,1-1,1-1,0-1,1-1,0-1,24 6,157 49,3-9,2-9,1-10,122 4,52-12,378-19,-674-12,169-12,255-46,-295 29,-172 26,-1-1,1-3,-1-2,-1-2,0-1,-1-3,-1-2,0-1,-1-3,-1-1,25-20,-57 32,0-1,0 0,-2-1,1 0,-2 0,0-1,0 1,-1-1,-1 0,0-1,-1 1,-1-1,0 1,-1-1,-1 0,0 0,-1 0,0 1,-1-1,-1 1,-2-7,1 4,0 0,0 0,-2 1,0-1,-1 1,-1 1,0 0,-1 0,-1 0,0 1,-1 1,0-1,-1 2,-1 0,0 0,-12-7,-12-9,-3 2,0 2,-1 2,-1 1,-31-10,25 14,-1 2,0 2,-1 3,-1 1,0 3,0 2,0 2,-22 3,-1317 2,1304-6,1-3,-1-4,-62-17,-9-8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3T09:49:13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1359 196,'-358'28,"-225"33,561-58,1 0,0 1,0 2,1 0,-1 1,2 1,-1 0,1 2,0 0,1 2,0 0,1 1,0 0,1 1,1 1,0 1,-5 7,8 2,0 0,2 1,1 0,1 0,1 1,1 0,2 1,1-1,0 4,1-19,1 1,0 0,1-1,0 1,1-1,0 1,1 0,0-1,1 0,1 1,0-1,0-1,1 1,1-1,0 1,0-2,1 1,0-1,4 3,18 17,1-1,2-1,0-2,2-1,1-2,1-1,1-2,0-1,2-2,17 4,65 19,3-5,95 12,-58-22,0-7,1-8,1-6,73-12,-139 0,-1-5,0-3,-2-5,0-4,31-15,-80 25,90-27,-1-7,-3-5,38-27,-159 76,-1-1,0-1,0 1,-1-1,0-1,0 0,-1 0,0 0,0-1,-1 0,0 0,-1-1,0 1,0-1,-1 0,0-1,-1 1,0-1,-1 0,0 1,0-1,-1 0,-1 0,0 0,-1 0,0 0,0 0,-1 0,0 1,-2-3,-10-28,-2 1,-1 0,-3 1,-1 1,-1 1,-2 1,-2 1,-1 2,-2 0,-1 2,-2 1,0 1,-2 2,-1 2,-35-20,35 24,-1 2,-1 1,0 2,-1 1,0 2,-1 2,-35-6,-41-6,-1 5,-98-1,-154 18,120 49,226-43,0 2,0 1,1 0,0 2,0 0,1 2,0 0,1 1,1 1,-4 4,-1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5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8666A6-DEF8-47A4-92C7-9E80A3ABF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833" y="291587"/>
            <a:ext cx="10003891" cy="2238549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rial Nova" panose="020B0504020202020204" pitchFamily="34" charset="0"/>
              </a:rPr>
              <a:t>ETL process with </a:t>
            </a:r>
          </a:p>
          <a:p>
            <a:r>
              <a:rPr lang="en-US" sz="6600" b="1" dirty="0">
                <a:solidFill>
                  <a:srgbClr val="0078D4"/>
                </a:solidFill>
                <a:latin typeface="Arial Nova" panose="020B0504020202020204" pitchFamily="34" charset="0"/>
              </a:rPr>
              <a:t>Azure Data Factory</a:t>
            </a:r>
          </a:p>
        </p:txBody>
      </p:sp>
      <p:pic>
        <p:nvPicPr>
          <p:cNvPr id="1028" name="Picture 4" descr="Pricing – Data Factory | Microsoft Azure">
            <a:extLst>
              <a:ext uri="{FF2B5EF4-FFF2-40B4-BE49-F238E27FC236}">
                <a16:creationId xmlns:a16="http://schemas.microsoft.com/office/drawing/2014/main" id="{5800F915-38EA-4CCD-83BF-AAF0952C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80" y="310288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interface icons">
            <a:extLst>
              <a:ext uri="{FF2B5EF4-FFF2-40B4-BE49-F238E27FC236}">
                <a16:creationId xmlns:a16="http://schemas.microsoft.com/office/drawing/2014/main" id="{5415819B-E68C-45D0-BA5F-876BC6DA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3" y="3102885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bi-logo | Блог про Microsoft Power BI">
            <a:extLst>
              <a:ext uri="{FF2B5EF4-FFF2-40B4-BE49-F238E27FC236}">
                <a16:creationId xmlns:a16="http://schemas.microsoft.com/office/drawing/2014/main" id="{F59EC983-B60C-4E78-A7C6-03CD105A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345" y="3018408"/>
            <a:ext cx="3084852" cy="308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8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Checking consistency of Azure SQL tables uploaded by counting number of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5D135-0C63-4700-B942-81DDE2E8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405"/>
            <a:ext cx="10881173" cy="550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E3C00-EF2F-4782-A97F-6D5B3ECE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35" y="1919412"/>
            <a:ext cx="5609203" cy="179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03AAFD-09E1-48C4-81E9-E2D6EEDD78D9}"/>
                  </a:ext>
                </a:extLst>
              </p14:cNvPr>
              <p14:cNvContentPartPr/>
              <p14:nvPr/>
            </p14:nvContentPartPr>
            <p14:xfrm>
              <a:off x="6220713" y="3326910"/>
              <a:ext cx="1613520" cy="473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03AAFD-09E1-48C4-81E9-E2D6EEDD78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1713" y="3318270"/>
                <a:ext cx="163116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C2A076-C569-4B73-A511-6BB3869EFCE9}"/>
                  </a:ext>
                </a:extLst>
              </p14:cNvPr>
              <p14:cNvContentPartPr/>
              <p14:nvPr/>
            </p14:nvContentPartPr>
            <p14:xfrm>
              <a:off x="4473273" y="5504190"/>
              <a:ext cx="1137600" cy="50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C2A076-C569-4B73-A511-6BB3869EFC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4633" y="5495190"/>
                <a:ext cx="115524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26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Checking consistency of Azure SQL tables uploaded by checking correct datatypes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66941-458C-4E14-A4CF-5BCC415D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1082"/>
            <a:ext cx="11292767" cy="5506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6EBA58-32BD-4CC1-A422-31944B5A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977"/>
            <a:ext cx="4727215" cy="251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5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-17755"/>
            <a:ext cx="793663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1228A-6702-4D0B-B6E8-72C2F2AD1E38}"/>
              </a:ext>
            </a:extLst>
          </p:cNvPr>
          <p:cNvSpPr/>
          <p:nvPr/>
        </p:nvSpPr>
        <p:spPr>
          <a:xfrm>
            <a:off x="7936637" y="-17755"/>
            <a:ext cx="3356130" cy="1349406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10580940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Data Factory integration with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D9BE8-C0B6-4AD3-904C-056D8D85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651"/>
            <a:ext cx="4505954" cy="415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777E1-C5E7-49B9-972C-B89E490B33F2}"/>
              </a:ext>
            </a:extLst>
          </p:cNvPr>
          <p:cNvSpPr txBox="1"/>
          <p:nvPr/>
        </p:nvSpPr>
        <p:spPr>
          <a:xfrm>
            <a:off x="587169" y="918385"/>
            <a:ext cx="101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generated code uploading into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in JSON format while saving pipeline or dataflow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AE7B4D-8860-412E-AE7A-2C97DFD3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54" y="3550525"/>
            <a:ext cx="6431487" cy="3205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38163-8A8C-4642-A5C4-B025B46C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54" y="1331650"/>
            <a:ext cx="5495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AFF88A-F45D-47FF-9A46-8CFB48A7998C}"/>
              </a:ext>
            </a:extLst>
          </p:cNvPr>
          <p:cNvSpPr/>
          <p:nvPr/>
        </p:nvSpPr>
        <p:spPr>
          <a:xfrm>
            <a:off x="4802820" y="-17755"/>
            <a:ext cx="648994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2" y="-17755"/>
            <a:ext cx="4802818" cy="1349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10367876" cy="7723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Connect PowerBI to Azure SQL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92208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connection string JDBC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48A5200-7577-4567-A253-F3B98D2D5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1651"/>
            <a:ext cx="11292767" cy="36525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D3397-33E9-4EF5-AACB-FEEF02B75370}"/>
              </a:ext>
            </a:extLst>
          </p:cNvPr>
          <p:cNvSpPr txBox="1"/>
          <p:nvPr/>
        </p:nvSpPr>
        <p:spPr>
          <a:xfrm>
            <a:off x="5877016" y="2806326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7"/>
                </a:solidFill>
              </a:rPr>
              <a:t>Copy </a:t>
            </a:r>
            <a:r>
              <a:rPr lang="en-US" dirty="0" err="1">
                <a:solidFill>
                  <a:srgbClr val="353537"/>
                </a:solidFill>
              </a:rPr>
              <a:t>servername</a:t>
            </a:r>
            <a:r>
              <a:rPr lang="en-US" dirty="0">
                <a:solidFill>
                  <a:srgbClr val="353537"/>
                </a:solidFill>
              </a:rPr>
              <a:t> and username to PowerBI</a:t>
            </a:r>
          </a:p>
        </p:txBody>
      </p:sp>
    </p:spTree>
    <p:extLst>
      <p:ext uri="{BB962C8B-B14F-4D97-AF65-F5344CB8AC3E}">
        <p14:creationId xmlns:p14="http://schemas.microsoft.com/office/powerpoint/2010/main" val="180185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10367876" cy="7723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Connect PowerBI to Azure SQL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info and logging in Azure SQL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360716CF-E843-47E8-934A-90B41401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69" y="1349406"/>
            <a:ext cx="7012116" cy="33639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434D3-0311-4289-8C4E-EDEF4C45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9" y="3950272"/>
            <a:ext cx="8149080" cy="2907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67130-E427-4AA6-B225-9CFE8A7F2DCC}"/>
              </a:ext>
            </a:extLst>
          </p:cNvPr>
          <p:cNvSpPr txBox="1"/>
          <p:nvPr/>
        </p:nvSpPr>
        <p:spPr>
          <a:xfrm>
            <a:off x="2827553" y="448441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uploading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7FF8A-E00B-4E62-AC65-EC326E35D8A6}"/>
              </a:ext>
            </a:extLst>
          </p:cNvPr>
          <p:cNvSpPr txBox="1"/>
          <p:nvPr/>
        </p:nvSpPr>
        <p:spPr>
          <a:xfrm>
            <a:off x="5378746" y="450406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PowerBI</a:t>
            </a:r>
          </a:p>
        </p:txBody>
      </p:sp>
    </p:spTree>
    <p:extLst>
      <p:ext uri="{BB962C8B-B14F-4D97-AF65-F5344CB8AC3E}">
        <p14:creationId xmlns:p14="http://schemas.microsoft.com/office/powerpoint/2010/main" val="160655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10367876" cy="7723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Connect PowerBI to Azure SQL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keys and schema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C99A5DA-1A77-459C-B3B0-F473B986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69" y="1349406"/>
            <a:ext cx="9793056" cy="5508594"/>
          </a:xfrm>
        </p:spPr>
      </p:pic>
    </p:spTree>
    <p:extLst>
      <p:ext uri="{BB962C8B-B14F-4D97-AF65-F5344CB8AC3E}">
        <p14:creationId xmlns:p14="http://schemas.microsoft.com/office/powerpoint/2010/main" val="191125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BC104E-4898-4FAB-9B82-19992816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9" y="1349405"/>
            <a:ext cx="4711083" cy="26499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10367876" cy="7723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Connect PowerBI to Azure SQL 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Report and dashboards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8160F-662D-42EF-84E7-8F96B8BE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07" y="1349406"/>
            <a:ext cx="4711083" cy="2649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332A0-ABD0-4832-B62A-7DB2F56B3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9" y="4183602"/>
            <a:ext cx="4711083" cy="264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E27EE-40A1-4EF5-B941-23802F468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07" y="4208016"/>
            <a:ext cx="4711083" cy="2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8666A6-DEF8-47A4-92C7-9E80A3ABF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833" y="166569"/>
            <a:ext cx="10003891" cy="801639"/>
          </a:xfrm>
        </p:spPr>
        <p:txBody>
          <a:bodyPr>
            <a:normAutofit/>
          </a:bodyPr>
          <a:lstStyle/>
          <a:p>
            <a:r>
              <a:rPr lang="en-US" sz="4400" b="1" dirty="0"/>
              <a:t>Basic steps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D49A2-34EE-4F64-B372-44DD7BF75E6A}"/>
              </a:ext>
            </a:extLst>
          </p:cNvPr>
          <p:cNvSpPr txBox="1"/>
          <p:nvPr/>
        </p:nvSpPr>
        <p:spPr>
          <a:xfrm>
            <a:off x="6978903" y="968208"/>
            <a:ext cx="515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Transforming to correct datatypes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9A2D7-DF9B-4BC3-A759-3660EED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3" y="1500594"/>
            <a:ext cx="4239008" cy="156298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8961F0-214B-4071-8A09-03C02D955E3D}"/>
              </a:ext>
            </a:extLst>
          </p:cNvPr>
          <p:cNvSpPr/>
          <p:nvPr/>
        </p:nvSpPr>
        <p:spPr>
          <a:xfrm>
            <a:off x="5166803" y="1950396"/>
            <a:ext cx="1677879" cy="6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67280-5FDE-4BD5-816E-8DCCD081AA69}"/>
              </a:ext>
            </a:extLst>
          </p:cNvPr>
          <p:cNvSpPr txBox="1"/>
          <p:nvPr/>
        </p:nvSpPr>
        <p:spPr>
          <a:xfrm>
            <a:off x="634834" y="977373"/>
            <a:ext cx="423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Files (.csv, .</a:t>
            </a:r>
            <a:r>
              <a:rPr lang="en-US" sz="2400" dirty="0" err="1"/>
              <a:t>dsv</a:t>
            </a:r>
            <a:r>
              <a:rPr lang="en-US" sz="24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3CB5E7-5C05-47B6-821D-F3FF53DB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5" y="1500594"/>
            <a:ext cx="4862439" cy="168515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2A1838B-A668-478D-B323-BAA42C2EF1F0}"/>
              </a:ext>
            </a:extLst>
          </p:cNvPr>
          <p:cNvSpPr/>
          <p:nvPr/>
        </p:nvSpPr>
        <p:spPr>
          <a:xfrm>
            <a:off x="9392574" y="3384721"/>
            <a:ext cx="585926" cy="707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2003F-A0F1-49B3-8532-3900ADFF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127" y="4899010"/>
            <a:ext cx="4886957" cy="1685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F68E2-15AD-44E3-8021-ABA1650F1ACB}"/>
              </a:ext>
            </a:extLst>
          </p:cNvPr>
          <p:cNvSpPr txBox="1"/>
          <p:nvPr/>
        </p:nvSpPr>
        <p:spPr>
          <a:xfrm>
            <a:off x="7113127" y="4120403"/>
            <a:ext cx="4886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Load correct data to Azure SQL DB with pipelines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F65085-14B9-44C6-A5B8-FD920D8B65DE}"/>
              </a:ext>
            </a:extLst>
          </p:cNvPr>
          <p:cNvSpPr/>
          <p:nvPr/>
        </p:nvSpPr>
        <p:spPr>
          <a:xfrm rot="10800000">
            <a:off x="5166803" y="5435309"/>
            <a:ext cx="1677879" cy="6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7CB0C0-B100-4CF7-B478-F474635CB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6" y="4474346"/>
            <a:ext cx="4200895" cy="2189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4BF9F2-EBD1-4AE0-AD51-7E312E13154E}"/>
              </a:ext>
            </a:extLst>
          </p:cNvPr>
          <p:cNvSpPr txBox="1"/>
          <p:nvPr/>
        </p:nvSpPr>
        <p:spPr>
          <a:xfrm>
            <a:off x="394210" y="3645189"/>
            <a:ext cx="4886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Connect Azure DB to PowerBI and creating report</a:t>
            </a:r>
          </a:p>
        </p:txBody>
      </p:sp>
    </p:spTree>
    <p:extLst>
      <p:ext uri="{BB962C8B-B14F-4D97-AF65-F5344CB8AC3E}">
        <p14:creationId xmlns:p14="http://schemas.microsoft.com/office/powerpoint/2010/main" val="353656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2919511" cy="7723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Raw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91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raw </a:t>
            </a:r>
            <a:r>
              <a:rPr lang="en-US" i="1" dirty="0">
                <a:solidFill>
                  <a:schemeClr val="bg1"/>
                </a:solidFill>
              </a:rPr>
              <a:t>.csv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 err="1">
                <a:solidFill>
                  <a:schemeClr val="bg1"/>
                </a:solidFill>
              </a:rPr>
              <a:t>dsv</a:t>
            </a:r>
            <a:r>
              <a:rPr lang="en-US" dirty="0">
                <a:solidFill>
                  <a:schemeClr val="bg1"/>
                </a:solidFill>
              </a:rPr>
              <a:t> files to Azure container “</a:t>
            </a:r>
            <a:r>
              <a:rPr lang="en-US" dirty="0" err="1">
                <a:solidFill>
                  <a:schemeClr val="bg1"/>
                </a:solidFill>
              </a:rPr>
              <a:t>yauheniblob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A3945-C9CD-4ACF-8134-BA50BFFC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04" y="524765"/>
            <a:ext cx="2757811" cy="69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0CE74-EFB6-4EED-982A-814673F0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11" y="1349406"/>
            <a:ext cx="10910656" cy="55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2919511" cy="7723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Raw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Large file </a:t>
            </a:r>
            <a:r>
              <a:rPr lang="en-US" dirty="0" err="1">
                <a:solidFill>
                  <a:schemeClr val="bg1"/>
                </a:solidFill>
              </a:rPr>
              <a:t>lineitem.dsv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splitted</a:t>
            </a:r>
            <a:r>
              <a:rPr lang="en-US" dirty="0">
                <a:solidFill>
                  <a:schemeClr val="bg1"/>
                </a:solidFill>
              </a:rPr>
              <a:t> into 67 parts with python class DCSV_file_to_MSSQL.py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0B397-ABF7-4430-9173-E3E6E714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9" y="3741993"/>
            <a:ext cx="6096000" cy="647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F09DB-E56E-4D74-AC95-32799805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9" y="1349406"/>
            <a:ext cx="6096000" cy="2241462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19ED771-264E-42A9-B4C2-D1BF631C1277}"/>
              </a:ext>
            </a:extLst>
          </p:cNvPr>
          <p:cNvSpPr/>
          <p:nvPr/>
        </p:nvSpPr>
        <p:spPr>
          <a:xfrm rot="16200000">
            <a:off x="6969395" y="2378794"/>
            <a:ext cx="337350" cy="1279226"/>
          </a:xfrm>
          <a:prstGeom prst="downArrow">
            <a:avLst/>
          </a:prstGeom>
          <a:solidFill>
            <a:srgbClr val="35353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26EC35-EBBE-4E43-98A9-63326410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581" y="1335292"/>
            <a:ext cx="4334420" cy="55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2919511" cy="7723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Raw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Files uploaded via web version of Azure portal or via </a:t>
            </a:r>
            <a:r>
              <a:rPr lang="en-US" dirty="0" err="1">
                <a:solidFill>
                  <a:schemeClr val="bg1"/>
                </a:solidFill>
              </a:rPr>
              <a:t>StorageExplorer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ABC4B-0F75-4C3D-9664-A2BC3C84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9728"/>
            <a:ext cx="6101056" cy="3431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CBF9B-9D44-41F0-9870-3ED9A1E1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" y="2570707"/>
            <a:ext cx="6090944" cy="3089885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EBD15BF9-95B0-4E50-B758-15F3BCAEDDF5}"/>
              </a:ext>
            </a:extLst>
          </p:cNvPr>
          <p:cNvSpPr/>
          <p:nvPr/>
        </p:nvSpPr>
        <p:spPr>
          <a:xfrm rot="1426098">
            <a:off x="4367814" y="1233984"/>
            <a:ext cx="195308" cy="1159157"/>
          </a:xfrm>
          <a:prstGeom prst="downArrow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9E602E9-3683-4701-A0D2-D7E6A6225008}"/>
              </a:ext>
            </a:extLst>
          </p:cNvPr>
          <p:cNvSpPr/>
          <p:nvPr/>
        </p:nvSpPr>
        <p:spPr>
          <a:xfrm rot="20146865">
            <a:off x="7359180" y="1251523"/>
            <a:ext cx="195308" cy="1159157"/>
          </a:xfrm>
          <a:prstGeom prst="downArrow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Creating Data Flow that creates new columns with correct datatype for every file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67D668-E771-40C1-B191-1E163519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9" y="1349406"/>
            <a:ext cx="9560968" cy="55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 functions for derived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408D7-091E-47F4-A130-DCAD9ADA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49406"/>
            <a:ext cx="11292767" cy="550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4AEFD-40CB-4F28-A465-5FB5930E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94" y="138591"/>
            <a:ext cx="2086869" cy="560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C7D7F-8129-464D-AD46-AA14AC66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549" y="726210"/>
            <a:ext cx="1186221" cy="26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0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67 files, For Each Loop created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8220C-EAB1-4BC7-B971-F051C33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1709"/>
            <a:ext cx="6731543" cy="2300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5A598-55C7-4DAF-91DD-FFAADB0D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6303"/>
            <a:ext cx="6731543" cy="2199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5F6D8-41D1-4F12-B2C1-5830E3F259A8}"/>
              </a:ext>
            </a:extLst>
          </p:cNvPr>
          <p:cNvSpPr txBox="1"/>
          <p:nvPr/>
        </p:nvSpPr>
        <p:spPr>
          <a:xfrm>
            <a:off x="7031113" y="1547392"/>
            <a:ext cx="426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3537"/>
                </a:solidFill>
              </a:rPr>
              <a:t>1. Set variable as array of all files (parts of </a:t>
            </a:r>
            <a:r>
              <a:rPr lang="en-US" dirty="0" err="1">
                <a:solidFill>
                  <a:srgbClr val="353537"/>
                </a:solidFill>
              </a:rPr>
              <a:t>lineitem</a:t>
            </a:r>
            <a:r>
              <a:rPr lang="en-US" dirty="0">
                <a:solidFill>
                  <a:srgbClr val="353537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9419-3E44-4ED3-8019-86203BE66873}"/>
              </a:ext>
            </a:extLst>
          </p:cNvPr>
          <p:cNvSpPr txBox="1"/>
          <p:nvPr/>
        </p:nvSpPr>
        <p:spPr>
          <a:xfrm>
            <a:off x="7031113" y="2768188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7"/>
                </a:solidFill>
              </a:rPr>
              <a:t>2. Loop for every file (part of </a:t>
            </a:r>
            <a:r>
              <a:rPr lang="en-US" dirty="0" err="1">
                <a:solidFill>
                  <a:srgbClr val="353537"/>
                </a:solidFill>
              </a:rPr>
              <a:t>lineitem</a:t>
            </a:r>
            <a:r>
              <a:rPr lang="en-US" dirty="0">
                <a:solidFill>
                  <a:srgbClr val="353537"/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7E2D89-25FF-4F07-912F-A89DD597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349406"/>
            <a:ext cx="6498456" cy="1070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2EACB3-CDF0-4C7E-A06B-E9111464AF49}"/>
              </a:ext>
            </a:extLst>
          </p:cNvPr>
          <p:cNvSpPr txBox="1"/>
          <p:nvPr/>
        </p:nvSpPr>
        <p:spPr>
          <a:xfrm>
            <a:off x="7031113" y="4664278"/>
            <a:ext cx="4317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53537"/>
                </a:solidFill>
              </a:rPr>
              <a:t>3. Inside Loop setting variable as each</a:t>
            </a:r>
          </a:p>
          <a:p>
            <a:r>
              <a:rPr lang="en-US" dirty="0">
                <a:solidFill>
                  <a:srgbClr val="353537"/>
                </a:solidFill>
              </a:rPr>
              <a:t>file in array, transforming each file </a:t>
            </a:r>
          </a:p>
          <a:p>
            <a:r>
              <a:rPr lang="en-US" dirty="0">
                <a:solidFill>
                  <a:srgbClr val="353537"/>
                </a:solidFill>
              </a:rPr>
              <a:t>with new derived columns with correct</a:t>
            </a:r>
          </a:p>
          <a:p>
            <a:r>
              <a:rPr lang="en-US" dirty="0">
                <a:solidFill>
                  <a:srgbClr val="353537"/>
                </a:solidFill>
              </a:rPr>
              <a:t>datatypes, copying correct data into </a:t>
            </a:r>
          </a:p>
          <a:p>
            <a:r>
              <a:rPr lang="en-US" dirty="0">
                <a:solidFill>
                  <a:srgbClr val="353537"/>
                </a:solidFill>
              </a:rPr>
              <a:t>Azure SQL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DB1DD-5F6D-43AF-BF7C-6A28D25C22A8}"/>
              </a:ext>
            </a:extLst>
          </p:cNvPr>
          <p:cNvSpPr txBox="1"/>
          <p:nvPr/>
        </p:nvSpPr>
        <p:spPr>
          <a:xfrm>
            <a:off x="7031113" y="1547391"/>
            <a:ext cx="426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53537"/>
                </a:solidFill>
              </a:rPr>
              <a:t>1. Set variable as array of all files (parts of </a:t>
            </a:r>
            <a:r>
              <a:rPr lang="en-US" dirty="0" err="1">
                <a:solidFill>
                  <a:srgbClr val="353537"/>
                </a:solidFill>
              </a:rPr>
              <a:t>lineitem</a:t>
            </a:r>
            <a:r>
              <a:rPr lang="en-US" dirty="0">
                <a:solidFill>
                  <a:srgbClr val="353537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67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10CFAA-ECE0-4CA3-B3A6-FC542E119CBE}"/>
              </a:ext>
            </a:extLst>
          </p:cNvPr>
          <p:cNvSpPr/>
          <p:nvPr/>
        </p:nvSpPr>
        <p:spPr>
          <a:xfrm>
            <a:off x="0" y="0"/>
            <a:ext cx="11292767" cy="1349406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01AEA-C93B-4BC5-97AD-2E779E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69" y="102094"/>
            <a:ext cx="7509266" cy="772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to correct 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2D91-2CA5-4DB4-91D2-96E3E8C1ABDA}"/>
              </a:ext>
            </a:extLst>
          </p:cNvPr>
          <p:cNvSpPr txBox="1"/>
          <p:nvPr/>
        </p:nvSpPr>
        <p:spPr>
          <a:xfrm>
            <a:off x="587169" y="874452"/>
            <a:ext cx="10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files catches an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01270-FDCF-4938-8AC1-F614330C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406"/>
            <a:ext cx="8717872" cy="31342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3F93AE-537D-470E-B681-0A15956ABDE1}"/>
              </a:ext>
            </a:extLst>
          </p:cNvPr>
          <p:cNvSpPr txBox="1"/>
          <p:nvPr/>
        </p:nvSpPr>
        <p:spPr>
          <a:xfrm>
            <a:off x="7279690" y="4678186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6 files to pipeline manually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B849F3-AE3C-48D7-8A8D-A8F7D65B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1015"/>
            <a:ext cx="4651899" cy="200980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FA9C128-E06D-40F9-8DC3-65C301325CD4}"/>
              </a:ext>
            </a:extLst>
          </p:cNvPr>
          <p:cNvSpPr/>
          <p:nvPr/>
        </p:nvSpPr>
        <p:spPr>
          <a:xfrm>
            <a:off x="4878279" y="5477299"/>
            <a:ext cx="1766657" cy="517231"/>
          </a:xfrm>
          <a:prstGeom prst="rightArrow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432003-D77C-474E-841B-CE94F91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17" y="5093766"/>
            <a:ext cx="4370772" cy="1647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C098AB-AA52-4D09-8860-29E7FB5BD8C6}"/>
                  </a:ext>
                </a:extLst>
              </p14:cNvPr>
              <p14:cNvContentPartPr/>
              <p14:nvPr/>
            </p14:nvContentPartPr>
            <p14:xfrm>
              <a:off x="1799553" y="6131310"/>
              <a:ext cx="2189160" cy="426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C098AB-AA52-4D09-8860-29E7FB5BD8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0553" y="6122310"/>
                <a:ext cx="220680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6742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265</TotalTime>
  <Words>319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Nova</vt:lpstr>
      <vt:lpstr>Century Schoolbook</vt:lpstr>
      <vt:lpstr>Wingdings 2</vt:lpstr>
      <vt:lpstr>View</vt:lpstr>
      <vt:lpstr>PowerPoint Presentation</vt:lpstr>
      <vt:lpstr>PowerPoint Presentation</vt:lpstr>
      <vt:lpstr>Raw Files</vt:lpstr>
      <vt:lpstr>Raw Files</vt:lpstr>
      <vt:lpstr>Raw Files</vt:lpstr>
      <vt:lpstr>Transform to correct datatypes</vt:lpstr>
      <vt:lpstr>Transform to correct datatypes</vt:lpstr>
      <vt:lpstr>Transform to correct datatypes</vt:lpstr>
      <vt:lpstr>Transform to correct datatypes</vt:lpstr>
      <vt:lpstr>Transform to correct datatypes</vt:lpstr>
      <vt:lpstr>Transform to correct datatypes</vt:lpstr>
      <vt:lpstr>Azure Data Factory integration with GitHub</vt:lpstr>
      <vt:lpstr>Connect PowerBI to Azure SQL DB</vt:lpstr>
      <vt:lpstr>Connect PowerBI to Azure SQL DB</vt:lpstr>
      <vt:lpstr>Connect PowerBI to Azure SQL DB</vt:lpstr>
      <vt:lpstr>Connect PowerBI to Azure SQL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Yauheni Leaniuk</dc:creator>
  <cp:lastModifiedBy>Yauheni Leaniuk</cp:lastModifiedBy>
  <cp:revision>20</cp:revision>
  <dcterms:created xsi:type="dcterms:W3CDTF">2021-03-02T13:42:30Z</dcterms:created>
  <dcterms:modified xsi:type="dcterms:W3CDTF">2021-03-03T12:14:24Z</dcterms:modified>
</cp:coreProperties>
</file>