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4" r:id="rId3"/>
    <p:sldId id="285" r:id="rId4"/>
    <p:sldId id="257" r:id="rId5"/>
    <p:sldId id="286" r:id="rId6"/>
    <p:sldId id="287" r:id="rId7"/>
    <p:sldId id="288" r:id="rId8"/>
    <p:sldId id="289" r:id="rId9"/>
    <p:sldId id="262" r:id="rId10"/>
    <p:sldId id="282" r:id="rId11"/>
    <p:sldId id="292" r:id="rId12"/>
    <p:sldId id="290" r:id="rId13"/>
    <p:sldId id="268" r:id="rId14"/>
    <p:sldId id="291" r:id="rId15"/>
    <p:sldId id="280" r:id="rId16"/>
    <p:sldId id="272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8D1"/>
    <a:srgbClr val="A09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4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BAB1B6-FBE2-4CF9-BE1C-C422FF93CA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7DA91-4931-4E09-8911-CE29358DFE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DE0E2-FD65-4B84-B71C-750E81D5016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A5037-9102-4F57-8C17-5F890FF34F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https://github.com/vim/vim-history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C82A8-44EA-43F1-970C-1E758F80B8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AFD1D-A1B7-4F88-8733-4C76FA283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659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A07C4-C0A0-4EC8-B21C-4F855B72F09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https://github.com/vim/vim-history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639E7-5498-45A2-A0CD-D7555F9F9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917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4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14400" y="3786739"/>
            <a:ext cx="10363200" cy="1046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26035" cy="496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●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6256365" y="1600201"/>
            <a:ext cx="5326035" cy="496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●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6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9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3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2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733">
                <a:solidFill>
                  <a:schemeClr val="dk1"/>
                </a:solidFill>
              </a:defRPr>
            </a:lvl1pPr>
            <a:lvl2pPr lvl="1" algn="r">
              <a:buNone/>
              <a:defRPr sz="1733">
                <a:solidFill>
                  <a:schemeClr val="dk1"/>
                </a:solidFill>
              </a:defRPr>
            </a:lvl2pPr>
            <a:lvl3pPr lvl="2" algn="r">
              <a:buNone/>
              <a:defRPr sz="1733">
                <a:solidFill>
                  <a:schemeClr val="dk1"/>
                </a:solidFill>
              </a:defRPr>
            </a:lvl3pPr>
            <a:lvl4pPr lvl="3" algn="r">
              <a:buNone/>
              <a:defRPr sz="1733">
                <a:solidFill>
                  <a:schemeClr val="dk1"/>
                </a:solidFill>
              </a:defRPr>
            </a:lvl4pPr>
            <a:lvl5pPr lvl="4" algn="r">
              <a:buNone/>
              <a:defRPr sz="1733">
                <a:solidFill>
                  <a:schemeClr val="dk1"/>
                </a:solidFill>
              </a:defRPr>
            </a:lvl5pPr>
            <a:lvl6pPr lvl="5" algn="r">
              <a:buNone/>
              <a:defRPr sz="1733">
                <a:solidFill>
                  <a:schemeClr val="dk1"/>
                </a:solidFill>
              </a:defRPr>
            </a:lvl6pPr>
            <a:lvl7pPr lvl="6" algn="r">
              <a:buNone/>
              <a:defRPr sz="1733">
                <a:solidFill>
                  <a:schemeClr val="dk1"/>
                </a:solidFill>
              </a:defRPr>
            </a:lvl7pPr>
            <a:lvl8pPr lvl="7" algn="r">
              <a:buNone/>
              <a:defRPr sz="1733">
                <a:solidFill>
                  <a:schemeClr val="dk1"/>
                </a:solidFill>
              </a:defRPr>
            </a:lvl8pPr>
            <a:lvl9pPr lvl="8" algn="r">
              <a:buNone/>
              <a:defRPr sz="1733">
                <a:solidFill>
                  <a:schemeClr val="dk1"/>
                </a:solidFill>
              </a:defRPr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857DB0F5-87D3-4837-95C0-A8B92424FB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494" y="6321012"/>
            <a:ext cx="1004213" cy="52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160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functions/functions-triggers-bindings?tabs=csharp#supported-binding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functions/functions-bindings-http-webhook-trigger?tabs=csharp#working-with-client-identiti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Function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microsoft.com/en-us/azure/azure-functions/functions-overview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functions/functions-overview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functions/durable/durable-functions-overview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rchitecture/serverless/serverless-business-scenario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riclippert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linkedin.com/in/eric-lippert-a3893485/" TargetMode="Externa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9C31074-C362-415D-9B8D-EDFE0B690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35"/>
            <a:ext cx="12192000" cy="6843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91B8B9-2A2C-4156-9B86-91E62B5D9D0A}"/>
              </a:ext>
            </a:extLst>
          </p:cNvPr>
          <p:cNvSpPr txBox="1"/>
          <p:nvPr/>
        </p:nvSpPr>
        <p:spPr>
          <a:xfrm>
            <a:off x="337930" y="1361661"/>
            <a:ext cx="575807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>
              <a:solidFill>
                <a:schemeClr val="bg1">
                  <a:lumMod val="40000"/>
                  <a:lumOff val="60000"/>
                </a:schemeClr>
              </a:solidFill>
              <a:latin typeface="+mj-lt"/>
            </a:endParaRPr>
          </a:p>
          <a:p>
            <a:pPr algn="ctr"/>
            <a:r>
              <a:rPr lang="en-US" sz="4800" dirty="0">
                <a:solidFill>
                  <a:schemeClr val="bg1">
                    <a:lumMod val="40000"/>
                    <a:lumOff val="60000"/>
                  </a:schemeClr>
                </a:solidFill>
                <a:latin typeface="+mj-lt"/>
              </a:rPr>
              <a:t>Azure Functions</a:t>
            </a:r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sz="1600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r>
              <a:rPr lang="en-US" sz="1600" dirty="0">
                <a:solidFill>
                  <a:schemeClr val="bg1">
                    <a:lumMod val="40000"/>
                    <a:lumOff val="60000"/>
                  </a:schemeClr>
                </a:solidFill>
                <a:latin typeface="+mn-lt"/>
              </a:rPr>
              <a:t>Leonid Petrov1, Developer</a:t>
            </a:r>
          </a:p>
        </p:txBody>
      </p:sp>
    </p:spTree>
    <p:extLst>
      <p:ext uri="{BB962C8B-B14F-4D97-AF65-F5344CB8AC3E}">
        <p14:creationId xmlns:p14="http://schemas.microsoft.com/office/powerpoint/2010/main" val="1661744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Bindings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709272-060B-4468-BED2-DD631F4B4827}"/>
              </a:ext>
            </a:extLst>
          </p:cNvPr>
          <p:cNvSpPr txBox="1"/>
          <p:nvPr/>
        </p:nvSpPr>
        <p:spPr>
          <a:xfrm>
            <a:off x="10622340" y="6611779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n-lt"/>
                <a:hlinkClick r:id="rId3"/>
              </a:rPr>
              <a:t>supported-bindings</a:t>
            </a:r>
            <a:endParaRPr lang="en-US" sz="1000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AB4BE8-B052-41FE-9475-B31784C84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572" y="1476754"/>
            <a:ext cx="9354856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04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Bindings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73F353-74AC-4121-89EA-611C658E04BA}"/>
              </a:ext>
            </a:extLst>
          </p:cNvPr>
          <p:cNvSpPr txBox="1"/>
          <p:nvPr/>
        </p:nvSpPr>
        <p:spPr>
          <a:xfrm>
            <a:off x="1751561" y="1997839"/>
            <a:ext cx="8688878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+mn-lt"/>
              </a:rPr>
              <a:t>BlobServiceClient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+mn-lt"/>
              </a:rPr>
              <a:t>blobServiceClient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+mn-lt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+mn-lt"/>
              </a:rPr>
              <a:t>BlobServiceClient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+mn-lt"/>
              </a:rPr>
              <a:t>connectionString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+mn-lt"/>
              </a:rPr>
              <a:t>BlobContainerClient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+mn-lt"/>
              </a:rPr>
              <a:t>containerClient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+mn-lt"/>
              </a:rPr>
              <a:t>await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+mn-lt"/>
              </a:rPr>
              <a:t>blobServiceClient.CreateBlobContainerAsync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+mn-lt"/>
              </a:rPr>
              <a:t>containerName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r>
              <a:rPr lang="fr-FR" sz="1200" dirty="0" err="1">
                <a:solidFill>
                  <a:srgbClr val="000000"/>
                </a:solidFill>
                <a:latin typeface="+mn-lt"/>
              </a:rPr>
              <a:t>BlobClient</a:t>
            </a:r>
            <a:r>
              <a:rPr lang="fr-FR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+mn-lt"/>
              </a:rPr>
              <a:t>blobClient</a:t>
            </a:r>
            <a:r>
              <a:rPr lang="fr-FR" sz="1200" dirty="0">
                <a:solidFill>
                  <a:srgbClr val="000000"/>
                </a:solidFill>
                <a:latin typeface="+mn-lt"/>
              </a:rPr>
              <a:t> = </a:t>
            </a:r>
            <a:r>
              <a:rPr lang="fr-FR" sz="1200" dirty="0" err="1">
                <a:solidFill>
                  <a:srgbClr val="000000"/>
                </a:solidFill>
                <a:latin typeface="+mn-lt"/>
              </a:rPr>
              <a:t>containerClient.GetBlobClient</a:t>
            </a:r>
            <a:r>
              <a:rPr lang="fr-FR" sz="1200" dirty="0">
                <a:solidFill>
                  <a:srgbClr val="000000"/>
                </a:solidFill>
                <a:latin typeface="+mn-lt"/>
              </a:rPr>
              <a:t>(</a:t>
            </a:r>
            <a:r>
              <a:rPr lang="fr-FR" sz="1200" dirty="0" err="1">
                <a:solidFill>
                  <a:srgbClr val="000000"/>
                </a:solidFill>
                <a:latin typeface="+mn-lt"/>
              </a:rPr>
              <a:t>fileName</a:t>
            </a:r>
            <a:r>
              <a:rPr lang="fr-FR" sz="1200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+mn-lt"/>
              </a:rPr>
              <a:t>BlobDownloadInfo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download = </a:t>
            </a:r>
            <a:r>
              <a:rPr lang="en-US" sz="1200" dirty="0">
                <a:solidFill>
                  <a:srgbClr val="0000FF"/>
                </a:solidFill>
                <a:latin typeface="+mn-lt"/>
              </a:rPr>
              <a:t>await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+mn-lt"/>
              </a:rPr>
              <a:t>blobClient.DownloadAsync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();</a:t>
            </a:r>
          </a:p>
          <a:p>
            <a:endParaRPr lang="en-US" sz="1200" dirty="0">
              <a:solidFill>
                <a:srgbClr val="000000"/>
              </a:solidFill>
              <a:latin typeface="+mn-lt"/>
            </a:endParaRPr>
          </a:p>
          <a:p>
            <a:r>
              <a:rPr lang="en-US" sz="1200" dirty="0">
                <a:solidFill>
                  <a:srgbClr val="0000FF"/>
                </a:solidFill>
                <a:latin typeface="+mn-lt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+mn-lt"/>
              </a:rPr>
              <a:t>FileStream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+mn-lt"/>
              </a:rPr>
              <a:t>downloadFileStream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+mn-lt"/>
              </a:rPr>
              <a:t>File.OpenWrite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+mn-lt"/>
              </a:rPr>
              <a:t>downloadFilePath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))</a:t>
            </a:r>
          </a:p>
          <a:p>
            <a:r>
              <a:rPr lang="en-US" sz="1200" dirty="0">
                <a:solidFill>
                  <a:srgbClr val="000000"/>
                </a:solidFill>
                <a:latin typeface="+mn-lt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+mn-lt"/>
              </a:rPr>
              <a:t>await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+mn-lt"/>
              </a:rPr>
              <a:t>download.Content.CopyToAsync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+mn-lt"/>
              </a:rPr>
              <a:t>downloadFileStream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+mn-lt"/>
              </a:rPr>
              <a:t>downloadFileStream.Close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+mn-lt"/>
              </a:rPr>
              <a:t>}</a:t>
            </a:r>
          </a:p>
          <a:p>
            <a:endParaRPr lang="en-US" sz="1200" dirty="0">
              <a:latin typeface="+mn-lt"/>
            </a:endParaRPr>
          </a:p>
          <a:p>
            <a:pPr algn="ctr"/>
            <a:r>
              <a:rPr lang="en-US" sz="1200" b="1" dirty="0">
                <a:latin typeface="+mn-lt"/>
              </a:rPr>
              <a:t>VS</a:t>
            </a:r>
          </a:p>
          <a:p>
            <a:pPr algn="ctr"/>
            <a:endParaRPr lang="en-US" sz="1200" b="1" dirty="0">
              <a:latin typeface="+mn-lt"/>
            </a:endParaRPr>
          </a:p>
          <a:p>
            <a:endParaRPr lang="en-US" sz="1200" dirty="0">
              <a:solidFill>
                <a:srgbClr val="000000"/>
              </a:solidFill>
              <a:latin typeface="+mn-lt"/>
            </a:endParaRPr>
          </a:p>
          <a:p>
            <a:endParaRPr lang="en-US" sz="1200" dirty="0">
              <a:latin typeface="+mn-lt"/>
            </a:endParaRPr>
          </a:p>
          <a:p>
            <a:r>
              <a:rPr lang="en-US" sz="1200" dirty="0">
                <a:solidFill>
                  <a:srgbClr val="000000"/>
                </a:solidFill>
                <a:latin typeface="+mn-lt"/>
              </a:rPr>
              <a:t>[Blob(</a:t>
            </a:r>
            <a:r>
              <a:rPr lang="en-US" sz="1200" dirty="0">
                <a:solidFill>
                  <a:srgbClr val="A31515"/>
                </a:solidFill>
                <a:latin typeface="+mn-lt"/>
              </a:rPr>
              <a:t>"functions-data/visited"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+mn-lt"/>
              </a:rPr>
              <a:t>FileAccess.Read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)] </a:t>
            </a:r>
            <a:r>
              <a:rPr lang="en-US" sz="1200" dirty="0" err="1">
                <a:solidFill>
                  <a:srgbClr val="000000"/>
                </a:solidFill>
                <a:latin typeface="+mn-lt"/>
              </a:rPr>
              <a:t>TextReader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+mn-lt"/>
              </a:rPr>
              <a:t>inputBlob</a:t>
            </a: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8489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90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Authorization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2EED49-F37E-453A-9CB2-5DB8C63E8280}"/>
              </a:ext>
            </a:extLst>
          </p:cNvPr>
          <p:cNvSpPr txBox="1"/>
          <p:nvPr/>
        </p:nvSpPr>
        <p:spPr>
          <a:xfrm>
            <a:off x="609600" y="2365513"/>
            <a:ext cx="109727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API key</a:t>
            </a:r>
          </a:p>
          <a:p>
            <a:endParaRPr lang="en-US" sz="1800" b="0" i="0" dirty="0">
              <a:solidFill>
                <a:schemeClr val="tx1"/>
              </a:solidFill>
              <a:effectLst/>
              <a:latin typeface="+mn-lt"/>
            </a:endParaRPr>
          </a:p>
          <a:p>
            <a:pPr algn="ctr"/>
            <a:r>
              <a:rPr lang="en-US" sz="1800" b="0" i="0" dirty="0">
                <a:solidFill>
                  <a:srgbClr val="007D9A"/>
                </a:solidFill>
                <a:effectLst/>
                <a:latin typeface="+mn-lt"/>
              </a:rPr>
              <a:t>https://&lt;APP_NAME&gt;.azurewebsites.net/api/&lt;FUNCTION_NAME&gt;?code=&lt;API_KEY&gt;</a:t>
            </a:r>
          </a:p>
          <a:p>
            <a:pPr algn="ctr"/>
            <a:endParaRPr lang="en-US" sz="1800" dirty="0">
              <a:solidFill>
                <a:srgbClr val="007D9A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App Service Authentication/Authorization (Azure 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Azure API Management (APIM)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Azure App Service Environment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D5A30-47F3-4184-A694-7A41C351DC4D}"/>
              </a:ext>
            </a:extLst>
          </p:cNvPr>
          <p:cNvSpPr txBox="1"/>
          <p:nvPr/>
        </p:nvSpPr>
        <p:spPr>
          <a:xfrm>
            <a:off x="9699010" y="6611779"/>
            <a:ext cx="2492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n-lt"/>
                <a:hlinkClick r:id="rId3"/>
              </a:rPr>
              <a:t>working-with-client-identities</a:t>
            </a:r>
            <a:endParaRPr lang="en-US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6504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83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Links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2EED49-F37E-453A-9CB2-5DB8C63E8280}"/>
              </a:ext>
            </a:extLst>
          </p:cNvPr>
          <p:cNvSpPr txBox="1"/>
          <p:nvPr/>
        </p:nvSpPr>
        <p:spPr>
          <a:xfrm>
            <a:off x="702260" y="1143000"/>
            <a:ext cx="10787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hlinkClick r:id="rId3"/>
              </a:rPr>
              <a:t>https://github.com/Azure/Azure-Functions</a:t>
            </a:r>
            <a:endParaRPr lang="en-US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hlinkClick r:id="rId4"/>
              </a:rPr>
              <a:t>https://docs.microsoft.com/en-us/azure/azure-functions/functions-overview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9196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Q&amp;A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7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Experience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174A5E-A636-4CBB-95DA-3AEE7193A1FB}"/>
              </a:ext>
            </a:extLst>
          </p:cNvPr>
          <p:cNvSpPr txBox="1"/>
          <p:nvPr/>
        </p:nvSpPr>
        <p:spPr>
          <a:xfrm>
            <a:off x="1025026" y="3041468"/>
            <a:ext cx="105573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2018 - Azure Service Fabric workshop participant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2019 - Azure for </a:t>
            </a:r>
            <a:r>
              <a:rPr lang="en-US" sz="2000" dirty="0" err="1">
                <a:latin typeface="+mn-lt"/>
              </a:rPr>
              <a:t>.net</a:t>
            </a:r>
            <a:r>
              <a:rPr lang="en-US" sz="2000" dirty="0">
                <a:latin typeface="+mn-lt"/>
              </a:rPr>
              <a:t> developer mentoring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2020 – AZ-203 certification program at EPAM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2020 – Microsoft cloud challenges (AZ-204, AZ-303, AZ-304)</a:t>
            </a:r>
          </a:p>
        </p:txBody>
      </p:sp>
    </p:spTree>
    <p:extLst>
      <p:ext uri="{BB962C8B-B14F-4D97-AF65-F5344CB8AC3E}">
        <p14:creationId xmlns:p14="http://schemas.microsoft.com/office/powerpoint/2010/main" val="1149073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How to utilize Visual Studio subscription credit beneficially?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2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456FD12-F4BC-4310-AE63-9AA197B00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96F34F-DCA7-4E75-963D-504F2C764628}"/>
              </a:ext>
            </a:extLst>
          </p:cNvPr>
          <p:cNvSpPr txBox="1"/>
          <p:nvPr/>
        </p:nvSpPr>
        <p:spPr>
          <a:xfrm>
            <a:off x="7005965" y="6611779"/>
            <a:ext cx="5186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n-lt"/>
                <a:hlinkClick r:id="rId3"/>
              </a:rPr>
              <a:t>docs.microsoft.com/</a:t>
            </a:r>
            <a:r>
              <a:rPr lang="en-US" sz="1000" dirty="0" err="1">
                <a:latin typeface="+mn-lt"/>
                <a:hlinkClick r:id="rId3"/>
              </a:rPr>
              <a:t>en</a:t>
            </a:r>
            <a:r>
              <a:rPr lang="en-US" sz="1000" dirty="0">
                <a:latin typeface="+mn-lt"/>
                <a:hlinkClick r:id="rId3"/>
              </a:rPr>
              <a:t>-us/azure/azure-functions/functions-overview</a:t>
            </a:r>
            <a:endParaRPr lang="en-US" sz="10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5BE3FA-8234-4A99-B4F4-0779163470A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0284" y="1214128"/>
            <a:ext cx="7211431" cy="442974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7A323B3-C188-4F37-B78E-47A9F79E1FF1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10972800" cy="1143000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b="1" dirty="0">
                <a:solidFill>
                  <a:schemeClr val="tx1"/>
                </a:solidFill>
                <a:latin typeface="+mj-lt"/>
              </a:rPr>
              <a:t>Azure functions</a:t>
            </a:r>
          </a:p>
        </p:txBody>
      </p:sp>
    </p:spTree>
    <p:extLst>
      <p:ext uri="{BB962C8B-B14F-4D97-AF65-F5344CB8AC3E}">
        <p14:creationId xmlns:p14="http://schemas.microsoft.com/office/powerpoint/2010/main" val="140972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Durable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5199EB-76E3-4A87-A1F5-00FA1094AF4C}"/>
              </a:ext>
            </a:extLst>
          </p:cNvPr>
          <p:cNvSpPr txBox="1"/>
          <p:nvPr/>
        </p:nvSpPr>
        <p:spPr>
          <a:xfrm>
            <a:off x="5774859" y="6611779"/>
            <a:ext cx="64171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n-lt"/>
                <a:hlinkClick r:id="rId3"/>
              </a:rPr>
              <a:t>docs.microsoft.com/</a:t>
            </a:r>
            <a:r>
              <a:rPr lang="en-US" sz="1000" dirty="0" err="1">
                <a:latin typeface="+mn-lt"/>
                <a:hlinkClick r:id="rId3"/>
              </a:rPr>
              <a:t>en</a:t>
            </a:r>
            <a:r>
              <a:rPr lang="en-US" sz="1000" dirty="0">
                <a:latin typeface="+mn-lt"/>
                <a:hlinkClick r:id="rId3"/>
              </a:rPr>
              <a:t>-us/azure/azure-functions/durable/durable-functions-overview</a:t>
            </a:r>
            <a:endParaRPr lang="en-US" sz="1000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8071E0-54E6-4AC1-BB11-C56611FF7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717934"/>
            <a:ext cx="5024735" cy="10216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C64B0E-0D48-4238-8F49-D5DFAEFE4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3429000"/>
            <a:ext cx="4093174" cy="19743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D8DBAA0-8B81-40D6-8274-93096E2D60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717934"/>
            <a:ext cx="5315692" cy="31151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481234-30EC-499F-B3A0-BA699BDE7B96}"/>
              </a:ext>
            </a:extLst>
          </p:cNvPr>
          <p:cNvSpPr txBox="1"/>
          <p:nvPr/>
        </p:nvSpPr>
        <p:spPr>
          <a:xfrm>
            <a:off x="609600" y="134666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Function chaining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5A60D0-167E-4AE7-B00E-2A67135F8DDB}"/>
              </a:ext>
            </a:extLst>
          </p:cNvPr>
          <p:cNvSpPr txBox="1"/>
          <p:nvPr/>
        </p:nvSpPr>
        <p:spPr>
          <a:xfrm>
            <a:off x="609600" y="3015727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Fan out/fan in</a:t>
            </a:r>
          </a:p>
        </p:txBody>
      </p:sp>
    </p:spTree>
    <p:extLst>
      <p:ext uri="{BB962C8B-B14F-4D97-AF65-F5344CB8AC3E}">
        <p14:creationId xmlns:p14="http://schemas.microsoft.com/office/powerpoint/2010/main" val="1014086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Use cases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174A5E-A636-4CBB-95DA-3AEE7193A1FB}"/>
              </a:ext>
            </a:extLst>
          </p:cNvPr>
          <p:cNvSpPr txBox="1"/>
          <p:nvPr/>
        </p:nvSpPr>
        <p:spPr>
          <a:xfrm>
            <a:off x="1025026" y="3041468"/>
            <a:ext cx="105573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Big data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File processing and 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Web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Scheduled tasks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Migrate console apps to serverless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199EB-76E3-4A87-A1F5-00FA1094AF4C}"/>
              </a:ext>
            </a:extLst>
          </p:cNvPr>
          <p:cNvSpPr txBox="1"/>
          <p:nvPr/>
        </p:nvSpPr>
        <p:spPr>
          <a:xfrm>
            <a:off x="5467082" y="6611779"/>
            <a:ext cx="67249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n-lt"/>
                <a:hlinkClick r:id="rId3"/>
              </a:rPr>
              <a:t>docs.microsoft.com/</a:t>
            </a:r>
            <a:r>
              <a:rPr lang="en-US" sz="1000" dirty="0" err="1">
                <a:latin typeface="+mn-lt"/>
                <a:hlinkClick r:id="rId3"/>
              </a:rPr>
              <a:t>en</a:t>
            </a:r>
            <a:r>
              <a:rPr lang="en-US" sz="1000" dirty="0">
                <a:latin typeface="+mn-lt"/>
                <a:hlinkClick r:id="rId3"/>
              </a:rPr>
              <a:t>-us/dotnet/architecture/serverless/serverless-business-scenarios</a:t>
            </a:r>
            <a:endParaRPr lang="en-US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014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Eric Lippert’s blog roulette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174A5E-A636-4CBB-95DA-3AEE7193A1FB}"/>
              </a:ext>
            </a:extLst>
          </p:cNvPr>
          <p:cNvSpPr txBox="1"/>
          <p:nvPr/>
        </p:nvSpPr>
        <p:spPr>
          <a:xfrm>
            <a:off x="1025026" y="3041468"/>
            <a:ext cx="105573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hlinkClick r:id="rId3"/>
              </a:rPr>
              <a:t>https://ericlippert.com/</a:t>
            </a:r>
            <a:endParaRPr lang="en-US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programming language design and compiler construction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former member of the C# language design team at Microsoft</a:t>
            </a:r>
          </a:p>
        </p:txBody>
      </p:sp>
      <p:pic>
        <p:nvPicPr>
          <p:cNvPr id="1026" name="Picture 2" descr="Eric Lippert (@ericlippert) | Twitter">
            <a:extLst>
              <a:ext uri="{FF2B5EF4-FFF2-40B4-BE49-F238E27FC236}">
                <a16:creationId xmlns:a16="http://schemas.microsoft.com/office/drawing/2014/main" id="{3DAA3A83-239B-4346-8F65-6D9D5AAA7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37" y="1608136"/>
            <a:ext cx="1269076" cy="126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262508-546D-4FF4-9801-5CAF4BE360E6}"/>
              </a:ext>
            </a:extLst>
          </p:cNvPr>
          <p:cNvSpPr txBox="1"/>
          <p:nvPr/>
        </p:nvSpPr>
        <p:spPr>
          <a:xfrm>
            <a:off x="8775680" y="6611779"/>
            <a:ext cx="3416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n-lt"/>
                <a:hlinkClick r:id="rId5"/>
              </a:rPr>
              <a:t>www.linkedin.com/in/eric-lippert-a3893485/</a:t>
            </a:r>
            <a:endParaRPr lang="en-US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1640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837FE1D-8F0A-49CF-B2D7-38E06535A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87" y="728662"/>
            <a:ext cx="461962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5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8124"/>
      </p:ext>
    </p:extLst>
  </p:cSld>
  <p:clrMapOvr>
    <a:masterClrMapping/>
  </p:clrMapOvr>
</p:sld>
</file>

<file path=ppt/theme/theme1.xml><?xml version="1.0" encoding="utf-8"?>
<a:theme xmlns:a="http://schemas.openxmlformats.org/drawingml/2006/main" name="epam-iceberg-vim">
  <a:themeElements>
    <a:clrScheme name="Iceberg vim color scheme">
      <a:dk1>
        <a:srgbClr val="161821"/>
      </a:dk1>
      <a:lt1>
        <a:srgbClr val="C6C8D1"/>
      </a:lt1>
      <a:dk2>
        <a:srgbClr val="1E2132"/>
      </a:dk2>
      <a:lt2>
        <a:srgbClr val="6B7089"/>
      </a:lt2>
      <a:accent1>
        <a:srgbClr val="A093C7"/>
      </a:accent1>
      <a:accent2>
        <a:srgbClr val="84A0C6"/>
      </a:accent2>
      <a:accent3>
        <a:srgbClr val="89B8C2"/>
      </a:accent3>
      <a:accent4>
        <a:srgbClr val="B4BE82"/>
      </a:accent4>
      <a:accent5>
        <a:srgbClr val="E2A478"/>
      </a:accent5>
      <a:accent6>
        <a:srgbClr val="E27878"/>
      </a:accent6>
      <a:hlink>
        <a:srgbClr val="1155CC"/>
      </a:hlink>
      <a:folHlink>
        <a:srgbClr val="6611CC"/>
      </a:folHlink>
    </a:clrScheme>
    <a:fontScheme name="Hack font">
      <a:majorFont>
        <a:latin typeface="Hack"/>
        <a:ea typeface=""/>
        <a:cs typeface=""/>
      </a:majorFont>
      <a:minorFont>
        <a:latin typeface="H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-iceberg-vim" id="{F9EF7117-DA74-4C3C-B379-952A5AAFDCFC}" vid="{590F8C40-9DE2-4F67-8F2A-7B54E13BFA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epam-iceberg-vim</Template>
  <TotalTime>12008</TotalTime>
  <Words>315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Hack</vt:lpstr>
      <vt:lpstr>Segoe UI</vt:lpstr>
      <vt:lpstr>epam-iceberg-vim</vt:lpstr>
      <vt:lpstr>PowerPoint Presentation</vt:lpstr>
      <vt:lpstr>Experience</vt:lpstr>
      <vt:lpstr>How to utilize Visual Studio subscription credit beneficially?</vt:lpstr>
      <vt:lpstr>PowerPoint Presentation</vt:lpstr>
      <vt:lpstr>Durable functions</vt:lpstr>
      <vt:lpstr>Use cases</vt:lpstr>
      <vt:lpstr>Eric Lippert’s blog roulette</vt:lpstr>
      <vt:lpstr>PowerPoint Presentation</vt:lpstr>
      <vt:lpstr>DEMO</vt:lpstr>
      <vt:lpstr>Bindings</vt:lpstr>
      <vt:lpstr>Bindings</vt:lpstr>
      <vt:lpstr>DEMO</vt:lpstr>
      <vt:lpstr>Authorization</vt:lpstr>
      <vt:lpstr>DEMO</vt:lpstr>
      <vt:lpstr>Links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Leonid Petrov1</dc:creator>
  <cp:lastModifiedBy>Leonid Petrov1</cp:lastModifiedBy>
  <cp:revision>66</cp:revision>
  <dcterms:created xsi:type="dcterms:W3CDTF">2020-08-17T16:16:55Z</dcterms:created>
  <dcterms:modified xsi:type="dcterms:W3CDTF">2020-12-16T02:17:39Z</dcterms:modified>
</cp:coreProperties>
</file>