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1" r:id="rId3"/>
    <p:sldId id="287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296" r:id="rId12"/>
    <p:sldId id="280" r:id="rId13"/>
    <p:sldId id="272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6C8D1"/>
    <a:srgbClr val="A09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BAB1B6-FBE2-4CF9-BE1C-C422FF93CA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7DA91-4931-4E09-8911-CE29358DFE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DE0E2-FD65-4B84-B71C-750E81D5016C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A5037-9102-4F57-8C17-5F890FF34F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https://github.com/vim/vim-history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C82A8-44EA-43F1-970C-1E758F80B8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AFD1D-A1B7-4F88-8733-4C76FA283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659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A07C4-C0A0-4EC8-B21C-4F855B72F09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https://github.com/vim/vim-history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639E7-5498-45A2-A0CD-D7555F9F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917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14400" y="3786739"/>
            <a:ext cx="10363200" cy="1046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26035" cy="496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6256365" y="1600201"/>
            <a:ext cx="5326035" cy="496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6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3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733">
                <a:solidFill>
                  <a:schemeClr val="dk1"/>
                </a:solidFill>
              </a:defRPr>
            </a:lvl1pPr>
            <a:lvl2pPr lvl="1" algn="r">
              <a:buNone/>
              <a:defRPr sz="1733">
                <a:solidFill>
                  <a:schemeClr val="dk1"/>
                </a:solidFill>
              </a:defRPr>
            </a:lvl2pPr>
            <a:lvl3pPr lvl="2" algn="r">
              <a:buNone/>
              <a:defRPr sz="1733">
                <a:solidFill>
                  <a:schemeClr val="dk1"/>
                </a:solidFill>
              </a:defRPr>
            </a:lvl3pPr>
            <a:lvl4pPr lvl="3" algn="r">
              <a:buNone/>
              <a:defRPr sz="1733">
                <a:solidFill>
                  <a:schemeClr val="dk1"/>
                </a:solidFill>
              </a:defRPr>
            </a:lvl4pPr>
            <a:lvl5pPr lvl="4" algn="r">
              <a:buNone/>
              <a:defRPr sz="1733">
                <a:solidFill>
                  <a:schemeClr val="dk1"/>
                </a:solidFill>
              </a:defRPr>
            </a:lvl5pPr>
            <a:lvl6pPr lvl="5" algn="r">
              <a:buNone/>
              <a:defRPr sz="1733">
                <a:solidFill>
                  <a:schemeClr val="dk1"/>
                </a:solidFill>
              </a:defRPr>
            </a:lvl6pPr>
            <a:lvl7pPr lvl="6" algn="r">
              <a:buNone/>
              <a:defRPr sz="1733">
                <a:solidFill>
                  <a:schemeClr val="dk1"/>
                </a:solidFill>
              </a:defRPr>
            </a:lvl7pPr>
            <a:lvl8pPr lvl="7" algn="r">
              <a:buNone/>
              <a:defRPr sz="1733">
                <a:solidFill>
                  <a:schemeClr val="dk1"/>
                </a:solidFill>
              </a:defRPr>
            </a:lvl8pPr>
            <a:lvl9pPr lvl="8" algn="r">
              <a:buNone/>
              <a:defRPr sz="1733">
                <a:solidFill>
                  <a:schemeClr val="dk1"/>
                </a:solidFill>
              </a:defRPr>
            </a:lvl9pPr>
          </a:lstStyle>
          <a:p>
            <a:fld id="{736A661A-6563-41AC-A26C-64DCA093D03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7DB0F5-87D3-4837-95C0-A8B92424FB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94" y="6321012"/>
            <a:ext cx="1004213" cy="5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60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tlr.org/tools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tech-writ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C31074-C362-415D-9B8D-EDFE0B690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5"/>
            <a:ext cx="12192000" cy="6843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91B8B9-2A2C-4156-9B86-91E62B5D9D0A}"/>
              </a:ext>
            </a:extLst>
          </p:cNvPr>
          <p:cNvSpPr txBox="1"/>
          <p:nvPr/>
        </p:nvSpPr>
        <p:spPr>
          <a:xfrm>
            <a:off x="337930" y="1361661"/>
            <a:ext cx="575807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dirty="0">
              <a:solidFill>
                <a:schemeClr val="bg1">
                  <a:lumMod val="40000"/>
                  <a:lumOff val="60000"/>
                </a:schemeClr>
              </a:solidFill>
              <a:latin typeface="+mj-lt"/>
            </a:endParaRPr>
          </a:p>
          <a:p>
            <a:pPr algn="ctr"/>
            <a:r>
              <a:rPr lang="en-US" sz="36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Technical writing and</a:t>
            </a:r>
          </a:p>
          <a:p>
            <a:pPr algn="ctr"/>
            <a:r>
              <a:rPr lang="en-US" sz="36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Azure Static Web App</a:t>
            </a:r>
            <a:endParaRPr lang="en-US" sz="1050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endParaRPr lang="en-US" sz="1600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  <a:p>
            <a:r>
              <a:rPr lang="en-US" sz="1600" dirty="0">
                <a:solidFill>
                  <a:schemeClr val="bg1">
                    <a:lumMod val="40000"/>
                    <a:lumOff val="60000"/>
                  </a:schemeClr>
                </a:solidFill>
                <a:latin typeface="+mn-lt"/>
              </a:rPr>
              <a:t>Leonid Petrov1, developer</a:t>
            </a:r>
          </a:p>
        </p:txBody>
      </p:sp>
    </p:spTree>
    <p:extLst>
      <p:ext uri="{BB962C8B-B14F-4D97-AF65-F5344CB8AC3E}">
        <p14:creationId xmlns:p14="http://schemas.microsoft.com/office/powerpoint/2010/main" val="166174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E0FD-58C5-49E7-AB2A-46560FD2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0224"/>
            <a:ext cx="10972800" cy="722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Active voice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8AD014B-AF53-4C8E-8088-EF45C0C66DBD}"/>
              </a:ext>
            </a:extLst>
          </p:cNvPr>
          <p:cNvSpPr txBox="1">
            <a:spLocks/>
          </p:cNvSpPr>
          <p:nvPr/>
        </p:nvSpPr>
        <p:spPr>
          <a:xfrm>
            <a:off x="707571" y="1120490"/>
            <a:ext cx="10972800" cy="1883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799" indent="0">
              <a:buFont typeface="Arial"/>
              <a:buNone/>
            </a:pPr>
            <a:r>
              <a:rPr lang="en-US" sz="2400" u="sng" dirty="0">
                <a:latin typeface="+mn-lt"/>
              </a:rPr>
              <a:t>Exercise:</a:t>
            </a:r>
          </a:p>
          <a:p>
            <a:pPr marL="50799" indent="0">
              <a:buFont typeface="Arial"/>
              <a:buNone/>
            </a:pPr>
            <a:r>
              <a:rPr lang="en-US" sz="2400" dirty="0">
                <a:latin typeface="+mn-lt"/>
              </a:rPr>
              <a:t>Rewrite the following passive voice sentences as active voice. Only part of certain sentences are in passive voice; ensure that all parts end up as active voice: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1061C07-19D4-4F1D-9DC7-00D86DAE9F78}"/>
              </a:ext>
            </a:extLst>
          </p:cNvPr>
          <p:cNvSpPr txBox="1">
            <a:spLocks/>
          </p:cNvSpPr>
          <p:nvPr/>
        </p:nvSpPr>
        <p:spPr>
          <a:xfrm>
            <a:off x="707571" y="3429001"/>
            <a:ext cx="10972800" cy="69668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799" indent="0">
              <a:buFont typeface="Arial"/>
              <a:buNone/>
            </a:pPr>
            <a:r>
              <a:rPr lang="en-US" sz="1800" dirty="0">
                <a:latin typeface="+mn-lt"/>
              </a:rPr>
              <a:t>The flags were not parsed by the </a:t>
            </a:r>
            <a:r>
              <a:rPr lang="en-US" sz="1800" dirty="0" err="1">
                <a:latin typeface="+mn-lt"/>
              </a:rPr>
              <a:t>Mungifier</a:t>
            </a:r>
            <a:r>
              <a:rPr lang="en-US" sz="1800" dirty="0">
                <a:latin typeface="+mn-lt"/>
              </a:rPr>
              <a:t>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431D547-3EAD-49CB-B483-E64707FA8B26}"/>
              </a:ext>
            </a:extLst>
          </p:cNvPr>
          <p:cNvSpPr txBox="1">
            <a:spLocks/>
          </p:cNvSpPr>
          <p:nvPr/>
        </p:nvSpPr>
        <p:spPr>
          <a:xfrm>
            <a:off x="707571" y="4788972"/>
            <a:ext cx="10972800" cy="69668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799" indent="0">
              <a:buNone/>
            </a:pPr>
            <a:r>
              <a:rPr lang="en-US" sz="1800" dirty="0">
                <a:latin typeface="+mn-lt"/>
              </a:rPr>
              <a:t>The </a:t>
            </a:r>
            <a:r>
              <a:rPr lang="en-US" sz="1800" dirty="0" err="1">
                <a:latin typeface="+mn-lt"/>
              </a:rPr>
              <a:t>Mungifier</a:t>
            </a:r>
            <a:r>
              <a:rPr lang="en-US" sz="1800" dirty="0">
                <a:latin typeface="+mn-lt"/>
              </a:rPr>
              <a:t> did not parse the flags.</a:t>
            </a:r>
          </a:p>
        </p:txBody>
      </p:sp>
    </p:spTree>
    <p:extLst>
      <p:ext uri="{BB962C8B-B14F-4D97-AF65-F5344CB8AC3E}">
        <p14:creationId xmlns:p14="http://schemas.microsoft.com/office/powerpoint/2010/main" val="262782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63979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Links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2EED49-F37E-453A-9CB2-5DB8C63E8280}"/>
              </a:ext>
            </a:extLst>
          </p:cNvPr>
          <p:cNvSpPr txBox="1"/>
          <p:nvPr/>
        </p:nvSpPr>
        <p:spPr>
          <a:xfrm>
            <a:off x="702260" y="1143000"/>
            <a:ext cx="10787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+mn-lt"/>
              <a:hlinkClick r:id="rId2"/>
            </a:endParaRPr>
          </a:p>
          <a:p>
            <a:endParaRPr lang="en-US" sz="2000" dirty="0">
              <a:latin typeface="+mn-lt"/>
              <a:hlinkClick r:id="rId2"/>
            </a:endParaRPr>
          </a:p>
          <a:p>
            <a:endParaRPr lang="en-US" sz="2000" dirty="0">
              <a:latin typeface="+mn-lt"/>
              <a:hlinkClick r:id="rId2"/>
            </a:endParaRPr>
          </a:p>
          <a:p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919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FED-2F7F-49BD-B480-56FC297B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33327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C31074-C362-415D-9B8D-EDFE0B690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5"/>
            <a:ext cx="12192000" cy="6843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91B8B9-2A2C-4156-9B86-91E62B5D9D0A}"/>
              </a:ext>
            </a:extLst>
          </p:cNvPr>
          <p:cNvSpPr txBox="1"/>
          <p:nvPr/>
        </p:nvSpPr>
        <p:spPr>
          <a:xfrm>
            <a:off x="337929" y="1361661"/>
            <a:ext cx="64206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Agenda</a:t>
            </a:r>
          </a:p>
          <a:p>
            <a:endParaRPr lang="en-US" sz="4800" dirty="0">
              <a:solidFill>
                <a:schemeClr val="bg1">
                  <a:lumMod val="40000"/>
                  <a:lumOff val="60000"/>
                </a:schemeClr>
              </a:solidFill>
              <a:latin typeface="+mj-lt"/>
            </a:endParaRPr>
          </a:p>
          <a:p>
            <a:pPr marL="285750" indent="-285750"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Tech writing course by Google</a:t>
            </a:r>
          </a:p>
          <a:p>
            <a:pPr marL="285750" indent="-285750"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Azure Static Web Apps</a:t>
            </a:r>
          </a:p>
          <a:p>
            <a:pPr marL="285750" indent="-285750"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Demo</a:t>
            </a:r>
          </a:p>
          <a:p>
            <a:pPr marL="285750" indent="-285750">
              <a:buClr>
                <a:schemeClr val="bg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+mj-lt"/>
              </a:rPr>
              <a:t>Q&amp;A</a:t>
            </a:r>
            <a:endParaRPr lang="en-US" sz="1100" dirty="0">
              <a:solidFill>
                <a:schemeClr val="bg1">
                  <a:lumMod val="40000"/>
                  <a:lumOff val="6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612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34F12E2-5B0F-40D7-8F8B-7258322C3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37" y="1273320"/>
            <a:ext cx="45720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E1B819-801D-4139-91A2-AB5D0A22A5C2}"/>
              </a:ext>
            </a:extLst>
          </p:cNvPr>
          <p:cNvSpPr txBox="1"/>
          <p:nvPr/>
        </p:nvSpPr>
        <p:spPr>
          <a:xfrm>
            <a:off x="9391233" y="6611779"/>
            <a:ext cx="2800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  <a:hlinkClick r:id="rId3"/>
              </a:rPr>
              <a:t>developers.google.com/tech-writing</a:t>
            </a:r>
            <a:endParaRPr lang="en-US" sz="10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1ADD6B-BEFE-4B93-883F-81037C852E1B}"/>
              </a:ext>
            </a:extLst>
          </p:cNvPr>
          <p:cNvSpPr txBox="1"/>
          <p:nvPr/>
        </p:nvSpPr>
        <p:spPr>
          <a:xfrm>
            <a:off x="5701538" y="2105561"/>
            <a:ext cx="46789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Technical writing courses by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Two parts 3 hours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Pre-class and in-class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614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E0FD-58C5-49E7-AB2A-46560FD2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0224"/>
            <a:ext cx="10972800" cy="722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Requirements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FD2A3-EAC6-41C7-ADB2-686CA9A4F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75"/>
          </a:xfrm>
        </p:spPr>
        <p:txBody>
          <a:bodyPr/>
          <a:lstStyle/>
          <a:p>
            <a:r>
              <a:rPr lang="en-US" dirty="0">
                <a:latin typeface="+mn-lt"/>
              </a:rPr>
              <a:t>Professional software engineers</a:t>
            </a:r>
          </a:p>
          <a:p>
            <a:r>
              <a:rPr lang="en-US" dirty="0">
                <a:latin typeface="+mn-lt"/>
              </a:rPr>
              <a:t>Computer science students</a:t>
            </a:r>
          </a:p>
          <a:p>
            <a:r>
              <a:rPr lang="en-US" dirty="0">
                <a:latin typeface="+mn-lt"/>
              </a:rPr>
              <a:t>Engineering-adjacent roles, such as product managers</a:t>
            </a:r>
          </a:p>
          <a:p>
            <a:r>
              <a:rPr lang="en-US" dirty="0">
                <a:latin typeface="+mn-lt"/>
              </a:rPr>
              <a:t>B1+ writing</a:t>
            </a:r>
          </a:p>
          <a:p>
            <a:r>
              <a:rPr lang="en-US" dirty="0">
                <a:latin typeface="+mn-lt"/>
              </a:rPr>
              <a:t>Background in coding</a:t>
            </a:r>
          </a:p>
        </p:txBody>
      </p:sp>
    </p:spTree>
    <p:extLst>
      <p:ext uri="{BB962C8B-B14F-4D97-AF65-F5344CB8AC3E}">
        <p14:creationId xmlns:p14="http://schemas.microsoft.com/office/powerpoint/2010/main" val="336662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E0FD-58C5-49E7-AB2A-46560FD2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0224"/>
            <a:ext cx="10972800" cy="722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FD2A3-EAC6-41C7-ADB2-686CA9A4F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75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Use terminology—including abbreviations and acronyms—consistently</a:t>
            </a:r>
          </a:p>
          <a:p>
            <a:r>
              <a:rPr lang="en-US" sz="2000" dirty="0">
                <a:latin typeface="+mn-lt"/>
              </a:rPr>
              <a:t>Recognize and disambiguate pesky pronouns</a:t>
            </a:r>
          </a:p>
          <a:p>
            <a:r>
              <a:rPr lang="en-US" sz="2000" dirty="0">
                <a:latin typeface="+mn-lt"/>
              </a:rPr>
              <a:t>Distinguish active voice from passive voice</a:t>
            </a:r>
          </a:p>
          <a:p>
            <a:r>
              <a:rPr lang="en-US" sz="2000" dirty="0">
                <a:latin typeface="+mn-lt"/>
              </a:rPr>
              <a:t>Convert passive voice sentences to active voice</a:t>
            </a:r>
          </a:p>
          <a:p>
            <a:r>
              <a:rPr lang="en-US" sz="2000" dirty="0">
                <a:latin typeface="+mn-lt"/>
              </a:rPr>
              <a:t>Identify three ways in which active voice is superior to passive voice</a:t>
            </a:r>
          </a:p>
          <a:p>
            <a:r>
              <a:rPr lang="en-US" sz="2000" dirty="0">
                <a:latin typeface="+mn-lt"/>
              </a:rPr>
              <a:t>Develop at least three strategies to make sentences clearer and more engaging</a:t>
            </a:r>
          </a:p>
          <a:p>
            <a:r>
              <a:rPr lang="en-US" sz="2000" dirty="0">
                <a:latin typeface="+mn-lt"/>
              </a:rPr>
              <a:t>Develop at least four strategies to shorten sentences</a:t>
            </a:r>
          </a:p>
          <a:p>
            <a:r>
              <a:rPr lang="en-US" sz="2000" dirty="0">
                <a:latin typeface="+mn-lt"/>
              </a:rPr>
              <a:t>Understand the difference between bulleted lists and numbered lists</a:t>
            </a:r>
          </a:p>
          <a:p>
            <a:r>
              <a:rPr lang="en-US" sz="2000" dirty="0">
                <a:latin typeface="+mn-lt"/>
              </a:rPr>
              <a:t>Create helpful lists</a:t>
            </a:r>
          </a:p>
        </p:txBody>
      </p:sp>
    </p:spTree>
    <p:extLst>
      <p:ext uri="{BB962C8B-B14F-4D97-AF65-F5344CB8AC3E}">
        <p14:creationId xmlns:p14="http://schemas.microsoft.com/office/powerpoint/2010/main" val="330894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E0FD-58C5-49E7-AB2A-46560FD2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0224"/>
            <a:ext cx="10972800" cy="722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FD2A3-EAC6-41C7-ADB2-686CA9A4F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75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Create effective lead sentences for paragraphs</a:t>
            </a:r>
          </a:p>
          <a:p>
            <a:r>
              <a:rPr lang="en-US" sz="2000" dirty="0">
                <a:latin typeface="+mn-lt"/>
              </a:rPr>
              <a:t>Focus each paragraph on a single topic</a:t>
            </a:r>
          </a:p>
          <a:p>
            <a:r>
              <a:rPr lang="en-US" sz="2000" dirty="0">
                <a:latin typeface="+mn-lt"/>
              </a:rPr>
              <a:t>State key points at the start of each document</a:t>
            </a:r>
          </a:p>
          <a:p>
            <a:r>
              <a:rPr lang="en-US" sz="2000" dirty="0">
                <a:latin typeface="+mn-lt"/>
              </a:rPr>
              <a:t>Identify your target audience</a:t>
            </a:r>
          </a:p>
          <a:p>
            <a:r>
              <a:rPr lang="en-US" sz="2000" dirty="0">
                <a:latin typeface="+mn-lt"/>
              </a:rPr>
              <a:t>Determine what your target audience already knows and what your target audience needs to learn</a:t>
            </a:r>
          </a:p>
          <a:p>
            <a:r>
              <a:rPr lang="en-US" sz="2000" dirty="0">
                <a:latin typeface="+mn-lt"/>
              </a:rPr>
              <a:t>Understand the curse of knowledge</a:t>
            </a:r>
          </a:p>
          <a:p>
            <a:r>
              <a:rPr lang="en-US" sz="2000" dirty="0">
                <a:latin typeface="+mn-lt"/>
              </a:rPr>
              <a:t>Identify and revise idioms</a:t>
            </a:r>
          </a:p>
          <a:p>
            <a:r>
              <a:rPr lang="en-US" sz="2000" dirty="0">
                <a:latin typeface="+mn-lt"/>
              </a:rPr>
              <a:t>State your document's scope (goals) and audience</a:t>
            </a:r>
          </a:p>
          <a:p>
            <a:r>
              <a:rPr lang="en-US" sz="2000" dirty="0">
                <a:latin typeface="+mn-lt"/>
              </a:rPr>
              <a:t>Break long topics into appropriate sections</a:t>
            </a:r>
          </a:p>
          <a:p>
            <a:r>
              <a:rPr lang="en-US" sz="2000" dirty="0">
                <a:latin typeface="+mn-lt"/>
              </a:rPr>
              <a:t>Develop beginner competency in Markdown</a:t>
            </a:r>
          </a:p>
        </p:txBody>
      </p:sp>
    </p:spTree>
    <p:extLst>
      <p:ext uri="{BB962C8B-B14F-4D97-AF65-F5344CB8AC3E}">
        <p14:creationId xmlns:p14="http://schemas.microsoft.com/office/powerpoint/2010/main" val="31496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E0FD-58C5-49E7-AB2A-46560FD2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0224"/>
            <a:ext cx="10972800" cy="722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Just enough grammar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FD2A3-EAC6-41C7-ADB2-686CA9A4F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30829"/>
            <a:ext cx="10972800" cy="1284513"/>
          </a:xfrm>
        </p:spPr>
        <p:txBody>
          <a:bodyPr/>
          <a:lstStyle/>
          <a:p>
            <a:pPr marL="50799" indent="0">
              <a:buNone/>
            </a:pPr>
            <a:r>
              <a:rPr lang="en-US" dirty="0">
                <a:latin typeface="+mn-lt"/>
              </a:rPr>
              <a:t>Unit provides just enough grammar to understand the remainder of the course.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8AD014B-AF53-4C8E-8088-EF45C0C66DBD}"/>
              </a:ext>
            </a:extLst>
          </p:cNvPr>
          <p:cNvSpPr txBox="1">
            <a:spLocks/>
          </p:cNvSpPr>
          <p:nvPr/>
        </p:nvSpPr>
        <p:spPr>
          <a:xfrm>
            <a:off x="609600" y="2733057"/>
            <a:ext cx="10972800" cy="128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799" indent="0">
              <a:buFont typeface="Arial"/>
              <a:buNone/>
            </a:pPr>
            <a:r>
              <a:rPr lang="en-US" sz="2400" u="sng" dirty="0">
                <a:latin typeface="+mn-lt"/>
              </a:rPr>
              <a:t>Exercise:</a:t>
            </a:r>
          </a:p>
          <a:p>
            <a:pPr marL="50799" indent="0">
              <a:buFont typeface="Arial"/>
              <a:buNone/>
            </a:pPr>
            <a:r>
              <a:rPr lang="en-US" sz="2400" u="sng" dirty="0">
                <a:latin typeface="+mn-lt"/>
              </a:rPr>
              <a:t>Identify the six nouns in the following passage:</a:t>
            </a:r>
          </a:p>
          <a:p>
            <a:pPr marL="50799" indent="0">
              <a:buFont typeface="Arial"/>
              <a:buNone/>
            </a:pPr>
            <a:endParaRPr lang="en-US" sz="2000" dirty="0">
              <a:latin typeface="+mn-lt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1061C07-19D4-4F1D-9DC7-00D86DAE9F78}"/>
              </a:ext>
            </a:extLst>
          </p:cNvPr>
          <p:cNvSpPr txBox="1">
            <a:spLocks/>
          </p:cNvSpPr>
          <p:nvPr/>
        </p:nvSpPr>
        <p:spPr>
          <a:xfrm>
            <a:off x="707571" y="4235284"/>
            <a:ext cx="10972800" cy="93542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799" indent="0">
              <a:buFont typeface="Arial"/>
              <a:buNone/>
            </a:pPr>
            <a:r>
              <a:rPr lang="en-US" sz="1800" dirty="0">
                <a:latin typeface="+mn-lt"/>
              </a:rPr>
              <a:t>C enables programmers to control pointers and memory. Great power brings great responsibility.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431D547-3EAD-49CB-B483-E64707FA8B26}"/>
              </a:ext>
            </a:extLst>
          </p:cNvPr>
          <p:cNvSpPr txBox="1">
            <a:spLocks/>
          </p:cNvSpPr>
          <p:nvPr/>
        </p:nvSpPr>
        <p:spPr>
          <a:xfrm>
            <a:off x="707571" y="4235283"/>
            <a:ext cx="10972800" cy="93542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799" indent="0">
              <a:buFont typeface="Arial"/>
              <a:buNone/>
            </a:pPr>
            <a:r>
              <a:rPr lang="en-US" sz="1800" b="1" dirty="0">
                <a:latin typeface="+mn-lt"/>
              </a:rPr>
              <a:t>C</a:t>
            </a:r>
            <a:r>
              <a:rPr lang="en-US" sz="1800" dirty="0">
                <a:latin typeface="+mn-lt"/>
              </a:rPr>
              <a:t> enables </a:t>
            </a:r>
            <a:r>
              <a:rPr lang="en-US" sz="1800" b="1" dirty="0">
                <a:latin typeface="+mn-lt"/>
              </a:rPr>
              <a:t>programmers</a:t>
            </a:r>
            <a:r>
              <a:rPr lang="en-US" sz="1800" dirty="0">
                <a:latin typeface="+mn-lt"/>
              </a:rPr>
              <a:t> to control </a:t>
            </a:r>
            <a:r>
              <a:rPr lang="en-US" sz="1800" b="1" dirty="0">
                <a:latin typeface="+mn-lt"/>
              </a:rPr>
              <a:t>pointers</a:t>
            </a:r>
            <a:r>
              <a:rPr lang="en-US" sz="1800" dirty="0">
                <a:latin typeface="+mn-lt"/>
              </a:rPr>
              <a:t> and </a:t>
            </a:r>
            <a:r>
              <a:rPr lang="en-US" sz="1800" b="1" dirty="0">
                <a:latin typeface="+mn-lt"/>
              </a:rPr>
              <a:t>memory</a:t>
            </a:r>
            <a:r>
              <a:rPr lang="en-US" sz="1800" dirty="0">
                <a:latin typeface="+mn-lt"/>
              </a:rPr>
              <a:t>. Great </a:t>
            </a:r>
            <a:r>
              <a:rPr lang="en-US" sz="1800" b="1" dirty="0">
                <a:latin typeface="+mn-lt"/>
              </a:rPr>
              <a:t>power</a:t>
            </a:r>
            <a:r>
              <a:rPr lang="en-US" sz="1800" dirty="0">
                <a:latin typeface="+mn-lt"/>
              </a:rPr>
              <a:t> brings great </a:t>
            </a:r>
            <a:r>
              <a:rPr lang="en-US" sz="1800" b="1" dirty="0">
                <a:latin typeface="+mn-lt"/>
              </a:rPr>
              <a:t>responsibility</a:t>
            </a:r>
            <a:r>
              <a:rPr lang="en-US" sz="18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02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E0FD-58C5-49E7-AB2A-46560FD2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0224"/>
            <a:ext cx="10972800" cy="722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Words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FD2A3-EAC6-41C7-ADB2-686CA9A4F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30829"/>
            <a:ext cx="5486400" cy="1284513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Define new or unfamiliar terms</a:t>
            </a:r>
          </a:p>
          <a:p>
            <a:r>
              <a:rPr lang="en-US" sz="2000" dirty="0">
                <a:latin typeface="+mn-lt"/>
              </a:rPr>
              <a:t>Use terms consistently</a:t>
            </a:r>
          </a:p>
          <a:p>
            <a:endParaRPr lang="en-US" sz="2000" dirty="0">
              <a:latin typeface="+mn-lt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8AD014B-AF53-4C8E-8088-EF45C0C66DBD}"/>
              </a:ext>
            </a:extLst>
          </p:cNvPr>
          <p:cNvSpPr txBox="1">
            <a:spLocks/>
          </p:cNvSpPr>
          <p:nvPr/>
        </p:nvSpPr>
        <p:spPr>
          <a:xfrm>
            <a:off x="609600" y="2733057"/>
            <a:ext cx="10972800" cy="695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799" indent="0">
              <a:buFont typeface="Arial"/>
              <a:buNone/>
            </a:pPr>
            <a:r>
              <a:rPr lang="en-US" sz="2400" u="sng" dirty="0">
                <a:latin typeface="+mn-lt"/>
              </a:rPr>
              <a:t>Exercise: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1061C07-19D4-4F1D-9DC7-00D86DAE9F78}"/>
              </a:ext>
            </a:extLst>
          </p:cNvPr>
          <p:cNvSpPr txBox="1">
            <a:spLocks/>
          </p:cNvSpPr>
          <p:nvPr/>
        </p:nvSpPr>
        <p:spPr>
          <a:xfrm>
            <a:off x="707571" y="3767569"/>
            <a:ext cx="10972800" cy="93542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799" indent="0">
              <a:buFont typeface="Arial"/>
              <a:buNone/>
            </a:pPr>
            <a:r>
              <a:rPr lang="en-US" sz="1800" dirty="0">
                <a:latin typeface="+mn-lt"/>
              </a:rPr>
              <a:t>Protocol Buffers provide their own definition language. Blah, blah, blah. And that's why </a:t>
            </a:r>
            <a:r>
              <a:rPr lang="en-US" sz="1800" dirty="0" err="1">
                <a:latin typeface="+mn-lt"/>
              </a:rPr>
              <a:t>protobufs</a:t>
            </a:r>
            <a:r>
              <a:rPr lang="en-US" sz="1800" dirty="0">
                <a:latin typeface="+mn-lt"/>
              </a:rPr>
              <a:t> have won so many county fairs.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431D547-3EAD-49CB-B483-E64707FA8B26}"/>
              </a:ext>
            </a:extLst>
          </p:cNvPr>
          <p:cNvSpPr txBox="1">
            <a:spLocks/>
          </p:cNvSpPr>
          <p:nvPr/>
        </p:nvSpPr>
        <p:spPr>
          <a:xfrm>
            <a:off x="707571" y="5041567"/>
            <a:ext cx="10972800" cy="1141888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799" indent="0">
              <a:buNone/>
            </a:pPr>
            <a:r>
              <a:rPr lang="en-US" sz="1800" b="1" dirty="0">
                <a:latin typeface="+mn-lt"/>
              </a:rPr>
              <a:t>Protocol Buffers </a:t>
            </a:r>
            <a:r>
              <a:rPr lang="en-US" sz="1800" dirty="0">
                <a:latin typeface="+mn-lt"/>
              </a:rPr>
              <a:t>(or </a:t>
            </a:r>
            <a:r>
              <a:rPr lang="en-US" sz="1800" b="1" dirty="0" err="1">
                <a:latin typeface="+mn-lt"/>
              </a:rPr>
              <a:t>protobufs</a:t>
            </a:r>
            <a:r>
              <a:rPr lang="en-US" sz="1800" dirty="0">
                <a:latin typeface="+mn-lt"/>
              </a:rPr>
              <a:t> for short) provide their own definition language. Blah, blah, blah. And that's why </a:t>
            </a:r>
            <a:r>
              <a:rPr lang="en-US" sz="1800" dirty="0" err="1">
                <a:latin typeface="+mn-lt"/>
              </a:rPr>
              <a:t>protobufs</a:t>
            </a:r>
            <a:r>
              <a:rPr lang="en-US" sz="1800" dirty="0">
                <a:latin typeface="+mn-lt"/>
              </a:rPr>
              <a:t> have won so many county fairs.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6E9A62D-2B7E-496E-97A3-20F5A74F096D}"/>
              </a:ext>
            </a:extLst>
          </p:cNvPr>
          <p:cNvSpPr txBox="1">
            <a:spLocks/>
          </p:cNvSpPr>
          <p:nvPr/>
        </p:nvSpPr>
        <p:spPr>
          <a:xfrm>
            <a:off x="6096000" y="1220684"/>
            <a:ext cx="5486400" cy="128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l" rtl="0" ea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+mn-lt"/>
              </a:rPr>
              <a:t>Use acronyms properly</a:t>
            </a:r>
          </a:p>
          <a:p>
            <a:r>
              <a:rPr lang="en-US" sz="2000" dirty="0">
                <a:latin typeface="+mn-lt"/>
              </a:rPr>
              <a:t>Disambiguate pronouns</a:t>
            </a:r>
          </a:p>
        </p:txBody>
      </p:sp>
    </p:spTree>
    <p:extLst>
      <p:ext uri="{BB962C8B-B14F-4D97-AF65-F5344CB8AC3E}">
        <p14:creationId xmlns:p14="http://schemas.microsoft.com/office/powerpoint/2010/main" val="63655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E0FD-58C5-49E7-AB2A-46560FD2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0224"/>
            <a:ext cx="10972800" cy="7228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Active voice</a:t>
            </a:r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A1728BE-46EA-4ECA-98A1-60CE5B78B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7921" y="2245499"/>
            <a:ext cx="10734079" cy="23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15787"/>
      </p:ext>
    </p:extLst>
  </p:cSld>
  <p:clrMapOvr>
    <a:masterClrMapping/>
  </p:clrMapOvr>
</p:sld>
</file>

<file path=ppt/theme/theme1.xml><?xml version="1.0" encoding="utf-8"?>
<a:theme xmlns:a="http://schemas.openxmlformats.org/drawingml/2006/main" name="epam-iceberg-vim">
  <a:themeElements>
    <a:clrScheme name="Iceberg vim color scheme">
      <a:dk1>
        <a:srgbClr val="161821"/>
      </a:dk1>
      <a:lt1>
        <a:srgbClr val="C6C8D1"/>
      </a:lt1>
      <a:dk2>
        <a:srgbClr val="1E2132"/>
      </a:dk2>
      <a:lt2>
        <a:srgbClr val="6B7089"/>
      </a:lt2>
      <a:accent1>
        <a:srgbClr val="A093C7"/>
      </a:accent1>
      <a:accent2>
        <a:srgbClr val="84A0C6"/>
      </a:accent2>
      <a:accent3>
        <a:srgbClr val="89B8C2"/>
      </a:accent3>
      <a:accent4>
        <a:srgbClr val="B4BE82"/>
      </a:accent4>
      <a:accent5>
        <a:srgbClr val="E2A478"/>
      </a:accent5>
      <a:accent6>
        <a:srgbClr val="E27878"/>
      </a:accent6>
      <a:hlink>
        <a:srgbClr val="1155CC"/>
      </a:hlink>
      <a:folHlink>
        <a:srgbClr val="6611CC"/>
      </a:folHlink>
    </a:clrScheme>
    <a:fontScheme name="Hack font">
      <a:majorFont>
        <a:latin typeface="Hack"/>
        <a:ea typeface=""/>
        <a:cs typeface=""/>
      </a:majorFont>
      <a:minorFont>
        <a:latin typeface="H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-iceberg-vim" id="{F9EF7117-DA74-4C3C-B379-952A5AAFDCFC}" vid="{590F8C40-9DE2-4F67-8F2A-7B54E13BFA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epam-iceberg-vim</Template>
  <TotalTime>26069</TotalTime>
  <Words>395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Hack</vt:lpstr>
      <vt:lpstr>epam-iceberg-vim</vt:lpstr>
      <vt:lpstr>PowerPoint Presentation</vt:lpstr>
      <vt:lpstr>PowerPoint Presentation</vt:lpstr>
      <vt:lpstr>PowerPoint Presentation</vt:lpstr>
      <vt:lpstr>Requirements</vt:lpstr>
      <vt:lpstr>Objectives</vt:lpstr>
      <vt:lpstr>Objectives</vt:lpstr>
      <vt:lpstr>Just enough grammar</vt:lpstr>
      <vt:lpstr>Words</vt:lpstr>
      <vt:lpstr>Active voice</vt:lpstr>
      <vt:lpstr>Active voice</vt:lpstr>
      <vt:lpstr>DEMO</vt:lpstr>
      <vt:lpstr>Links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Leonid Petrov1</dc:creator>
  <cp:lastModifiedBy>Leonid Petrov1</cp:lastModifiedBy>
  <cp:revision>112</cp:revision>
  <dcterms:created xsi:type="dcterms:W3CDTF">2020-08-17T16:16:55Z</dcterms:created>
  <dcterms:modified xsi:type="dcterms:W3CDTF">2021-07-13T18:25:42Z</dcterms:modified>
</cp:coreProperties>
</file>