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1" r:id="rId3"/>
    <p:sldId id="287" r:id="rId4"/>
    <p:sldId id="291" r:id="rId5"/>
    <p:sldId id="292" r:id="rId6"/>
    <p:sldId id="293" r:id="rId7"/>
    <p:sldId id="294" r:id="rId8"/>
    <p:sldId id="295" r:id="rId9"/>
    <p:sldId id="28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6" r:id="rId18"/>
    <p:sldId id="280" r:id="rId19"/>
    <p:sldId id="27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9000/antmark/tree/master/src/org/mar9000/antmark/grammar" TargetMode="External"/><Relationship Id="rId3" Type="http://schemas.openxmlformats.org/officeDocument/2006/relationships/hyperlink" Target="https://vimeo.com/59285751" TargetMode="External"/><Relationship Id="rId7" Type="http://schemas.openxmlformats.org/officeDocument/2006/relationships/hyperlink" Target="https://github.com/ncalc/ncalc/blob/master/Grammar/NCalc.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tlr.org/tools.html" TargetMode="External"/><Relationship Id="rId5" Type="http://schemas.openxmlformats.org/officeDocument/2006/relationships/hyperlink" Target="https://github.com/antlr/antlr4/blob/master/doc/index.md" TargetMode="External"/><Relationship Id="rId4" Type="http://schemas.openxmlformats.org/officeDocument/2006/relationships/hyperlink" Target="https://evbyminsdbookz.minsk.epam.com/?c=&amp;q=ANTL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Parsers, DSL, ANTLR</a:t>
            </a:r>
            <a:endParaRPr lang="en-US" sz="105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Grammar DSL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C92-255A-40A6-BAE5-B35B31781A59}"/>
              </a:ext>
            </a:extLst>
          </p:cNvPr>
          <p:cNvSpPr txBox="1"/>
          <p:nvPr/>
        </p:nvSpPr>
        <p:spPr>
          <a:xfrm>
            <a:off x="546389" y="2228671"/>
            <a:ext cx="11099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grammar Hello; 		// Define a grammar called Hello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r : 'hello' ID ; 		// match keyword hello followed by an identifier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ID : [a-z]+ ; 		// match lower-case identifiers</a:t>
            </a:r>
          </a:p>
          <a:p>
            <a:pPr algn="l"/>
            <a:r>
              <a:rPr lang="en-US" sz="1800" dirty="0">
                <a:latin typeface="+mn-lt"/>
              </a:rPr>
              <a:t>WS : [ \t\r\n]+ -&gt; skip ; 	// skip spaces, tabs, newlines</a:t>
            </a:r>
          </a:p>
        </p:txBody>
      </p:sp>
    </p:spTree>
    <p:extLst>
      <p:ext uri="{BB962C8B-B14F-4D97-AF65-F5344CB8AC3E}">
        <p14:creationId xmlns:p14="http://schemas.microsoft.com/office/powerpoint/2010/main" val="18033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Parse tree 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268F0-3063-449A-BE5A-ADB0CF66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95" y="1839324"/>
            <a:ext cx="2315410" cy="317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8363F5-25E9-438F-A67D-85987873BD89}"/>
              </a:ext>
            </a:extLst>
          </p:cNvPr>
          <p:cNvSpPr txBox="1"/>
          <p:nvPr/>
        </p:nvSpPr>
        <p:spPr>
          <a:xfrm>
            <a:off x="1129537" y="18393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+mn-lt"/>
              </a:rPr>
              <a:t>grun</a:t>
            </a:r>
            <a:r>
              <a:rPr lang="en-US" sz="1800" dirty="0">
                <a:latin typeface="+mn-lt"/>
              </a:rPr>
              <a:t> Hello r -tree</a:t>
            </a:r>
          </a:p>
        </p:txBody>
      </p:sp>
    </p:spTree>
    <p:extLst>
      <p:ext uri="{BB962C8B-B14F-4D97-AF65-F5344CB8AC3E}">
        <p14:creationId xmlns:p14="http://schemas.microsoft.com/office/powerpoint/2010/main" val="37259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Language recognizer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1A0B7-9C95-41E6-AF31-ACF3DA9B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0" y="2090550"/>
            <a:ext cx="884996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ANTLR object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C197F-25B9-451C-A011-D4868C48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919" y="1790471"/>
            <a:ext cx="313416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3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Parse tree visitor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B4AA6-0602-47A9-A85C-18788562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38" y="2395393"/>
            <a:ext cx="554432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F14863E-CA86-4759-ADE1-DFEA77A5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68" y="1882270"/>
            <a:ext cx="492033" cy="4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96D1D-7630-4B1A-AA7D-4DC8F4BA2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98" y="1847564"/>
            <a:ext cx="548855" cy="561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8C11F4-C77B-4A1B-AF93-705139DA02A0}"/>
              </a:ext>
            </a:extLst>
          </p:cNvPr>
          <p:cNvSpPr txBox="1"/>
          <p:nvPr/>
        </p:nvSpPr>
        <p:spPr>
          <a:xfrm>
            <a:off x="5529943" y="1908915"/>
            <a:ext cx="5690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Problems: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+mn-lt"/>
              </a:rPr>
              <a:t>Todoist</a:t>
            </a:r>
            <a:r>
              <a:rPr lang="en-US" sz="1800" dirty="0">
                <a:latin typeface="+mn-lt"/>
              </a:rPr>
              <a:t> in Vim (plugin)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Markdown like DSL for </a:t>
            </a:r>
            <a:r>
              <a:rPr lang="en-US" sz="1800" dirty="0" err="1">
                <a:latin typeface="+mn-lt"/>
              </a:rPr>
              <a:t>todoist</a:t>
            </a:r>
            <a:r>
              <a:rPr lang="en-US" sz="1800" dirty="0">
                <a:latin typeface="+mn-lt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83563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55B44-ED7A-4F17-92C9-046A25B2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42" y="1071233"/>
            <a:ext cx="782111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 markdown and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todoist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n-lt"/>
              </a:rPr>
              <a:t>Introduction: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3"/>
              </a:rPr>
              <a:t>Terence Parr - ANTLR4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Reference: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4"/>
              </a:rPr>
              <a:t>https://evbyminsdbookz.minsk.epam.com/?c=&amp;q=ANTLR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hlinkClick r:id="rId5"/>
              </a:rPr>
              <a:t>Github</a:t>
            </a:r>
            <a:r>
              <a:rPr lang="en-US" sz="2000" dirty="0">
                <a:latin typeface="+mn-lt"/>
                <a:hlinkClick r:id="rId5"/>
              </a:rPr>
              <a:t> documentation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6"/>
              </a:rPr>
              <a:t>https://www.antlr.org/tools.html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Examples: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7"/>
              </a:rPr>
              <a:t>https://github.com/ncalc/ncalc/blob/master/Grammar/NCalc.g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8"/>
              </a:rPr>
              <a:t>https://github.com/mar9000/antmark/tree/master/src/org/mar9000/antmark/grammar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  <a:hlinkClick r:id="rId6"/>
            </a:endParaRPr>
          </a:p>
          <a:p>
            <a:endParaRPr lang="en-US" sz="2000" dirty="0">
              <a:latin typeface="+mn-lt"/>
              <a:hlinkClick r:id="rId6"/>
            </a:endParaRPr>
          </a:p>
          <a:p>
            <a:endParaRPr lang="en-US" sz="2000" dirty="0">
              <a:latin typeface="+mn-lt"/>
              <a:hlinkClick r:id="rId6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Glossary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ANTLR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Application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Q&amp;A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Dragon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6917FF-A278-437F-871A-18F6FEE9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7" y="1330149"/>
            <a:ext cx="36766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132D2-5932-42C7-B7E9-20B3B05C3FB7}"/>
              </a:ext>
            </a:extLst>
          </p:cNvPr>
          <p:cNvSpPr txBox="1"/>
          <p:nvPr/>
        </p:nvSpPr>
        <p:spPr>
          <a:xfrm>
            <a:off x="5495109" y="2459504"/>
            <a:ext cx="4467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Chapters 1, 2, 3, 4</a:t>
            </a:r>
          </a:p>
          <a:p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Syntax analysis</a:t>
            </a:r>
          </a:p>
        </p:txBody>
      </p:sp>
    </p:spTree>
    <p:extLst>
      <p:ext uri="{BB962C8B-B14F-4D97-AF65-F5344CB8AC3E}">
        <p14:creationId xmlns:p14="http://schemas.microsoft.com/office/powerpoint/2010/main" val="1416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C6A4F-3672-41E6-8F08-AABEC199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2" y="1576387"/>
            <a:ext cx="19716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Lexical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C92-255A-40A6-BAE5-B35B31781A59}"/>
              </a:ext>
            </a:extLst>
          </p:cNvPr>
          <p:cNvSpPr txBox="1"/>
          <p:nvPr/>
        </p:nvSpPr>
        <p:spPr>
          <a:xfrm>
            <a:off x="1851314" y="2598003"/>
            <a:ext cx="8489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G</a:t>
            </a:r>
            <a:r>
              <a:rPr lang="en-US" sz="2400" b="0" i="0" u="none" strike="noStrike" baseline="0" dirty="0">
                <a:latin typeface="+mn-lt"/>
              </a:rPr>
              <a:t>roups the characters into meaningful sequences called </a:t>
            </a:r>
            <a:r>
              <a:rPr lang="en-US" sz="2400" b="0" i="1" u="none" strike="noStrike" baseline="0" dirty="0">
                <a:latin typeface="+mn-lt"/>
              </a:rPr>
              <a:t>lexemes</a:t>
            </a:r>
            <a:endParaRPr lang="en-US" sz="2400" b="1" i="1" u="none" strike="noStrike" baseline="0" dirty="0">
              <a:latin typeface="+mn-lt"/>
            </a:endParaRPr>
          </a:p>
          <a:p>
            <a:pPr algn="ctr"/>
            <a:endParaRPr lang="en-US" sz="1800" b="1" dirty="0">
              <a:latin typeface="+mn-lt"/>
            </a:endParaRPr>
          </a:p>
          <a:p>
            <a:pPr algn="ctr"/>
            <a:endParaRPr lang="en-US" sz="1800" b="1" dirty="0">
              <a:latin typeface="+mn-lt"/>
            </a:endParaRPr>
          </a:p>
          <a:p>
            <a:pPr algn="ctr"/>
            <a:endParaRPr lang="en-US" sz="1800" b="1" i="0" u="none" strike="noStrike" baseline="0" dirty="0">
              <a:latin typeface="+mn-lt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</a:rPr>
              <a:t>(token-name, attribute-value)</a:t>
            </a:r>
            <a:endParaRPr lang="en-US" b="1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86B03-D105-4CAB-986E-236939D9FB37}"/>
              </a:ext>
            </a:extLst>
          </p:cNvPr>
          <p:cNvCxnSpPr/>
          <p:nvPr/>
        </p:nvCxnSpPr>
        <p:spPr>
          <a:xfrm>
            <a:off x="6096000" y="3567499"/>
            <a:ext cx="0" cy="405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Syntax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C92-255A-40A6-BAE5-B35B31781A59}"/>
              </a:ext>
            </a:extLst>
          </p:cNvPr>
          <p:cNvSpPr txBox="1"/>
          <p:nvPr/>
        </p:nvSpPr>
        <p:spPr>
          <a:xfrm>
            <a:off x="546389" y="2598003"/>
            <a:ext cx="110992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U</a:t>
            </a:r>
            <a:r>
              <a:rPr lang="en-US" sz="2400" b="0" i="0" u="none" strike="noStrike" baseline="0" dirty="0">
                <a:latin typeface="+mn-lt"/>
              </a:rPr>
              <a:t>ses the tokens produced by the lexical analyzer to create</a:t>
            </a:r>
          </a:p>
          <a:p>
            <a:pPr algn="ctr"/>
            <a:r>
              <a:rPr lang="en-US" sz="2400" b="0" i="0" u="none" strike="noStrike" baseline="0" dirty="0">
                <a:latin typeface="+mn-lt"/>
              </a:rPr>
              <a:t>a </a:t>
            </a:r>
            <a:r>
              <a:rPr lang="en-US" sz="2400" b="0" i="1" u="none" strike="noStrike" baseline="0" dirty="0">
                <a:latin typeface="+mn-lt"/>
              </a:rPr>
              <a:t>tree-like</a:t>
            </a:r>
            <a:r>
              <a:rPr lang="en-US" sz="2400" b="0" i="0" u="none" strike="noStrike" baseline="0" dirty="0">
                <a:latin typeface="+mn-lt"/>
              </a:rPr>
              <a:t> intermediate representation</a:t>
            </a:r>
            <a:endParaRPr lang="en-US" sz="2400" b="1" dirty="0">
              <a:latin typeface="+mn-lt"/>
            </a:endParaRPr>
          </a:p>
          <a:p>
            <a:pPr algn="ctr"/>
            <a:endParaRPr lang="en-US" sz="1800" b="1" i="0" u="none" strike="noStrike" baseline="0" dirty="0">
              <a:latin typeface="+mn-lt"/>
            </a:endParaRPr>
          </a:p>
          <a:p>
            <a:pPr algn="ctr"/>
            <a:endParaRPr lang="en-US" sz="1800" b="1" i="0" u="none" strike="noStrike" baseline="0" dirty="0">
              <a:latin typeface="+mn-lt"/>
            </a:endParaRPr>
          </a:p>
          <a:p>
            <a:pPr algn="ctr"/>
            <a:endParaRPr lang="en-US" sz="1800" b="1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86B03-D105-4CAB-986E-236939D9FB37}"/>
              </a:ext>
            </a:extLst>
          </p:cNvPr>
          <p:cNvCxnSpPr/>
          <p:nvPr/>
        </p:nvCxnSpPr>
        <p:spPr>
          <a:xfrm>
            <a:off x="6096000" y="3567499"/>
            <a:ext cx="0" cy="405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FD91B5E-83A4-4EBC-A2BA-0E5FF17B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4284059"/>
            <a:ext cx="2066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DSL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C92-255A-40A6-BAE5-B35B31781A59}"/>
              </a:ext>
            </a:extLst>
          </p:cNvPr>
          <p:cNvSpPr txBox="1"/>
          <p:nvPr/>
        </p:nvSpPr>
        <p:spPr>
          <a:xfrm>
            <a:off x="546389" y="2228671"/>
            <a:ext cx="11099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1" u="none" strike="noStrike" baseline="0" dirty="0">
                <a:latin typeface="+mn-lt"/>
              </a:rPr>
              <a:t>Domain-specific languages </a:t>
            </a:r>
            <a:r>
              <a:rPr lang="en-US" sz="2400" b="0" i="0" u="none" strike="noStrike" baseline="0" dirty="0">
                <a:latin typeface="+mn-lt"/>
              </a:rPr>
              <a:t>are generally very high-level languages designed to make their users particularly effective in a specific domain</a:t>
            </a:r>
          </a:p>
          <a:p>
            <a:pPr algn="l"/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Data formats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Network protocols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Protein patterns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Gene sequences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Domain-specific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4222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Chess 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93C92-255A-40A6-BAE5-B35B31781A59}"/>
              </a:ext>
            </a:extLst>
          </p:cNvPr>
          <p:cNvSpPr txBox="1"/>
          <p:nvPr/>
        </p:nvSpPr>
        <p:spPr>
          <a:xfrm>
            <a:off x="546389" y="1143000"/>
            <a:ext cx="1109922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Portable Game Notation (PNG)</a:t>
            </a:r>
          </a:p>
          <a:p>
            <a:pPr algn="l"/>
            <a:endParaRPr lang="en-US" sz="1100" dirty="0">
              <a:latin typeface="+mn-lt"/>
            </a:endParaRPr>
          </a:p>
          <a:p>
            <a:pPr algn="l"/>
            <a:r>
              <a:rPr lang="en-US" sz="1100" dirty="0">
                <a:latin typeface="+mn-lt"/>
              </a:rPr>
              <a:t>[Event "F/S Return Match"]</a:t>
            </a:r>
          </a:p>
          <a:p>
            <a:pPr algn="l"/>
            <a:r>
              <a:rPr lang="en-US" sz="1100" dirty="0">
                <a:latin typeface="+mn-lt"/>
              </a:rPr>
              <a:t>[Site "Belgrade, Serbia JUG"]</a:t>
            </a:r>
          </a:p>
          <a:p>
            <a:pPr algn="l"/>
            <a:r>
              <a:rPr lang="en-US" sz="1100" dirty="0">
                <a:latin typeface="+mn-lt"/>
              </a:rPr>
              <a:t>[Date "1992.11.04"]</a:t>
            </a:r>
          </a:p>
          <a:p>
            <a:pPr algn="l"/>
            <a:r>
              <a:rPr lang="en-US" sz="1100" dirty="0">
                <a:latin typeface="+mn-lt"/>
              </a:rPr>
              <a:t>[Round "29"]</a:t>
            </a:r>
          </a:p>
          <a:p>
            <a:pPr algn="l"/>
            <a:r>
              <a:rPr lang="en-US" sz="1100" dirty="0">
                <a:latin typeface="+mn-lt"/>
              </a:rPr>
              <a:t>[White "Fischer, Robert J."]</a:t>
            </a:r>
          </a:p>
          <a:p>
            <a:pPr algn="l"/>
            <a:r>
              <a:rPr lang="en-US" sz="1100" dirty="0">
                <a:latin typeface="+mn-lt"/>
              </a:rPr>
              <a:t>[Black "Spassky, Boris V."]</a:t>
            </a:r>
          </a:p>
          <a:p>
            <a:pPr algn="l"/>
            <a:r>
              <a:rPr lang="en-US" sz="1100" dirty="0">
                <a:latin typeface="+mn-lt"/>
              </a:rPr>
              <a:t>[Result "1/2-1/2"]</a:t>
            </a:r>
          </a:p>
          <a:p>
            <a:pPr algn="l"/>
            <a:endParaRPr lang="en-US" sz="1100" dirty="0">
              <a:latin typeface="+mn-lt"/>
            </a:endParaRPr>
          </a:p>
          <a:p>
            <a:pPr algn="l"/>
            <a:r>
              <a:rPr lang="en-US" sz="1100" dirty="0">
                <a:latin typeface="+mn-lt"/>
              </a:rPr>
              <a:t>1. e4 e5 2. Nf3 Nc6 3. Bb5 a6 {This opening is called the </a:t>
            </a:r>
            <a:r>
              <a:rPr lang="en-US" sz="1100" dirty="0" err="1">
                <a:latin typeface="+mn-lt"/>
              </a:rPr>
              <a:t>Ruy</a:t>
            </a:r>
            <a:r>
              <a:rPr lang="en-US" sz="1100" dirty="0">
                <a:latin typeface="+mn-lt"/>
              </a:rPr>
              <a:t> Lopez.}</a:t>
            </a:r>
          </a:p>
          <a:p>
            <a:pPr algn="l"/>
            <a:r>
              <a:rPr lang="en-US" sz="1100" dirty="0">
                <a:latin typeface="+mn-lt"/>
              </a:rPr>
              <a:t>4. Ba4 Nf6 5. O-O Be7 6. Re1 b5 7. Bb3 d6 8. c3 O-O 9. h3 Nb8 10. d4 Nbd7</a:t>
            </a:r>
          </a:p>
          <a:p>
            <a:pPr algn="l"/>
            <a:r>
              <a:rPr lang="en-US" sz="1100" dirty="0">
                <a:latin typeface="+mn-lt"/>
              </a:rPr>
              <a:t>11. c4 c6 12. cxb5 axb5 13. Nc3 Bb7 14. Bg5 b4 15. Nb1 h6 16. Bh4 c5 17. dxe5</a:t>
            </a:r>
          </a:p>
          <a:p>
            <a:pPr algn="l"/>
            <a:r>
              <a:rPr lang="en-US" sz="1100" dirty="0">
                <a:latin typeface="+mn-lt"/>
              </a:rPr>
              <a:t>Nxe4 18. Bxe7 Qxe7 19. exd6 Qf6 20. Nbd2 Nxd6 21. Nc4 Nxc4 22. Bxc4 Nb6</a:t>
            </a:r>
          </a:p>
          <a:p>
            <a:pPr algn="l"/>
            <a:r>
              <a:rPr lang="en-US" sz="1100" dirty="0">
                <a:latin typeface="+mn-lt"/>
              </a:rPr>
              <a:t>23. Ne5 Rae8 24. Bxf7+ Rxf7 25. Nxf7 Rxe1+ 26. Qxe1 Kxf7 27. Qe3 Qg5 28. Qxg5</a:t>
            </a:r>
          </a:p>
          <a:p>
            <a:pPr algn="l"/>
            <a:r>
              <a:rPr lang="en-US" sz="1100" dirty="0">
                <a:latin typeface="+mn-lt"/>
              </a:rPr>
              <a:t>hxg5 29. b3 Ke6 30. a3 Kd6 31. axb4 cxb4 32. Ra5 Nd5 33. f3 Bc8 34. Kf2 Bf5</a:t>
            </a:r>
          </a:p>
          <a:p>
            <a:pPr algn="l"/>
            <a:r>
              <a:rPr lang="en-US" sz="1100" dirty="0">
                <a:latin typeface="+mn-lt"/>
              </a:rPr>
              <a:t>35. Ra7 g6 36. Ra6+ Kc5 37. Ke1 Nf4 38. g3 Nxh3 39. Kd2 Kb5 40. Rd6 Kc5 41. Ra6</a:t>
            </a:r>
          </a:p>
          <a:p>
            <a:pPr algn="l"/>
            <a:r>
              <a:rPr lang="en-US" sz="1100" dirty="0">
                <a:latin typeface="+mn-lt"/>
              </a:rPr>
              <a:t>Nf2 42. g4 Bd3 43. Re6 1/2-1/2</a:t>
            </a:r>
          </a:p>
          <a:p>
            <a:pPr algn="l"/>
            <a:endParaRPr lang="en-US" sz="11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2400" dirty="0">
                <a:latin typeface="+mn-lt"/>
              </a:rPr>
              <a:t>Forsyth–Edwards Notation (FEN)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1100" dirty="0" err="1">
                <a:latin typeface="+mn-lt"/>
              </a:rPr>
              <a:t>rnbqkbnr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pppppppp</a:t>
            </a:r>
            <a:r>
              <a:rPr lang="en-US" sz="1100" dirty="0">
                <a:latin typeface="+mn-lt"/>
              </a:rPr>
              <a:t>/8/8/8/8/PPPPPPPP/RNBQKBNR w </a:t>
            </a:r>
            <a:r>
              <a:rPr lang="en-US" sz="1100" dirty="0" err="1">
                <a:latin typeface="+mn-lt"/>
              </a:rPr>
              <a:t>KQkq</a:t>
            </a:r>
            <a:r>
              <a:rPr lang="en-US" sz="1100" dirty="0">
                <a:latin typeface="+mn-lt"/>
              </a:rPr>
              <a:t> - 0 1</a:t>
            </a:r>
          </a:p>
        </p:txBody>
      </p:sp>
    </p:spTree>
    <p:extLst>
      <p:ext uri="{BB962C8B-B14F-4D97-AF65-F5344CB8AC3E}">
        <p14:creationId xmlns:p14="http://schemas.microsoft.com/office/powerpoint/2010/main" val="428439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9C481-E811-41AA-A936-6EECA420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273"/>
            <a:ext cx="1129537" cy="5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D62B7-3A56-441C-8929-E0F631A7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91" y="860379"/>
            <a:ext cx="3590925" cy="904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B43A4C-1063-40D1-804D-3C4F830E3FED}"/>
              </a:ext>
            </a:extLst>
          </p:cNvPr>
          <p:cNvSpPr txBox="1"/>
          <p:nvPr/>
        </p:nvSpPr>
        <p:spPr>
          <a:xfrm>
            <a:off x="1227909" y="2782669"/>
            <a:ext cx="1014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Grammar translator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Runtime library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Designed and developed by Terrence Parr - professor of computer science and data science at the University of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332914676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21527</TotalTime>
  <Words>561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Dragon book</vt:lpstr>
      <vt:lpstr>Phases</vt:lpstr>
      <vt:lpstr>Lexical analysis</vt:lpstr>
      <vt:lpstr>Syntax analysis</vt:lpstr>
      <vt:lpstr>DSL</vt:lpstr>
      <vt:lpstr>Chess notations</vt:lpstr>
      <vt:lpstr>PowerPoint Presentation</vt:lpstr>
      <vt:lpstr>Grammar DSL</vt:lpstr>
      <vt:lpstr>Parse tree print</vt:lpstr>
      <vt:lpstr>Language recognizer</vt:lpstr>
      <vt:lpstr>ANTLR object model</vt:lpstr>
      <vt:lpstr>Parse tree visitor</vt:lpstr>
      <vt:lpstr>Application</vt:lpstr>
      <vt:lpstr>Application</vt:lpstr>
      <vt:lpstr>DEMO markdown and todoist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97</cp:revision>
  <dcterms:created xsi:type="dcterms:W3CDTF">2020-08-17T16:16:55Z</dcterms:created>
  <dcterms:modified xsi:type="dcterms:W3CDTF">2021-05-12T13:20:30Z</dcterms:modified>
</cp:coreProperties>
</file>