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1" r:id="rId3"/>
    <p:sldId id="28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296" r:id="rId19"/>
    <p:sldId id="313" r:id="rId20"/>
    <p:sldId id="315" r:id="rId21"/>
    <p:sldId id="314" r:id="rId22"/>
    <p:sldId id="272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6C8D1"/>
    <a:srgbClr val="A0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7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BAB1B6-FBE2-4CF9-BE1C-C422FF93CA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7DA91-4931-4E09-8911-CE29358DFE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DE0E2-FD65-4B84-B71C-750E81D5016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A5037-9102-4F57-8C17-5F890FF34F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https://github.com/vim/vim-history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C82A8-44EA-43F1-970C-1E758F80B8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AFD1D-A1B7-4F88-8733-4C76FA283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59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A07C4-C0A0-4EC8-B21C-4F855B72F09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https://github.com/vim/vim-history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639E7-5498-45A2-A0CD-D7555F9F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917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14400" y="3786739"/>
            <a:ext cx="10363200" cy="1046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35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35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733">
                <a:solidFill>
                  <a:schemeClr val="dk1"/>
                </a:solidFill>
              </a:defRPr>
            </a:lvl1pPr>
            <a:lvl2pPr lvl="1" algn="r">
              <a:buNone/>
              <a:defRPr sz="1733">
                <a:solidFill>
                  <a:schemeClr val="dk1"/>
                </a:solidFill>
              </a:defRPr>
            </a:lvl2pPr>
            <a:lvl3pPr lvl="2" algn="r">
              <a:buNone/>
              <a:defRPr sz="1733">
                <a:solidFill>
                  <a:schemeClr val="dk1"/>
                </a:solidFill>
              </a:defRPr>
            </a:lvl3pPr>
            <a:lvl4pPr lvl="3" algn="r">
              <a:buNone/>
              <a:defRPr sz="1733">
                <a:solidFill>
                  <a:schemeClr val="dk1"/>
                </a:solidFill>
              </a:defRPr>
            </a:lvl4pPr>
            <a:lvl5pPr lvl="4" algn="r">
              <a:buNone/>
              <a:defRPr sz="1733">
                <a:solidFill>
                  <a:schemeClr val="dk1"/>
                </a:solidFill>
              </a:defRPr>
            </a:lvl5pPr>
            <a:lvl6pPr lvl="5" algn="r">
              <a:buNone/>
              <a:defRPr sz="1733">
                <a:solidFill>
                  <a:schemeClr val="dk1"/>
                </a:solidFill>
              </a:defRPr>
            </a:lvl6pPr>
            <a:lvl7pPr lvl="6" algn="r">
              <a:buNone/>
              <a:defRPr sz="1733">
                <a:solidFill>
                  <a:schemeClr val="dk1"/>
                </a:solidFill>
              </a:defRPr>
            </a:lvl7pPr>
            <a:lvl8pPr lvl="7" algn="r">
              <a:buNone/>
              <a:defRPr sz="1733">
                <a:solidFill>
                  <a:schemeClr val="dk1"/>
                </a:solidFill>
              </a:defRPr>
            </a:lvl8pPr>
            <a:lvl9pPr lvl="8" algn="r">
              <a:buNone/>
              <a:defRPr sz="1733">
                <a:solidFill>
                  <a:schemeClr val="dk1"/>
                </a:solidFill>
              </a:defRPr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7DB0F5-87D3-4837-95C0-A8B92424F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94" y="6321012"/>
            <a:ext cx="1004213" cy="5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60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tutorial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zure.microsoft.com/en-us/services/app-service/static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tech-writ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C31074-C362-415D-9B8D-EDFE0B690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5"/>
            <a:ext cx="12192000" cy="6843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1B8B9-2A2C-4156-9B86-91E62B5D9D0A}"/>
              </a:ext>
            </a:extLst>
          </p:cNvPr>
          <p:cNvSpPr txBox="1"/>
          <p:nvPr/>
        </p:nvSpPr>
        <p:spPr>
          <a:xfrm>
            <a:off x="337930" y="1361661"/>
            <a:ext cx="575807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>
              <a:solidFill>
                <a:schemeClr val="bg1">
                  <a:lumMod val="40000"/>
                  <a:lumOff val="60000"/>
                </a:schemeClr>
              </a:solidFill>
              <a:latin typeface="+mj-lt"/>
            </a:endParaRPr>
          </a:p>
          <a:p>
            <a:pPr algn="ctr"/>
            <a:r>
              <a:rPr lang="en-US" sz="36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Technical writing and</a:t>
            </a:r>
          </a:p>
          <a:p>
            <a:pPr algn="ctr"/>
            <a:r>
              <a:rPr lang="en-US" sz="36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Azure Static Web App</a:t>
            </a:r>
            <a:endParaRPr lang="en-US" sz="1050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sz="1600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en-US" sz="1600" dirty="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</a:rPr>
              <a:t>Leonid Petrov1, developer</a:t>
            </a:r>
          </a:p>
        </p:txBody>
      </p:sp>
    </p:spTree>
    <p:extLst>
      <p:ext uri="{BB962C8B-B14F-4D97-AF65-F5344CB8AC3E}">
        <p14:creationId xmlns:p14="http://schemas.microsoft.com/office/powerpoint/2010/main" val="166174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Active voice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8AD014B-AF53-4C8E-8088-EF45C0C66DBD}"/>
              </a:ext>
            </a:extLst>
          </p:cNvPr>
          <p:cNvSpPr txBox="1">
            <a:spLocks/>
          </p:cNvSpPr>
          <p:nvPr/>
        </p:nvSpPr>
        <p:spPr>
          <a:xfrm>
            <a:off x="707571" y="1120490"/>
            <a:ext cx="10972800" cy="1883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Font typeface="Arial"/>
              <a:buNone/>
            </a:pPr>
            <a:r>
              <a:rPr lang="en-US" sz="2400" u="sng" dirty="0">
                <a:latin typeface="+mn-lt"/>
              </a:rPr>
              <a:t>Exercise:</a:t>
            </a:r>
          </a:p>
          <a:p>
            <a:pPr marL="50799" indent="0">
              <a:buFont typeface="Arial"/>
              <a:buNone/>
            </a:pPr>
            <a:r>
              <a:rPr lang="en-US" sz="2400" dirty="0">
                <a:latin typeface="+mn-lt"/>
              </a:rPr>
              <a:t>Rewrite the following passive voice sentences as active voice. Only part of certain sentences are in passive voice; ensure that all parts end up as active voice: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1061C07-19D4-4F1D-9DC7-00D86DAE9F78}"/>
              </a:ext>
            </a:extLst>
          </p:cNvPr>
          <p:cNvSpPr txBox="1">
            <a:spLocks/>
          </p:cNvSpPr>
          <p:nvPr/>
        </p:nvSpPr>
        <p:spPr>
          <a:xfrm>
            <a:off x="707571" y="3429001"/>
            <a:ext cx="10972800" cy="6966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Font typeface="Arial"/>
              <a:buNone/>
            </a:pPr>
            <a:r>
              <a:rPr lang="en-US" sz="1800" dirty="0">
                <a:latin typeface="+mn-lt"/>
              </a:rPr>
              <a:t>The flags were not parsed by the </a:t>
            </a:r>
            <a:r>
              <a:rPr lang="en-US" sz="1800" dirty="0" err="1">
                <a:latin typeface="+mn-lt"/>
              </a:rPr>
              <a:t>Mungifier</a:t>
            </a:r>
            <a:r>
              <a:rPr lang="en-US" sz="1800" dirty="0">
                <a:latin typeface="+mn-lt"/>
              </a:rPr>
              <a:t>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431D547-3EAD-49CB-B483-E64707FA8B26}"/>
              </a:ext>
            </a:extLst>
          </p:cNvPr>
          <p:cNvSpPr txBox="1">
            <a:spLocks/>
          </p:cNvSpPr>
          <p:nvPr/>
        </p:nvSpPr>
        <p:spPr>
          <a:xfrm>
            <a:off x="707571" y="4788972"/>
            <a:ext cx="10972800" cy="6966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None/>
            </a:pPr>
            <a:r>
              <a:rPr lang="en-US" sz="1800" dirty="0">
                <a:latin typeface="+mn-lt"/>
              </a:rPr>
              <a:t>The </a:t>
            </a:r>
            <a:r>
              <a:rPr lang="en-US" sz="1800" dirty="0" err="1">
                <a:latin typeface="+mn-lt"/>
              </a:rPr>
              <a:t>Mungifier</a:t>
            </a:r>
            <a:r>
              <a:rPr lang="en-US" sz="1800" dirty="0">
                <a:latin typeface="+mn-lt"/>
              </a:rPr>
              <a:t> did not parse the flags.</a:t>
            </a:r>
          </a:p>
        </p:txBody>
      </p:sp>
    </p:spTree>
    <p:extLst>
      <p:ext uri="{BB962C8B-B14F-4D97-AF65-F5344CB8AC3E}">
        <p14:creationId xmlns:p14="http://schemas.microsoft.com/office/powerpoint/2010/main" val="262782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Clear sentences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FD2A3-EAC6-41C7-ADB2-686CA9A4F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30829"/>
            <a:ext cx="10972800" cy="1284513"/>
          </a:xfrm>
        </p:spPr>
        <p:txBody>
          <a:bodyPr/>
          <a:lstStyle/>
          <a:p>
            <a:pPr marL="50799" indent="0">
              <a:buNone/>
            </a:pPr>
            <a:r>
              <a:rPr lang="en-US" dirty="0">
                <a:latin typeface="+mn-lt"/>
              </a:rPr>
              <a:t>Unit suggests a few ways to make your sentences beautifully clear.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4AF8CE0-EC0F-45CE-9A87-520EA6857B6E}"/>
              </a:ext>
            </a:extLst>
          </p:cNvPr>
          <p:cNvSpPr txBox="1">
            <a:spLocks/>
          </p:cNvSpPr>
          <p:nvPr/>
        </p:nvSpPr>
        <p:spPr>
          <a:xfrm>
            <a:off x="609600" y="3346987"/>
            <a:ext cx="5486400" cy="1991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+mn-lt"/>
              </a:rPr>
              <a:t>Choose strong verbs</a:t>
            </a:r>
          </a:p>
          <a:p>
            <a:r>
              <a:rPr lang="en-US" sz="2000" dirty="0">
                <a:latin typeface="+mn-lt"/>
              </a:rPr>
              <a:t>Reduce there is/there are</a:t>
            </a:r>
          </a:p>
          <a:p>
            <a:r>
              <a:rPr lang="en-US" sz="2000" dirty="0">
                <a:latin typeface="+mn-lt"/>
              </a:rPr>
              <a:t>Minimize certain adjectives and adverbs (optional)</a:t>
            </a:r>
          </a:p>
        </p:txBody>
      </p:sp>
    </p:spTree>
    <p:extLst>
      <p:ext uri="{BB962C8B-B14F-4D97-AF65-F5344CB8AC3E}">
        <p14:creationId xmlns:p14="http://schemas.microsoft.com/office/powerpoint/2010/main" val="123262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Clear sentences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8AD014B-AF53-4C8E-8088-EF45C0C66DBD}"/>
              </a:ext>
            </a:extLst>
          </p:cNvPr>
          <p:cNvSpPr txBox="1">
            <a:spLocks/>
          </p:cNvSpPr>
          <p:nvPr/>
        </p:nvSpPr>
        <p:spPr>
          <a:xfrm>
            <a:off x="707571" y="1120490"/>
            <a:ext cx="10972800" cy="1883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Font typeface="Arial"/>
              <a:buNone/>
            </a:pPr>
            <a:r>
              <a:rPr lang="en-US" sz="2400" u="sng" dirty="0">
                <a:latin typeface="+mn-lt"/>
              </a:rPr>
              <a:t>Exercise:</a:t>
            </a:r>
          </a:p>
          <a:p>
            <a:pPr marL="50799" indent="0">
              <a:buFont typeface="Arial"/>
              <a:buNone/>
            </a:pPr>
            <a:r>
              <a:rPr lang="en-US" sz="2400" dirty="0">
                <a:latin typeface="+mn-lt"/>
              </a:rPr>
              <a:t>Clarify the following sentences by removing </a:t>
            </a:r>
            <a:r>
              <a:rPr lang="en-US" sz="2400" b="1" dirty="0">
                <a:latin typeface="+mn-lt"/>
              </a:rPr>
              <a:t>There is</a:t>
            </a:r>
            <a:r>
              <a:rPr lang="en-US" sz="2400" dirty="0">
                <a:latin typeface="+mn-lt"/>
              </a:rPr>
              <a:t>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1061C07-19D4-4F1D-9DC7-00D86DAE9F78}"/>
              </a:ext>
            </a:extLst>
          </p:cNvPr>
          <p:cNvSpPr txBox="1">
            <a:spLocks/>
          </p:cNvSpPr>
          <p:nvPr/>
        </p:nvSpPr>
        <p:spPr>
          <a:xfrm>
            <a:off x="707571" y="3429001"/>
            <a:ext cx="10972800" cy="6966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Font typeface="Arial"/>
              <a:buNone/>
            </a:pPr>
            <a:r>
              <a:rPr lang="en-US" sz="1800" dirty="0">
                <a:latin typeface="+mn-lt"/>
              </a:rPr>
              <a:t>There is a low-level, TensorFlow, Python interface to load a saved model.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431D547-3EAD-49CB-B483-E64707FA8B26}"/>
              </a:ext>
            </a:extLst>
          </p:cNvPr>
          <p:cNvSpPr txBox="1">
            <a:spLocks/>
          </p:cNvSpPr>
          <p:nvPr/>
        </p:nvSpPr>
        <p:spPr>
          <a:xfrm>
            <a:off x="707571" y="4788972"/>
            <a:ext cx="10972800" cy="6966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None/>
            </a:pPr>
            <a:r>
              <a:rPr lang="en-US" sz="1800" dirty="0">
                <a:latin typeface="+mn-lt"/>
              </a:rPr>
              <a:t>TensorFlow provides a low-level Python interface to load a saved model.</a:t>
            </a:r>
          </a:p>
        </p:txBody>
      </p:sp>
    </p:spTree>
    <p:extLst>
      <p:ext uri="{BB962C8B-B14F-4D97-AF65-F5344CB8AC3E}">
        <p14:creationId xmlns:p14="http://schemas.microsoft.com/office/powerpoint/2010/main" val="180917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Lists and tables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FD2A3-EAC6-41C7-ADB2-686CA9A4F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30829"/>
            <a:ext cx="10972800" cy="1284513"/>
          </a:xfrm>
        </p:spPr>
        <p:txBody>
          <a:bodyPr/>
          <a:lstStyle/>
          <a:p>
            <a:pPr marL="50799" indent="0">
              <a:buNone/>
            </a:pPr>
            <a:r>
              <a:rPr lang="en-US" dirty="0">
                <a:latin typeface="+mn-lt"/>
              </a:rPr>
              <a:t>Good lists can transform technical chaos into something orderly.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4AF8CE0-EC0F-45CE-9A87-520EA6857B6E}"/>
              </a:ext>
            </a:extLst>
          </p:cNvPr>
          <p:cNvSpPr txBox="1">
            <a:spLocks/>
          </p:cNvSpPr>
          <p:nvPr/>
        </p:nvSpPr>
        <p:spPr>
          <a:xfrm>
            <a:off x="609600" y="2911559"/>
            <a:ext cx="9209314" cy="1991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+mn-lt"/>
              </a:rPr>
              <a:t>Choose the correct type of list</a:t>
            </a:r>
          </a:p>
          <a:p>
            <a:r>
              <a:rPr lang="en-US" sz="2000" dirty="0">
                <a:latin typeface="+mn-lt"/>
              </a:rPr>
              <a:t>Keep list items parallel</a:t>
            </a:r>
          </a:p>
          <a:p>
            <a:r>
              <a:rPr lang="en-US" sz="2000" dirty="0">
                <a:latin typeface="+mn-lt"/>
              </a:rPr>
              <a:t>Start numbered list items with imperative verbs</a:t>
            </a:r>
          </a:p>
          <a:p>
            <a:r>
              <a:rPr lang="en-US" sz="2000" dirty="0">
                <a:latin typeface="+mn-lt"/>
              </a:rPr>
              <a:t>Punctuate items appropriately</a:t>
            </a:r>
          </a:p>
          <a:p>
            <a:r>
              <a:rPr lang="en-US" sz="2000" dirty="0">
                <a:latin typeface="+mn-lt"/>
              </a:rPr>
              <a:t>Create helpful tables</a:t>
            </a:r>
          </a:p>
          <a:p>
            <a:r>
              <a:rPr lang="en-US" sz="2000" dirty="0">
                <a:latin typeface="+mn-lt"/>
              </a:rPr>
              <a:t>Introduce each list and table</a:t>
            </a:r>
          </a:p>
        </p:txBody>
      </p:sp>
    </p:spTree>
    <p:extLst>
      <p:ext uri="{BB962C8B-B14F-4D97-AF65-F5344CB8AC3E}">
        <p14:creationId xmlns:p14="http://schemas.microsoft.com/office/powerpoint/2010/main" val="63767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Lists and tables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8AD014B-AF53-4C8E-8088-EF45C0C66DBD}"/>
              </a:ext>
            </a:extLst>
          </p:cNvPr>
          <p:cNvSpPr txBox="1">
            <a:spLocks/>
          </p:cNvSpPr>
          <p:nvPr/>
        </p:nvSpPr>
        <p:spPr>
          <a:xfrm>
            <a:off x="707571" y="1120490"/>
            <a:ext cx="10972800" cy="1883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Font typeface="Arial"/>
              <a:buNone/>
            </a:pPr>
            <a:r>
              <a:rPr lang="en-US" sz="2400" u="sng" dirty="0">
                <a:latin typeface="+mn-lt"/>
              </a:rPr>
              <a:t>Exercise:</a:t>
            </a:r>
          </a:p>
          <a:p>
            <a:pPr marL="50799" indent="0">
              <a:buFont typeface="Arial"/>
              <a:buNone/>
            </a:pPr>
            <a:r>
              <a:rPr lang="en-US" sz="2400" dirty="0">
                <a:latin typeface="+mn-lt"/>
              </a:rPr>
              <a:t>Is the following list parallel or nonparallel?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1061C07-19D4-4F1D-9DC7-00D86DAE9F78}"/>
              </a:ext>
            </a:extLst>
          </p:cNvPr>
          <p:cNvSpPr txBox="1">
            <a:spLocks/>
          </p:cNvSpPr>
          <p:nvPr/>
        </p:nvSpPr>
        <p:spPr>
          <a:xfrm>
            <a:off x="707571" y="3429000"/>
            <a:ext cx="10972800" cy="14477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+mn-lt"/>
              </a:rPr>
              <a:t>Broccoli inspires feelings of love or hate.</a:t>
            </a:r>
          </a:p>
          <a:p>
            <a:r>
              <a:rPr lang="en-US" sz="1800" dirty="0">
                <a:latin typeface="+mn-lt"/>
              </a:rPr>
              <a:t>Potatoes taste delicious.</a:t>
            </a:r>
          </a:p>
          <a:p>
            <a:r>
              <a:rPr lang="en-US" sz="1800" dirty="0">
                <a:latin typeface="+mn-lt"/>
              </a:rPr>
              <a:t>Cabbages.</a:t>
            </a:r>
          </a:p>
        </p:txBody>
      </p:sp>
    </p:spTree>
    <p:extLst>
      <p:ext uri="{BB962C8B-B14F-4D97-AF65-F5344CB8AC3E}">
        <p14:creationId xmlns:p14="http://schemas.microsoft.com/office/powerpoint/2010/main" val="233258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Markdown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8AD014B-AF53-4C8E-8088-EF45C0C66DBD}"/>
              </a:ext>
            </a:extLst>
          </p:cNvPr>
          <p:cNvSpPr txBox="1">
            <a:spLocks/>
          </p:cNvSpPr>
          <p:nvPr/>
        </p:nvSpPr>
        <p:spPr>
          <a:xfrm>
            <a:off x="707571" y="1120490"/>
            <a:ext cx="10972800" cy="1883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Font typeface="Arial"/>
              <a:buNone/>
            </a:pPr>
            <a:r>
              <a:rPr lang="en-US" sz="2400" b="1" dirty="0">
                <a:latin typeface="+mn-lt"/>
              </a:rPr>
              <a:t>Markdown</a:t>
            </a:r>
            <a:r>
              <a:rPr lang="en-US" sz="2400" dirty="0">
                <a:latin typeface="+mn-lt"/>
              </a:rPr>
              <a:t> is a lightweight markup language that many technical professionals use to create and edit technical documents.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1061C07-19D4-4F1D-9DC7-00D86DAE9F78}"/>
              </a:ext>
            </a:extLst>
          </p:cNvPr>
          <p:cNvSpPr txBox="1">
            <a:spLocks/>
          </p:cNvSpPr>
          <p:nvPr/>
        </p:nvSpPr>
        <p:spPr>
          <a:xfrm>
            <a:off x="707571" y="2863681"/>
            <a:ext cx="10972800" cy="287382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None/>
            </a:pPr>
            <a:r>
              <a:rPr lang="en-US" sz="1800" dirty="0">
                <a:latin typeface="+mn-lt"/>
              </a:rPr>
              <a:t>## bash and </a:t>
            </a:r>
            <a:r>
              <a:rPr lang="en-US" sz="1800" dirty="0" err="1">
                <a:latin typeface="+mn-lt"/>
              </a:rPr>
              <a:t>ksh</a:t>
            </a:r>
            <a:endParaRPr lang="en-US" sz="1800" dirty="0">
              <a:latin typeface="+mn-lt"/>
            </a:endParaRPr>
          </a:p>
          <a:p>
            <a:pPr marL="50799" indent="0">
              <a:buNone/>
            </a:pPr>
            <a:endParaRPr lang="en-US" sz="1800" dirty="0">
              <a:latin typeface="+mn-lt"/>
            </a:endParaRPr>
          </a:p>
          <a:p>
            <a:pPr marL="50799" indent="0">
              <a:buNone/>
            </a:pPr>
            <a:r>
              <a:rPr lang="en-US" sz="1800" dirty="0">
                <a:latin typeface="+mn-lt"/>
              </a:rPr>
              <a:t>**bash** closely resembles an older shell named **</a:t>
            </a:r>
            <a:r>
              <a:rPr lang="en-US" sz="1800" dirty="0" err="1">
                <a:latin typeface="+mn-lt"/>
              </a:rPr>
              <a:t>ksh</a:t>
            </a:r>
            <a:r>
              <a:rPr lang="en-US" sz="1800" dirty="0">
                <a:latin typeface="+mn-lt"/>
              </a:rPr>
              <a:t>**.  The key</a:t>
            </a:r>
          </a:p>
          <a:p>
            <a:pPr marL="50799" indent="0">
              <a:buNone/>
            </a:pPr>
            <a:r>
              <a:rPr lang="en-US" sz="1800" dirty="0">
                <a:latin typeface="+mn-lt"/>
              </a:rPr>
              <a:t>*practical* difference between the two shells is as follows:</a:t>
            </a:r>
          </a:p>
          <a:p>
            <a:pPr marL="50799" indent="0">
              <a:buNone/>
            </a:pPr>
            <a:endParaRPr lang="en-US" sz="1800" dirty="0">
              <a:latin typeface="+mn-lt"/>
            </a:endParaRPr>
          </a:p>
          <a:p>
            <a:pPr marL="50799" indent="0">
              <a:buNone/>
            </a:pPr>
            <a:r>
              <a:rPr lang="en-US" sz="1800" dirty="0">
                <a:latin typeface="+mn-lt"/>
              </a:rPr>
              <a:t>*  More people know bash than </a:t>
            </a:r>
            <a:r>
              <a:rPr lang="en-US" sz="1800" dirty="0" err="1">
                <a:latin typeface="+mn-lt"/>
              </a:rPr>
              <a:t>ksh</a:t>
            </a:r>
            <a:r>
              <a:rPr lang="en-US" sz="1800" dirty="0">
                <a:latin typeface="+mn-lt"/>
              </a:rPr>
              <a:t>, so it is easier to get help for bash</a:t>
            </a:r>
          </a:p>
          <a:p>
            <a:pPr marL="50799" indent="0">
              <a:buNone/>
            </a:pPr>
            <a:r>
              <a:rPr lang="en-US" sz="1800" dirty="0">
                <a:latin typeface="+mn-lt"/>
              </a:rPr>
              <a:t>   problems than </a:t>
            </a:r>
            <a:r>
              <a:rPr lang="en-US" sz="1800" dirty="0" err="1">
                <a:latin typeface="+mn-lt"/>
              </a:rPr>
              <a:t>ksh</a:t>
            </a:r>
            <a:r>
              <a:rPr lang="en-US" sz="1800" dirty="0">
                <a:latin typeface="+mn-lt"/>
              </a:rPr>
              <a:t> problems.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26B61-9307-43E1-B492-BF8C82FCE5B4}"/>
              </a:ext>
            </a:extLst>
          </p:cNvPr>
          <p:cNvSpPr txBox="1"/>
          <p:nvPr/>
        </p:nvSpPr>
        <p:spPr>
          <a:xfrm>
            <a:off x="10468451" y="6611779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  <a:hlinkClick r:id="rId2"/>
              </a:rPr>
              <a:t>markdowntutorial.com</a:t>
            </a:r>
            <a:endParaRPr lang="en-US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023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Creating sample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FD2A3-EAC6-41C7-ADB2-686CA9A4F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30829"/>
            <a:ext cx="10972800" cy="1284513"/>
          </a:xfrm>
        </p:spPr>
        <p:txBody>
          <a:bodyPr/>
          <a:lstStyle/>
          <a:p>
            <a:pPr marL="50799" indent="0">
              <a:buNone/>
            </a:pPr>
            <a:r>
              <a:rPr lang="en-US" sz="2800" dirty="0">
                <a:latin typeface="+mn-lt"/>
              </a:rPr>
              <a:t>Good sample code is often the best documentation.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4AF8CE0-EC0F-45CE-9A87-520EA6857B6E}"/>
              </a:ext>
            </a:extLst>
          </p:cNvPr>
          <p:cNvSpPr txBox="1">
            <a:spLocks/>
          </p:cNvSpPr>
          <p:nvPr/>
        </p:nvSpPr>
        <p:spPr>
          <a:xfrm>
            <a:off x="609600" y="2911559"/>
            <a:ext cx="10972800" cy="247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 algn="l">
              <a:buNone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+mn-lt"/>
              </a:rPr>
              <a:t>Sample code should meet the following criteria: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+mn-lt"/>
              </a:rPr>
              <a:t>Build without errors.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+mn-lt"/>
              </a:rPr>
              <a:t>Perform the task it claims to perform.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+mn-lt"/>
              </a:rPr>
              <a:t>Be as production-ready as possible. For example, the code shouldn't contain any security vulnerabilities.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+mn-lt"/>
              </a:rPr>
              <a:t>Follow language-specific conventions.</a:t>
            </a:r>
          </a:p>
        </p:txBody>
      </p:sp>
    </p:spTree>
    <p:extLst>
      <p:ext uri="{BB962C8B-B14F-4D97-AF65-F5344CB8AC3E}">
        <p14:creationId xmlns:p14="http://schemas.microsoft.com/office/powerpoint/2010/main" val="3411794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Creating sample code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8AD014B-AF53-4C8E-8088-EF45C0C66DBD}"/>
              </a:ext>
            </a:extLst>
          </p:cNvPr>
          <p:cNvSpPr txBox="1">
            <a:spLocks/>
          </p:cNvSpPr>
          <p:nvPr/>
        </p:nvSpPr>
        <p:spPr>
          <a:xfrm>
            <a:off x="707571" y="1120490"/>
            <a:ext cx="10972800" cy="1883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Font typeface="Arial"/>
              <a:buNone/>
            </a:pPr>
            <a:r>
              <a:rPr lang="en-US" sz="2400" u="sng" dirty="0">
                <a:latin typeface="+mn-lt"/>
              </a:rPr>
              <a:t>Exercise:</a:t>
            </a:r>
          </a:p>
          <a:p>
            <a:pPr marL="50799" indent="0">
              <a:buFont typeface="Arial"/>
              <a:buNone/>
            </a:pPr>
            <a:r>
              <a:rPr lang="en-US" sz="2400" dirty="0">
                <a:latin typeface="+mn-lt"/>
              </a:rPr>
              <a:t>What problems do you see in the comments within the following snippet?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1061C07-19D4-4F1D-9DC7-00D86DAE9F78}"/>
              </a:ext>
            </a:extLst>
          </p:cNvPr>
          <p:cNvSpPr txBox="1">
            <a:spLocks/>
          </p:cNvSpPr>
          <p:nvPr/>
        </p:nvSpPr>
        <p:spPr>
          <a:xfrm>
            <a:off x="707571" y="3111833"/>
            <a:ext cx="10972800" cy="118654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None/>
            </a:pPr>
            <a:r>
              <a:rPr lang="en-US" sz="1800" dirty="0">
                <a:latin typeface="+mn-lt"/>
              </a:rPr>
              <a:t>/* Create a stream from the text file at pathname /</a:t>
            </a:r>
            <a:r>
              <a:rPr lang="en-US" sz="1800" dirty="0" err="1">
                <a:latin typeface="+mn-lt"/>
              </a:rPr>
              <a:t>tmp</a:t>
            </a:r>
            <a:r>
              <a:rPr lang="en-US" sz="1800" dirty="0">
                <a:latin typeface="+mn-lt"/>
              </a:rPr>
              <a:t>/</a:t>
            </a:r>
            <a:r>
              <a:rPr lang="en-US" sz="1800" dirty="0" err="1">
                <a:latin typeface="+mn-lt"/>
              </a:rPr>
              <a:t>myfile</a:t>
            </a:r>
            <a:r>
              <a:rPr lang="en-US" sz="1800" dirty="0">
                <a:latin typeface="+mn-lt"/>
              </a:rPr>
              <a:t>. */</a:t>
            </a:r>
          </a:p>
          <a:p>
            <a:pPr marL="50799" indent="0">
              <a:buNone/>
            </a:pPr>
            <a:r>
              <a:rPr lang="en-US" sz="1800" dirty="0" err="1">
                <a:latin typeface="+mn-lt"/>
              </a:rPr>
              <a:t>mystream</a:t>
            </a:r>
            <a:r>
              <a:rPr lang="en-US" sz="1800" dirty="0">
                <a:latin typeface="+mn-lt"/>
              </a:rPr>
              <a:t> = </a:t>
            </a:r>
            <a:r>
              <a:rPr lang="en-US" sz="1800" dirty="0" err="1">
                <a:latin typeface="+mn-lt"/>
              </a:rPr>
              <a:t>br.openstream</a:t>
            </a:r>
            <a:r>
              <a:rPr lang="en-US" sz="1800" dirty="0">
                <a:latin typeface="+mn-lt"/>
              </a:rPr>
              <a:t>(pathname=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"/</a:t>
            </a:r>
            <a:r>
              <a:rPr lang="en-US" sz="1800" dirty="0" err="1">
                <a:solidFill>
                  <a:srgbClr val="00B050"/>
                </a:solidFill>
                <a:latin typeface="+mn-lt"/>
              </a:rPr>
              <a:t>tmp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/</a:t>
            </a:r>
            <a:r>
              <a:rPr lang="en-US" sz="1800" dirty="0" err="1">
                <a:solidFill>
                  <a:srgbClr val="00B050"/>
                </a:solidFill>
                <a:latin typeface="+mn-lt"/>
              </a:rPr>
              <a:t>myfile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", </a:t>
            </a:r>
            <a:r>
              <a:rPr lang="en-US" sz="1800" dirty="0">
                <a:latin typeface="+mn-lt"/>
              </a:rPr>
              <a:t>mode=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"z"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95558E-72E3-4B58-8682-1B8A83197D3A}"/>
              </a:ext>
            </a:extLst>
          </p:cNvPr>
          <p:cNvSpPr txBox="1">
            <a:spLocks/>
          </p:cNvSpPr>
          <p:nvPr/>
        </p:nvSpPr>
        <p:spPr>
          <a:xfrm>
            <a:off x="707571" y="4529197"/>
            <a:ext cx="10972800" cy="94853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+mn-lt"/>
              </a:rPr>
              <a:t>The comment elaborates on a fairly obvious part of the code</a:t>
            </a:r>
          </a:p>
          <a:p>
            <a:r>
              <a:rPr lang="en-US" sz="1800" dirty="0">
                <a:latin typeface="+mn-lt"/>
              </a:rPr>
              <a:t>The snippet doesn't explain the non-obvious portion of the code. </a:t>
            </a:r>
          </a:p>
        </p:txBody>
      </p:sp>
    </p:spTree>
    <p:extLst>
      <p:ext uri="{BB962C8B-B14F-4D97-AF65-F5344CB8AC3E}">
        <p14:creationId xmlns:p14="http://schemas.microsoft.com/office/powerpoint/2010/main" val="401059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63979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DE1B819-801D-4139-91A2-AB5D0A22A5C2}"/>
              </a:ext>
            </a:extLst>
          </p:cNvPr>
          <p:cNvSpPr txBox="1"/>
          <p:nvPr/>
        </p:nvSpPr>
        <p:spPr>
          <a:xfrm>
            <a:off x="7929295" y="6611779"/>
            <a:ext cx="4262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  <a:hlinkClick r:id="rId2"/>
              </a:rPr>
              <a:t>azure.microsoft.com/</a:t>
            </a:r>
            <a:r>
              <a:rPr lang="en-US" sz="1000" dirty="0" err="1">
                <a:latin typeface="+mn-lt"/>
                <a:hlinkClick r:id="rId2"/>
              </a:rPr>
              <a:t>en</a:t>
            </a:r>
            <a:r>
              <a:rPr lang="en-US" sz="1000" dirty="0">
                <a:latin typeface="+mn-lt"/>
                <a:hlinkClick r:id="rId2"/>
              </a:rPr>
              <a:t>-us/services/app-service/static</a:t>
            </a:r>
            <a:endParaRPr lang="en-US" sz="1000" dirty="0">
              <a:latin typeface="+mn-lt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7FAC2305-31EF-4D3F-BCF6-A709BEDC8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6138"/>
            <a:ext cx="12192000" cy="516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02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C31074-C362-415D-9B8D-EDFE0B690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5"/>
            <a:ext cx="12192000" cy="6843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1B8B9-2A2C-4156-9B86-91E62B5D9D0A}"/>
              </a:ext>
            </a:extLst>
          </p:cNvPr>
          <p:cNvSpPr txBox="1"/>
          <p:nvPr/>
        </p:nvSpPr>
        <p:spPr>
          <a:xfrm>
            <a:off x="337929" y="1361661"/>
            <a:ext cx="64206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Agenda</a:t>
            </a:r>
          </a:p>
          <a:p>
            <a:endParaRPr lang="en-US" sz="4800" dirty="0">
              <a:solidFill>
                <a:schemeClr val="bg1">
                  <a:lumMod val="40000"/>
                  <a:lumOff val="60000"/>
                </a:schemeClr>
              </a:solidFill>
              <a:latin typeface="+mj-lt"/>
            </a:endParaRP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Tech writing course by Google</a:t>
            </a: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Azure Static Web Apps</a:t>
            </a: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Demo</a:t>
            </a: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Q&amp;A</a:t>
            </a:r>
            <a:endParaRPr lang="en-US" sz="1100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6123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E66EA4D-BDD6-43FD-A573-C7ADC843E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1137" y="1349201"/>
            <a:ext cx="1609725" cy="323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520A1C-76C5-49BC-B8BC-C27EF824E2CD}"/>
              </a:ext>
            </a:extLst>
          </p:cNvPr>
          <p:cNvSpPr txBox="1"/>
          <p:nvPr/>
        </p:nvSpPr>
        <p:spPr>
          <a:xfrm>
            <a:off x="3048838" y="4583909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+mj-lt"/>
              </a:rPr>
              <a:t>Simple – just create repository </a:t>
            </a:r>
            <a:r>
              <a:rPr lang="en-US" b="0" i="1" dirty="0">
                <a:solidFill>
                  <a:schemeClr val="tx1"/>
                </a:solidFill>
                <a:effectLst/>
                <a:latin typeface="+mj-lt"/>
              </a:rPr>
              <a:t>username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.github.io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5551A-6E95-4B22-ACA4-A6BCFB6C8A8E}"/>
              </a:ext>
            </a:extLst>
          </p:cNvPr>
          <p:cNvSpPr txBox="1"/>
          <p:nvPr/>
        </p:nvSpPr>
        <p:spPr>
          <a:xfrm>
            <a:off x="1036654" y="2238833"/>
            <a:ext cx="10118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Websites for you and your projects. Hosted directly from your GitHub repository. Just edit, push, and your changes are live.</a:t>
            </a:r>
          </a:p>
          <a:p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1372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122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3327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34F12E2-5B0F-40D7-8F8B-7258322C3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37" y="1273320"/>
            <a:ext cx="45720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E1B819-801D-4139-91A2-AB5D0A22A5C2}"/>
              </a:ext>
            </a:extLst>
          </p:cNvPr>
          <p:cNvSpPr txBox="1"/>
          <p:nvPr/>
        </p:nvSpPr>
        <p:spPr>
          <a:xfrm>
            <a:off x="9391233" y="6611779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  <a:hlinkClick r:id="rId3"/>
              </a:rPr>
              <a:t>developers.google.com/tech-writing</a:t>
            </a:r>
            <a:endParaRPr lang="en-US" sz="10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1ADD6B-BEFE-4B93-883F-81037C852E1B}"/>
              </a:ext>
            </a:extLst>
          </p:cNvPr>
          <p:cNvSpPr txBox="1"/>
          <p:nvPr/>
        </p:nvSpPr>
        <p:spPr>
          <a:xfrm>
            <a:off x="5701538" y="2105561"/>
            <a:ext cx="4678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Technical writing courses by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Two parts 3 hours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Pre-class and in-class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614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Requirements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FD2A3-EAC6-41C7-ADB2-686CA9A4F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</p:spPr>
        <p:txBody>
          <a:bodyPr/>
          <a:lstStyle/>
          <a:p>
            <a:r>
              <a:rPr lang="en-US" dirty="0">
                <a:latin typeface="+mn-lt"/>
              </a:rPr>
              <a:t>Professional software engineers</a:t>
            </a:r>
          </a:p>
          <a:p>
            <a:r>
              <a:rPr lang="en-US" dirty="0">
                <a:latin typeface="+mn-lt"/>
              </a:rPr>
              <a:t>Computer science students</a:t>
            </a:r>
          </a:p>
          <a:p>
            <a:r>
              <a:rPr lang="en-US" dirty="0">
                <a:latin typeface="+mn-lt"/>
              </a:rPr>
              <a:t>Engineering-adjacent roles, such as product managers</a:t>
            </a:r>
          </a:p>
          <a:p>
            <a:r>
              <a:rPr lang="en-US" dirty="0">
                <a:latin typeface="+mn-lt"/>
              </a:rPr>
              <a:t>B1+ writing</a:t>
            </a:r>
          </a:p>
          <a:p>
            <a:r>
              <a:rPr lang="en-US" dirty="0">
                <a:latin typeface="+mn-lt"/>
              </a:rPr>
              <a:t>Background in coding</a:t>
            </a:r>
          </a:p>
        </p:txBody>
      </p:sp>
    </p:spTree>
    <p:extLst>
      <p:ext uri="{BB962C8B-B14F-4D97-AF65-F5344CB8AC3E}">
        <p14:creationId xmlns:p14="http://schemas.microsoft.com/office/powerpoint/2010/main" val="336662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FD2A3-EAC6-41C7-ADB2-686CA9A4F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Use terminology—including abbreviations and acronyms—consistently</a:t>
            </a:r>
          </a:p>
          <a:p>
            <a:r>
              <a:rPr lang="en-US" sz="2000" dirty="0">
                <a:latin typeface="+mn-lt"/>
              </a:rPr>
              <a:t>Recognize and disambiguate pesky pronouns</a:t>
            </a:r>
          </a:p>
          <a:p>
            <a:r>
              <a:rPr lang="en-US" sz="2000" dirty="0">
                <a:latin typeface="+mn-lt"/>
              </a:rPr>
              <a:t>Distinguish active voice from passive voice</a:t>
            </a:r>
          </a:p>
          <a:p>
            <a:r>
              <a:rPr lang="en-US" sz="2000" dirty="0">
                <a:latin typeface="+mn-lt"/>
              </a:rPr>
              <a:t>Convert passive voice sentences to active voice</a:t>
            </a:r>
          </a:p>
          <a:p>
            <a:r>
              <a:rPr lang="en-US" sz="2000" dirty="0">
                <a:latin typeface="+mn-lt"/>
              </a:rPr>
              <a:t>Identify three ways in which active voice is superior to passive voice</a:t>
            </a:r>
          </a:p>
          <a:p>
            <a:r>
              <a:rPr lang="en-US" sz="2000" dirty="0">
                <a:latin typeface="+mn-lt"/>
              </a:rPr>
              <a:t>Develop at least three strategies to make sentences clearer and more engaging</a:t>
            </a:r>
          </a:p>
          <a:p>
            <a:r>
              <a:rPr lang="en-US" sz="2000" dirty="0">
                <a:latin typeface="+mn-lt"/>
              </a:rPr>
              <a:t>Develop at least four strategies to shorten sentences</a:t>
            </a:r>
          </a:p>
          <a:p>
            <a:r>
              <a:rPr lang="en-US" sz="2000" dirty="0">
                <a:latin typeface="+mn-lt"/>
              </a:rPr>
              <a:t>Understand the difference between bulleted lists and numbered lists</a:t>
            </a:r>
          </a:p>
          <a:p>
            <a:r>
              <a:rPr lang="en-US" sz="2000" dirty="0">
                <a:latin typeface="+mn-lt"/>
              </a:rPr>
              <a:t>Create helpful lists</a:t>
            </a:r>
          </a:p>
        </p:txBody>
      </p:sp>
    </p:spTree>
    <p:extLst>
      <p:ext uri="{BB962C8B-B14F-4D97-AF65-F5344CB8AC3E}">
        <p14:creationId xmlns:p14="http://schemas.microsoft.com/office/powerpoint/2010/main" val="330894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FD2A3-EAC6-41C7-ADB2-686CA9A4F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Create effective lead sentences for paragraphs</a:t>
            </a:r>
          </a:p>
          <a:p>
            <a:r>
              <a:rPr lang="en-US" sz="2000" dirty="0">
                <a:latin typeface="+mn-lt"/>
              </a:rPr>
              <a:t>Focus each paragraph on a single topic</a:t>
            </a:r>
          </a:p>
          <a:p>
            <a:r>
              <a:rPr lang="en-US" sz="2000" dirty="0">
                <a:latin typeface="+mn-lt"/>
              </a:rPr>
              <a:t>State key points at the start of each document</a:t>
            </a:r>
          </a:p>
          <a:p>
            <a:r>
              <a:rPr lang="en-US" sz="2000" dirty="0">
                <a:latin typeface="+mn-lt"/>
              </a:rPr>
              <a:t>Identify your target audience</a:t>
            </a:r>
          </a:p>
          <a:p>
            <a:r>
              <a:rPr lang="en-US" sz="2000" dirty="0">
                <a:latin typeface="+mn-lt"/>
              </a:rPr>
              <a:t>Determine what your target audience already knows and what your target audience needs to learn</a:t>
            </a:r>
          </a:p>
          <a:p>
            <a:r>
              <a:rPr lang="en-US" sz="2000" dirty="0">
                <a:latin typeface="+mn-lt"/>
              </a:rPr>
              <a:t>Understand the curse of knowledge</a:t>
            </a:r>
          </a:p>
          <a:p>
            <a:r>
              <a:rPr lang="en-US" sz="2000" dirty="0">
                <a:latin typeface="+mn-lt"/>
              </a:rPr>
              <a:t>Identify and revise idioms</a:t>
            </a:r>
          </a:p>
          <a:p>
            <a:r>
              <a:rPr lang="en-US" sz="2000" dirty="0">
                <a:latin typeface="+mn-lt"/>
              </a:rPr>
              <a:t>State your document's scope (goals) and audience</a:t>
            </a:r>
          </a:p>
          <a:p>
            <a:r>
              <a:rPr lang="en-US" sz="2000" dirty="0">
                <a:latin typeface="+mn-lt"/>
              </a:rPr>
              <a:t>Break long topics into appropriate sections</a:t>
            </a:r>
          </a:p>
          <a:p>
            <a:r>
              <a:rPr lang="en-US" sz="2000" dirty="0">
                <a:latin typeface="+mn-lt"/>
              </a:rPr>
              <a:t>Develop beginner competency in Markdown</a:t>
            </a:r>
          </a:p>
        </p:txBody>
      </p:sp>
    </p:spTree>
    <p:extLst>
      <p:ext uri="{BB962C8B-B14F-4D97-AF65-F5344CB8AC3E}">
        <p14:creationId xmlns:p14="http://schemas.microsoft.com/office/powerpoint/2010/main" val="3149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Just enough grammar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FD2A3-EAC6-41C7-ADB2-686CA9A4F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30829"/>
            <a:ext cx="10972800" cy="1284513"/>
          </a:xfrm>
        </p:spPr>
        <p:txBody>
          <a:bodyPr/>
          <a:lstStyle/>
          <a:p>
            <a:pPr marL="50799" indent="0">
              <a:buNone/>
            </a:pPr>
            <a:r>
              <a:rPr lang="en-US" dirty="0">
                <a:latin typeface="+mn-lt"/>
              </a:rPr>
              <a:t>Unit provides just enough grammar to understand the remainder of the course.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8AD014B-AF53-4C8E-8088-EF45C0C66DBD}"/>
              </a:ext>
            </a:extLst>
          </p:cNvPr>
          <p:cNvSpPr txBox="1">
            <a:spLocks/>
          </p:cNvSpPr>
          <p:nvPr/>
        </p:nvSpPr>
        <p:spPr>
          <a:xfrm>
            <a:off x="609600" y="2733057"/>
            <a:ext cx="10972800" cy="128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Font typeface="Arial"/>
              <a:buNone/>
            </a:pPr>
            <a:r>
              <a:rPr lang="en-US" sz="2400" u="sng" dirty="0">
                <a:latin typeface="+mn-lt"/>
              </a:rPr>
              <a:t>Exercise:</a:t>
            </a:r>
          </a:p>
          <a:p>
            <a:pPr marL="50799" indent="0">
              <a:buFont typeface="Arial"/>
              <a:buNone/>
            </a:pPr>
            <a:r>
              <a:rPr lang="en-US" sz="2400" u="sng" dirty="0">
                <a:latin typeface="+mn-lt"/>
              </a:rPr>
              <a:t>Identify the six nouns in the following passage:</a:t>
            </a:r>
          </a:p>
          <a:p>
            <a:pPr marL="50799" indent="0">
              <a:buFont typeface="Arial"/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1061C07-19D4-4F1D-9DC7-00D86DAE9F78}"/>
              </a:ext>
            </a:extLst>
          </p:cNvPr>
          <p:cNvSpPr txBox="1">
            <a:spLocks/>
          </p:cNvSpPr>
          <p:nvPr/>
        </p:nvSpPr>
        <p:spPr>
          <a:xfrm>
            <a:off x="707571" y="4235284"/>
            <a:ext cx="10972800" cy="93542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Font typeface="Arial"/>
              <a:buNone/>
            </a:pPr>
            <a:r>
              <a:rPr lang="en-US" sz="1800" dirty="0">
                <a:latin typeface="+mn-lt"/>
              </a:rPr>
              <a:t>C enables programmers to control pointers and memory. Great power brings great responsibility.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431D547-3EAD-49CB-B483-E64707FA8B26}"/>
              </a:ext>
            </a:extLst>
          </p:cNvPr>
          <p:cNvSpPr txBox="1">
            <a:spLocks/>
          </p:cNvSpPr>
          <p:nvPr/>
        </p:nvSpPr>
        <p:spPr>
          <a:xfrm>
            <a:off x="707571" y="4235283"/>
            <a:ext cx="10972800" cy="93542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Font typeface="Arial"/>
              <a:buNone/>
            </a:pPr>
            <a:r>
              <a:rPr lang="en-US" sz="1800" b="1" dirty="0">
                <a:latin typeface="+mn-lt"/>
              </a:rPr>
              <a:t>C</a:t>
            </a:r>
            <a:r>
              <a:rPr lang="en-US" sz="1800" dirty="0">
                <a:latin typeface="+mn-lt"/>
              </a:rPr>
              <a:t> enables </a:t>
            </a:r>
            <a:r>
              <a:rPr lang="en-US" sz="1800" b="1" dirty="0">
                <a:latin typeface="+mn-lt"/>
              </a:rPr>
              <a:t>programmers</a:t>
            </a:r>
            <a:r>
              <a:rPr lang="en-US" sz="1800" dirty="0">
                <a:latin typeface="+mn-lt"/>
              </a:rPr>
              <a:t> to control </a:t>
            </a:r>
            <a:r>
              <a:rPr lang="en-US" sz="1800" b="1" dirty="0">
                <a:latin typeface="+mn-lt"/>
              </a:rPr>
              <a:t>pointers</a:t>
            </a:r>
            <a:r>
              <a:rPr lang="en-US" sz="1800" dirty="0">
                <a:latin typeface="+mn-lt"/>
              </a:rPr>
              <a:t> and </a:t>
            </a:r>
            <a:r>
              <a:rPr lang="en-US" sz="1800" b="1" dirty="0">
                <a:latin typeface="+mn-lt"/>
              </a:rPr>
              <a:t>memory</a:t>
            </a:r>
            <a:r>
              <a:rPr lang="en-US" sz="1800" dirty="0">
                <a:latin typeface="+mn-lt"/>
              </a:rPr>
              <a:t>. Great </a:t>
            </a:r>
            <a:r>
              <a:rPr lang="en-US" sz="1800" b="1" dirty="0">
                <a:latin typeface="+mn-lt"/>
              </a:rPr>
              <a:t>power</a:t>
            </a:r>
            <a:r>
              <a:rPr lang="en-US" sz="1800" dirty="0">
                <a:latin typeface="+mn-lt"/>
              </a:rPr>
              <a:t> brings great </a:t>
            </a:r>
            <a:r>
              <a:rPr lang="en-US" sz="1800" b="1" dirty="0">
                <a:latin typeface="+mn-lt"/>
              </a:rPr>
              <a:t>responsibility</a:t>
            </a:r>
            <a:r>
              <a:rPr lang="en-US" sz="18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2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Words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FD2A3-EAC6-41C7-ADB2-686CA9A4F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30829"/>
            <a:ext cx="5486400" cy="128451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Define new or unfamiliar terms</a:t>
            </a:r>
          </a:p>
          <a:p>
            <a:r>
              <a:rPr lang="en-US" sz="2000" dirty="0">
                <a:latin typeface="+mn-lt"/>
              </a:rPr>
              <a:t>Use terms consistently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8AD014B-AF53-4C8E-8088-EF45C0C66DBD}"/>
              </a:ext>
            </a:extLst>
          </p:cNvPr>
          <p:cNvSpPr txBox="1">
            <a:spLocks/>
          </p:cNvSpPr>
          <p:nvPr/>
        </p:nvSpPr>
        <p:spPr>
          <a:xfrm>
            <a:off x="609600" y="2733057"/>
            <a:ext cx="10972800" cy="69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Font typeface="Arial"/>
              <a:buNone/>
            </a:pPr>
            <a:r>
              <a:rPr lang="en-US" sz="2400" u="sng" dirty="0">
                <a:latin typeface="+mn-lt"/>
              </a:rPr>
              <a:t>Exercise: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1061C07-19D4-4F1D-9DC7-00D86DAE9F78}"/>
              </a:ext>
            </a:extLst>
          </p:cNvPr>
          <p:cNvSpPr txBox="1">
            <a:spLocks/>
          </p:cNvSpPr>
          <p:nvPr/>
        </p:nvSpPr>
        <p:spPr>
          <a:xfrm>
            <a:off x="707571" y="3767569"/>
            <a:ext cx="10972800" cy="93542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Font typeface="Arial"/>
              <a:buNone/>
            </a:pPr>
            <a:r>
              <a:rPr lang="en-US" sz="1800" dirty="0">
                <a:latin typeface="+mn-lt"/>
              </a:rPr>
              <a:t>Protocol Buffers provide their own definition language. Blah, blah, blah. And that's why </a:t>
            </a:r>
            <a:r>
              <a:rPr lang="en-US" sz="1800" dirty="0" err="1">
                <a:latin typeface="+mn-lt"/>
              </a:rPr>
              <a:t>protobufs</a:t>
            </a:r>
            <a:r>
              <a:rPr lang="en-US" sz="1800" dirty="0">
                <a:latin typeface="+mn-lt"/>
              </a:rPr>
              <a:t> have won so many county fairs.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431D547-3EAD-49CB-B483-E64707FA8B26}"/>
              </a:ext>
            </a:extLst>
          </p:cNvPr>
          <p:cNvSpPr txBox="1">
            <a:spLocks/>
          </p:cNvSpPr>
          <p:nvPr/>
        </p:nvSpPr>
        <p:spPr>
          <a:xfrm>
            <a:off x="707571" y="5041567"/>
            <a:ext cx="10972800" cy="114188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None/>
            </a:pPr>
            <a:r>
              <a:rPr lang="en-US" sz="1800" b="1" dirty="0">
                <a:latin typeface="+mn-lt"/>
              </a:rPr>
              <a:t>Protocol Buffers </a:t>
            </a:r>
            <a:r>
              <a:rPr lang="en-US" sz="1800" dirty="0">
                <a:latin typeface="+mn-lt"/>
              </a:rPr>
              <a:t>(or </a:t>
            </a:r>
            <a:r>
              <a:rPr lang="en-US" sz="1800" b="1" dirty="0" err="1">
                <a:latin typeface="+mn-lt"/>
              </a:rPr>
              <a:t>protobufs</a:t>
            </a:r>
            <a:r>
              <a:rPr lang="en-US" sz="1800" dirty="0">
                <a:latin typeface="+mn-lt"/>
              </a:rPr>
              <a:t> for short) provide their own definition language. Blah, blah, blah. And that's why </a:t>
            </a:r>
            <a:r>
              <a:rPr lang="en-US" sz="1800" dirty="0" err="1">
                <a:latin typeface="+mn-lt"/>
              </a:rPr>
              <a:t>protobufs</a:t>
            </a:r>
            <a:r>
              <a:rPr lang="en-US" sz="1800" dirty="0">
                <a:latin typeface="+mn-lt"/>
              </a:rPr>
              <a:t> have won so many county fairs.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6E9A62D-2B7E-496E-97A3-20F5A74F096D}"/>
              </a:ext>
            </a:extLst>
          </p:cNvPr>
          <p:cNvSpPr txBox="1">
            <a:spLocks/>
          </p:cNvSpPr>
          <p:nvPr/>
        </p:nvSpPr>
        <p:spPr>
          <a:xfrm>
            <a:off x="6096000" y="1220684"/>
            <a:ext cx="5486400" cy="128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+mn-lt"/>
              </a:rPr>
              <a:t>Use acronyms properly</a:t>
            </a:r>
          </a:p>
          <a:p>
            <a:r>
              <a:rPr lang="en-US" sz="2000" dirty="0">
                <a:latin typeface="+mn-lt"/>
              </a:rPr>
              <a:t>Disambiguate pronouns</a:t>
            </a:r>
          </a:p>
        </p:txBody>
      </p:sp>
    </p:spTree>
    <p:extLst>
      <p:ext uri="{BB962C8B-B14F-4D97-AF65-F5344CB8AC3E}">
        <p14:creationId xmlns:p14="http://schemas.microsoft.com/office/powerpoint/2010/main" val="63655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Active voice</a:t>
            </a:r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A1728BE-46EA-4ECA-98A1-60CE5B78B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7921" y="2245499"/>
            <a:ext cx="10734079" cy="23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15787"/>
      </p:ext>
    </p:extLst>
  </p:cSld>
  <p:clrMapOvr>
    <a:masterClrMapping/>
  </p:clrMapOvr>
</p:sld>
</file>

<file path=ppt/theme/theme1.xml><?xml version="1.0" encoding="utf-8"?>
<a:theme xmlns:a="http://schemas.openxmlformats.org/drawingml/2006/main" name="epam-iceberg-vim">
  <a:themeElements>
    <a:clrScheme name="Iceberg vim color scheme">
      <a:dk1>
        <a:srgbClr val="161821"/>
      </a:dk1>
      <a:lt1>
        <a:srgbClr val="C6C8D1"/>
      </a:lt1>
      <a:dk2>
        <a:srgbClr val="1E2132"/>
      </a:dk2>
      <a:lt2>
        <a:srgbClr val="6B7089"/>
      </a:lt2>
      <a:accent1>
        <a:srgbClr val="A093C7"/>
      </a:accent1>
      <a:accent2>
        <a:srgbClr val="84A0C6"/>
      </a:accent2>
      <a:accent3>
        <a:srgbClr val="89B8C2"/>
      </a:accent3>
      <a:accent4>
        <a:srgbClr val="B4BE82"/>
      </a:accent4>
      <a:accent5>
        <a:srgbClr val="E2A478"/>
      </a:accent5>
      <a:accent6>
        <a:srgbClr val="E27878"/>
      </a:accent6>
      <a:hlink>
        <a:srgbClr val="1155CC"/>
      </a:hlink>
      <a:folHlink>
        <a:srgbClr val="6611CC"/>
      </a:folHlink>
    </a:clrScheme>
    <a:fontScheme name="Hack font">
      <a:majorFont>
        <a:latin typeface="Hack"/>
        <a:ea typeface=""/>
        <a:cs typeface=""/>
      </a:majorFont>
      <a:minorFont>
        <a:latin typeface="H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-iceberg-vim" id="{F9EF7117-DA74-4C3C-B379-952A5AAFDCFC}" vid="{590F8C40-9DE2-4F67-8F2A-7B54E13BF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epam-iceberg-vim</Template>
  <TotalTime>27186</TotalTime>
  <Words>782</Words>
  <Application>Microsoft Office PowerPoint</Application>
  <PresentationFormat>Widescreen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Hack</vt:lpstr>
      <vt:lpstr>epam-iceberg-vim</vt:lpstr>
      <vt:lpstr>PowerPoint Presentation</vt:lpstr>
      <vt:lpstr>PowerPoint Presentation</vt:lpstr>
      <vt:lpstr>PowerPoint Presentation</vt:lpstr>
      <vt:lpstr>Requirements</vt:lpstr>
      <vt:lpstr>Objectives</vt:lpstr>
      <vt:lpstr>Objectives</vt:lpstr>
      <vt:lpstr>Just enough grammar</vt:lpstr>
      <vt:lpstr>Words</vt:lpstr>
      <vt:lpstr>Active voice</vt:lpstr>
      <vt:lpstr>Active voice</vt:lpstr>
      <vt:lpstr>Clear sentences</vt:lpstr>
      <vt:lpstr>Clear sentences</vt:lpstr>
      <vt:lpstr>Lists and tables</vt:lpstr>
      <vt:lpstr>Lists and tables</vt:lpstr>
      <vt:lpstr>Markdown</vt:lpstr>
      <vt:lpstr>Creating sample code</vt:lpstr>
      <vt:lpstr>Creating sample code</vt:lpstr>
      <vt:lpstr>DEMO</vt:lpstr>
      <vt:lpstr>PowerPoint Presentation</vt:lpstr>
      <vt:lpstr>PowerPoint Presentation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Leonid Petrov1</dc:creator>
  <cp:lastModifiedBy>Leonid Petrov1</cp:lastModifiedBy>
  <cp:revision>121</cp:revision>
  <dcterms:created xsi:type="dcterms:W3CDTF">2020-08-17T16:16:55Z</dcterms:created>
  <dcterms:modified xsi:type="dcterms:W3CDTF">2021-07-14T13:02:58Z</dcterms:modified>
</cp:coreProperties>
</file>