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256" r:id="rId2"/>
    <p:sldId id="284" r:id="rId3"/>
    <p:sldId id="287" r:id="rId4"/>
    <p:sldId id="285" r:id="rId5"/>
    <p:sldId id="289" r:id="rId6"/>
    <p:sldId id="290" r:id="rId7"/>
    <p:sldId id="288" r:id="rId8"/>
    <p:sldId id="286" r:id="rId9"/>
    <p:sldId id="280" r:id="rId10"/>
    <p:sldId id="27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8D1"/>
    <a:srgbClr val="A093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3" d="100"/>
          <a:sy n="93" d="100"/>
        </p:scale>
        <p:origin x="96"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BAB1B6-FBE2-4CF9-BE1C-C422FF93CA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7DA91-4931-4E09-8911-CE29358DF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FDE0E2-FD65-4B84-B71C-750E81D5016C}" type="datetimeFigureOut">
              <a:rPr lang="en-US" smtClean="0"/>
              <a:t>4/16/2021</a:t>
            </a:fld>
            <a:endParaRPr lang="en-US"/>
          </a:p>
        </p:txBody>
      </p:sp>
      <p:sp>
        <p:nvSpPr>
          <p:cNvPr id="4" name="Footer Placeholder 3">
            <a:extLst>
              <a:ext uri="{FF2B5EF4-FFF2-40B4-BE49-F238E27FC236}">
                <a16:creationId xmlns:a16="http://schemas.microsoft.com/office/drawing/2014/main" id="{919A5037-9102-4F57-8C17-5F890FF34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5" name="Slide Number Placeholder 4">
            <a:extLst>
              <a:ext uri="{FF2B5EF4-FFF2-40B4-BE49-F238E27FC236}">
                <a16:creationId xmlns:a16="http://schemas.microsoft.com/office/drawing/2014/main" id="{FD0C82A8-44EA-43F1-970C-1E758F80B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AFD1D-A1B7-4F88-8733-4C76FA283807}" type="slidenum">
              <a:rPr lang="en-US" smtClean="0"/>
              <a:t>‹#›</a:t>
            </a:fld>
            <a:endParaRPr lang="en-US"/>
          </a:p>
        </p:txBody>
      </p:sp>
    </p:spTree>
    <p:extLst>
      <p:ext uri="{BB962C8B-B14F-4D97-AF65-F5344CB8AC3E}">
        <p14:creationId xmlns:p14="http://schemas.microsoft.com/office/powerpoint/2010/main" val="21047659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A07C4-C0A0-4EC8-B21C-4F855B72F09A}"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639E7-5498-45A2-A0CD-D7555F9F9DF8}" type="slidenum">
              <a:rPr lang="en-US" smtClean="0"/>
              <a:t>‹#›</a:t>
            </a:fld>
            <a:endParaRPr lang="en-US"/>
          </a:p>
        </p:txBody>
      </p:sp>
    </p:spTree>
    <p:extLst>
      <p:ext uri="{BB962C8B-B14F-4D97-AF65-F5344CB8AC3E}">
        <p14:creationId xmlns:p14="http://schemas.microsoft.com/office/powerpoint/2010/main" val="25681917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111123"/>
            <a:ext cx="10363200" cy="1546475"/>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1" name="Google Shape;11;p2"/>
          <p:cNvSpPr txBox="1">
            <a:spLocks noGrp="1"/>
          </p:cNvSpPr>
          <p:nvPr>
            <p:ph type="subTitle" idx="1"/>
          </p:nvPr>
        </p:nvSpPr>
        <p:spPr>
          <a:xfrm>
            <a:off x="914400" y="3786739"/>
            <a:ext cx="10363200" cy="1046317"/>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4000">
                <a:solidFill>
                  <a:schemeClr val="dk2"/>
                </a:solidFill>
              </a:defRPr>
            </a:lvl2pPr>
            <a:lvl3pPr lvl="2" algn="ctr">
              <a:spcBef>
                <a:spcPts val="0"/>
              </a:spcBef>
              <a:spcAft>
                <a:spcPts val="0"/>
              </a:spcAft>
              <a:buClr>
                <a:schemeClr val="dk2"/>
              </a:buClr>
              <a:buSzPts val="3000"/>
              <a:buNone/>
              <a:defRPr sz="4000">
                <a:solidFill>
                  <a:schemeClr val="dk2"/>
                </a:solidFill>
              </a:defRPr>
            </a:lvl3pPr>
            <a:lvl4pPr lvl="3" algn="ctr">
              <a:spcBef>
                <a:spcPts val="0"/>
              </a:spcBef>
              <a:spcAft>
                <a:spcPts val="0"/>
              </a:spcAft>
              <a:buClr>
                <a:schemeClr val="dk2"/>
              </a:buClr>
              <a:buSzPts val="3000"/>
              <a:buNone/>
              <a:defRPr sz="4000">
                <a:solidFill>
                  <a:schemeClr val="dk2"/>
                </a:solidFill>
              </a:defRPr>
            </a:lvl4pPr>
            <a:lvl5pPr lvl="4" algn="ctr">
              <a:spcBef>
                <a:spcPts val="0"/>
              </a:spcBef>
              <a:spcAft>
                <a:spcPts val="0"/>
              </a:spcAft>
              <a:buClr>
                <a:schemeClr val="dk2"/>
              </a:buClr>
              <a:buSzPts val="3000"/>
              <a:buNone/>
              <a:defRPr sz="4000">
                <a:solidFill>
                  <a:schemeClr val="dk2"/>
                </a:solidFill>
              </a:defRPr>
            </a:lvl5pPr>
            <a:lvl6pPr lvl="5" algn="ctr">
              <a:spcBef>
                <a:spcPts val="0"/>
              </a:spcBef>
              <a:spcAft>
                <a:spcPts val="0"/>
              </a:spcAft>
              <a:buClr>
                <a:schemeClr val="dk2"/>
              </a:buClr>
              <a:buSzPts val="3000"/>
              <a:buNone/>
              <a:defRPr sz="4000">
                <a:solidFill>
                  <a:schemeClr val="dk2"/>
                </a:solidFill>
              </a:defRPr>
            </a:lvl6pPr>
            <a:lvl7pPr lvl="6" algn="ctr">
              <a:spcBef>
                <a:spcPts val="0"/>
              </a:spcBef>
              <a:spcAft>
                <a:spcPts val="0"/>
              </a:spcAft>
              <a:buClr>
                <a:schemeClr val="dk2"/>
              </a:buClr>
              <a:buSzPts val="3000"/>
              <a:buNone/>
              <a:defRPr sz="4000">
                <a:solidFill>
                  <a:schemeClr val="dk2"/>
                </a:solidFill>
              </a:defRPr>
            </a:lvl7pPr>
            <a:lvl8pPr lvl="7" algn="ctr">
              <a:spcBef>
                <a:spcPts val="0"/>
              </a:spcBef>
              <a:spcAft>
                <a:spcPts val="0"/>
              </a:spcAft>
              <a:buClr>
                <a:schemeClr val="dk2"/>
              </a:buClr>
              <a:buSzPts val="3000"/>
              <a:buNone/>
              <a:defRPr sz="4000">
                <a:solidFill>
                  <a:schemeClr val="dk2"/>
                </a:solidFill>
              </a:defRPr>
            </a:lvl8pPr>
            <a:lvl9pPr lvl="8" algn="ctr">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
        <p:nvSpPr>
          <p:cNvPr id="12" name="Google Shape;12;p2"/>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3108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9" name="Google Shape;19;p4"/>
          <p:cNvSpPr txBox="1">
            <a:spLocks noGrp="1"/>
          </p:cNvSpPr>
          <p:nvPr>
            <p:ph type="body" idx="1"/>
          </p:nvPr>
        </p:nvSpPr>
        <p:spPr>
          <a:xfrm>
            <a:off x="609600"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 name="Google Shape;20;p4"/>
          <p:cNvSpPr txBox="1">
            <a:spLocks noGrp="1"/>
          </p:cNvSpPr>
          <p:nvPr>
            <p:ph type="body" idx="2"/>
          </p:nvPr>
        </p:nvSpPr>
        <p:spPr>
          <a:xfrm>
            <a:off x="6256365"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1" name="Google Shape;21;p4"/>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28446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 name="Google Shape;24;p5"/>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9670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609600" y="5875079"/>
            <a:ext cx="10972800" cy="692693"/>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27" name="Google Shape;27;p6"/>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4048938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609600" y="1600201"/>
            <a:ext cx="10972800" cy="4967575"/>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dirty="0"/>
          </a:p>
        </p:txBody>
      </p:sp>
      <p:sp>
        <p:nvSpPr>
          <p:cNvPr id="8" name="Google Shape;8;p1"/>
          <p:cNvSpPr txBox="1">
            <a:spLocks noGrp="1"/>
          </p:cNvSpPr>
          <p:nvPr>
            <p:ph type="sldNum" idx="12"/>
          </p:nvPr>
        </p:nvSpPr>
        <p:spPr>
          <a:xfrm>
            <a:off x="11409055" y="6333135"/>
            <a:ext cx="731600" cy="524700"/>
          </a:xfrm>
          <a:prstGeom prst="rect">
            <a:avLst/>
          </a:prstGeom>
          <a:noFill/>
          <a:ln>
            <a:noFill/>
          </a:ln>
        </p:spPr>
        <p:txBody>
          <a:bodyPr spcFirstLastPara="1" wrap="square" lIns="91425" tIns="91425" rIns="91425" bIns="91425" anchor="ctr" anchorCtr="0">
            <a:noAutofit/>
          </a:bodyPr>
          <a:lstStyle>
            <a:lvl1pPr lvl="0" algn="r">
              <a:buNone/>
              <a:defRPr sz="1733">
                <a:solidFill>
                  <a:schemeClr val="dk1"/>
                </a:solidFill>
              </a:defRPr>
            </a:lvl1pPr>
            <a:lvl2pPr lvl="1" algn="r">
              <a:buNone/>
              <a:defRPr sz="1733">
                <a:solidFill>
                  <a:schemeClr val="dk1"/>
                </a:solidFill>
              </a:defRPr>
            </a:lvl2pPr>
            <a:lvl3pPr lvl="2" algn="r">
              <a:buNone/>
              <a:defRPr sz="1733">
                <a:solidFill>
                  <a:schemeClr val="dk1"/>
                </a:solidFill>
              </a:defRPr>
            </a:lvl3pPr>
            <a:lvl4pPr lvl="3" algn="r">
              <a:buNone/>
              <a:defRPr sz="1733">
                <a:solidFill>
                  <a:schemeClr val="dk1"/>
                </a:solidFill>
              </a:defRPr>
            </a:lvl4pPr>
            <a:lvl5pPr lvl="4" algn="r">
              <a:buNone/>
              <a:defRPr sz="1733">
                <a:solidFill>
                  <a:schemeClr val="dk1"/>
                </a:solidFill>
              </a:defRPr>
            </a:lvl5pPr>
            <a:lvl6pPr lvl="5" algn="r">
              <a:buNone/>
              <a:defRPr sz="1733">
                <a:solidFill>
                  <a:schemeClr val="dk1"/>
                </a:solidFill>
              </a:defRPr>
            </a:lvl6pPr>
            <a:lvl7pPr lvl="6" algn="r">
              <a:buNone/>
              <a:defRPr sz="1733">
                <a:solidFill>
                  <a:schemeClr val="dk1"/>
                </a:solidFill>
              </a:defRPr>
            </a:lvl7pPr>
            <a:lvl8pPr lvl="7" algn="r">
              <a:buNone/>
              <a:defRPr sz="1733">
                <a:solidFill>
                  <a:schemeClr val="dk1"/>
                </a:solidFill>
              </a:defRPr>
            </a:lvl8pPr>
            <a:lvl9pPr lvl="8" algn="r">
              <a:buNone/>
              <a:defRPr sz="1733">
                <a:solidFill>
                  <a:schemeClr val="dk1"/>
                </a:solidFill>
              </a:defRPr>
            </a:lvl9pPr>
          </a:lstStyle>
          <a:p>
            <a:fld id="{736A661A-6563-41AC-A26C-64DCA093D03F}" type="slidenum">
              <a:rPr lang="en-US" smtClean="0"/>
              <a:t>‹#›</a:t>
            </a:fld>
            <a:endParaRPr lang="en-US"/>
          </a:p>
        </p:txBody>
      </p:sp>
      <p:pic>
        <p:nvPicPr>
          <p:cNvPr id="3" name="Picture 2" descr="A picture containing drawing&#10;&#10;Description automatically generated">
            <a:extLst>
              <a:ext uri="{FF2B5EF4-FFF2-40B4-BE49-F238E27FC236}">
                <a16:creationId xmlns:a16="http://schemas.microsoft.com/office/drawing/2014/main" id="{857DB0F5-87D3-4837-95C0-A8B92424FB5A}"/>
              </a:ext>
            </a:extLst>
          </p:cNvPr>
          <p:cNvPicPr>
            <a:picLocks noChangeAspect="1"/>
          </p:cNvPicPr>
          <p:nvPr/>
        </p:nvPicPr>
        <p:blipFill>
          <a:blip r:embed="rId6"/>
          <a:stretch>
            <a:fillRect/>
          </a:stretch>
        </p:blipFill>
        <p:spPr>
          <a:xfrm>
            <a:off x="107494" y="6321012"/>
            <a:ext cx="1004213" cy="524701"/>
          </a:xfrm>
          <a:prstGeom prst="rect">
            <a:avLst/>
          </a:prstGeom>
        </p:spPr>
      </p:pic>
    </p:spTree>
    <p:extLst>
      <p:ext uri="{BB962C8B-B14F-4D97-AF65-F5344CB8AC3E}">
        <p14:creationId xmlns:p14="http://schemas.microsoft.com/office/powerpoint/2010/main" val="75281603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mar9000/antmark/tree/master/src/org/mar9000/antmark/grammar" TargetMode="External"/><Relationship Id="rId3" Type="http://schemas.openxmlformats.org/officeDocument/2006/relationships/hyperlink" Target="https://evbyminsdbookz.minsk.epam.com/?c=&amp;q=ANTLR" TargetMode="External"/><Relationship Id="rId7" Type="http://schemas.openxmlformats.org/officeDocument/2006/relationships/hyperlink" Target="https://github.com/ncalc/ncalc/blob/master/Grammar/NCalc.g"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hyperlink" Target="https://github.com/antlr/antlr4/blob/master/doc/index.md" TargetMode="External"/><Relationship Id="rId5" Type="http://schemas.openxmlformats.org/officeDocument/2006/relationships/hyperlink" Target="https://vimeo.com/59285751" TargetMode="External"/><Relationship Id="rId10" Type="http://schemas.openxmlformats.org/officeDocument/2006/relationships/hyperlink" Target="https://www.antlr.org/tools.html" TargetMode="External"/><Relationship Id="rId4" Type="http://schemas.openxmlformats.org/officeDocument/2006/relationships/hyperlink" Target="https://stackoverflow.com/questions/5026517/whats-the-difference-between-parse-tree-and-ast" TargetMode="External"/><Relationship Id="rId9" Type="http://schemas.openxmlformats.org/officeDocument/2006/relationships/hyperlink" Target="https://github.com/antlr/antlr4/tree/master/runtime/CSharp/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C31074-C362-415D-9B8D-EDFE0B690204}"/>
              </a:ext>
            </a:extLst>
          </p:cNvPr>
          <p:cNvPicPr>
            <a:picLocks noChangeAspect="1"/>
          </p:cNvPicPr>
          <p:nvPr/>
        </p:nvPicPr>
        <p:blipFill>
          <a:blip r:embed="rId2"/>
          <a:stretch>
            <a:fillRect/>
          </a:stretch>
        </p:blipFill>
        <p:spPr>
          <a:xfrm>
            <a:off x="0" y="7435"/>
            <a:ext cx="12192000" cy="6843129"/>
          </a:xfrm>
          <a:prstGeom prst="rect">
            <a:avLst/>
          </a:prstGeom>
        </p:spPr>
      </p:pic>
      <p:sp>
        <p:nvSpPr>
          <p:cNvPr id="9" name="TextBox 8">
            <a:extLst>
              <a:ext uri="{FF2B5EF4-FFF2-40B4-BE49-F238E27FC236}">
                <a16:creationId xmlns:a16="http://schemas.microsoft.com/office/drawing/2014/main" id="{4091B8B9-2A2C-4156-9B86-91E62B5D9D0A}"/>
              </a:ext>
            </a:extLst>
          </p:cNvPr>
          <p:cNvSpPr txBox="1"/>
          <p:nvPr/>
        </p:nvSpPr>
        <p:spPr>
          <a:xfrm>
            <a:off x="337930" y="1361661"/>
            <a:ext cx="5758070" cy="4462760"/>
          </a:xfrm>
          <a:prstGeom prst="rect">
            <a:avLst/>
          </a:prstGeom>
          <a:noFill/>
        </p:spPr>
        <p:txBody>
          <a:bodyPr wrap="square" rtlCol="0">
            <a:spAutoFit/>
          </a:bodyPr>
          <a:lstStyle/>
          <a:p>
            <a:endParaRPr lang="en-US" sz="4800" dirty="0">
              <a:solidFill>
                <a:schemeClr val="bg1">
                  <a:lumMod val="40000"/>
                  <a:lumOff val="60000"/>
                </a:schemeClr>
              </a:solidFill>
              <a:latin typeface="+mj-lt"/>
            </a:endParaRPr>
          </a:p>
          <a:p>
            <a:pPr algn="ctr"/>
            <a:r>
              <a:rPr lang="en-US" sz="3600" dirty="0">
                <a:solidFill>
                  <a:schemeClr val="bg1">
                    <a:lumMod val="40000"/>
                    <a:lumOff val="60000"/>
                  </a:schemeClr>
                </a:solidFill>
                <a:latin typeface="+mj-lt"/>
              </a:rPr>
              <a:t>Parsers, DSL, ANTLR</a:t>
            </a:r>
            <a:endParaRPr lang="en-US" sz="1050"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sz="1600" dirty="0">
              <a:solidFill>
                <a:schemeClr val="bg1">
                  <a:lumMod val="40000"/>
                  <a:lumOff val="60000"/>
                </a:schemeClr>
              </a:solidFill>
              <a:latin typeface="+mn-lt"/>
            </a:endParaRPr>
          </a:p>
          <a:p>
            <a:r>
              <a:rPr lang="en-US" sz="1600" dirty="0">
                <a:solidFill>
                  <a:schemeClr val="bg1">
                    <a:lumMod val="40000"/>
                    <a:lumOff val="60000"/>
                  </a:schemeClr>
                </a:solidFill>
                <a:latin typeface="+mn-lt"/>
              </a:rPr>
              <a:t>Leonid Petrov1, developer</a:t>
            </a:r>
          </a:p>
        </p:txBody>
      </p:sp>
    </p:spTree>
    <p:extLst>
      <p:ext uri="{BB962C8B-B14F-4D97-AF65-F5344CB8AC3E}">
        <p14:creationId xmlns:p14="http://schemas.microsoft.com/office/powerpoint/2010/main" val="166174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Q&amp;A</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133327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Agenda</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3041468"/>
            <a:ext cx="1055737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2018 - Azure Service Fabric workshop participant</a:t>
            </a:r>
          </a:p>
          <a:p>
            <a:pPr marL="342900" indent="-342900">
              <a:buFont typeface="Arial" panose="020B0604020202020204" pitchFamily="34" charset="0"/>
              <a:buChar char="•"/>
            </a:pPr>
            <a:r>
              <a:rPr lang="en-US" sz="2000" dirty="0">
                <a:latin typeface="+mn-lt"/>
              </a:rPr>
              <a:t>2018 – 70-461 exam (SQL Server)</a:t>
            </a:r>
          </a:p>
          <a:p>
            <a:pPr marL="342900" indent="-342900">
              <a:buFont typeface="Arial" panose="020B0604020202020204" pitchFamily="34" charset="0"/>
              <a:buChar char="•"/>
            </a:pPr>
            <a:r>
              <a:rPr lang="en-US" sz="2000" dirty="0">
                <a:latin typeface="+mn-lt"/>
              </a:rPr>
              <a:t>2019 - Azure for </a:t>
            </a:r>
            <a:r>
              <a:rPr lang="en-US" sz="2000" dirty="0" err="1">
                <a:latin typeface="+mn-lt"/>
              </a:rPr>
              <a:t>.net</a:t>
            </a:r>
            <a:r>
              <a:rPr lang="en-US" sz="2000" dirty="0">
                <a:latin typeface="+mn-lt"/>
              </a:rPr>
              <a:t> developer mentoring</a:t>
            </a:r>
          </a:p>
          <a:p>
            <a:pPr marL="342900" indent="-342900">
              <a:buFont typeface="Arial" panose="020B0604020202020204" pitchFamily="34" charset="0"/>
              <a:buChar char="•"/>
            </a:pPr>
            <a:r>
              <a:rPr lang="en-US" sz="2000" dirty="0">
                <a:latin typeface="+mn-lt"/>
              </a:rPr>
              <a:t>2019 – 70-761 exam (SQL Server)</a:t>
            </a:r>
          </a:p>
        </p:txBody>
      </p:sp>
    </p:spTree>
    <p:extLst>
      <p:ext uri="{BB962C8B-B14F-4D97-AF65-F5344CB8AC3E}">
        <p14:creationId xmlns:p14="http://schemas.microsoft.com/office/powerpoint/2010/main" val="114907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Basics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pic>
        <p:nvPicPr>
          <p:cNvPr id="1026" name="Picture 2">
            <a:extLst>
              <a:ext uri="{FF2B5EF4-FFF2-40B4-BE49-F238E27FC236}">
                <a16:creationId xmlns:a16="http://schemas.microsoft.com/office/drawing/2014/main" id="{556917FF-A278-437F-871A-18F6FEE9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537" y="1052513"/>
            <a:ext cx="36766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14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Expectations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404332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Is complete Cloud Challenge enough to pass an exams?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2158068"/>
            <a:ext cx="10557374" cy="2985433"/>
          </a:xfrm>
          <a:prstGeom prst="rect">
            <a:avLst/>
          </a:prstGeom>
          <a:noFill/>
        </p:spPr>
        <p:txBody>
          <a:bodyPr wrap="square" rtlCol="0">
            <a:spAutoFit/>
          </a:bodyPr>
          <a:lstStyle/>
          <a:p>
            <a:r>
              <a:rPr lang="en-US" sz="1800" dirty="0">
                <a:latin typeface="+mn-lt"/>
              </a:rPr>
              <a:t>“…</a:t>
            </a:r>
            <a:r>
              <a:rPr lang="en-US" sz="2400" b="1" i="0" dirty="0">
                <a:effectLst/>
                <a:latin typeface="+mn-lt"/>
              </a:rPr>
              <a:t> Cloud Challenges by design</a:t>
            </a:r>
            <a:r>
              <a:rPr lang="en-US" sz="2400" b="0" i="0" dirty="0">
                <a:effectLst/>
                <a:latin typeface="+mn-lt"/>
              </a:rPr>
              <a:t>/definition - </a:t>
            </a:r>
            <a:r>
              <a:rPr lang="en-US" sz="2400" b="1" i="0" dirty="0">
                <a:effectLst/>
                <a:latin typeface="+mn-lt"/>
              </a:rPr>
              <a:t>don't cover all topics/services/features required by exam</a:t>
            </a:r>
            <a:r>
              <a:rPr lang="en-US" sz="2400" b="0" i="0" dirty="0">
                <a:effectLst/>
                <a:latin typeface="+mn-lt"/>
              </a:rPr>
              <a:t> and could skip some important sections, because either Microsoft simply didn't have capacity to create such module or don't know how to build such skill. We can blame Microsoft or EPAM or anybody else - but it's reality around us…</a:t>
            </a:r>
            <a:r>
              <a:rPr lang="en-US" sz="1800" b="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80173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Staffing</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1997839"/>
            <a:ext cx="10557374" cy="3724096"/>
          </a:xfrm>
          <a:prstGeom prst="rect">
            <a:avLst/>
          </a:prstGeom>
          <a:noFill/>
        </p:spPr>
        <p:txBody>
          <a:bodyPr wrap="square" rtlCol="0">
            <a:spAutoFit/>
          </a:bodyPr>
          <a:lstStyle/>
          <a:p>
            <a:r>
              <a:rPr lang="en-US" sz="1800" dirty="0">
                <a:latin typeface="+mn-lt"/>
              </a:rPr>
              <a:t>“…</a:t>
            </a:r>
            <a:r>
              <a:rPr lang="en-US" sz="2400" i="0" dirty="0">
                <a:effectLst/>
                <a:latin typeface="+mn-lt"/>
              </a:rPr>
              <a:t>Usually DMs/PMs interesting in people for positions where language is a primary filter and azure skills is important but it's second filter, not visa versa - azure primary and any programming language. So, it's why Azure - is good differentiator when you already passed first technology filter and now project should choose from limited number of candidates. If in this list of candidate, you have certificate and other candidates not- usually decision is almost done.</a:t>
            </a:r>
            <a:r>
              <a:rPr lang="en-US" sz="180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2790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Microsoft Learn</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47207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Exam artifacts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33291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Links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152EED49-F37E-453A-9CB2-5DB8C63E8280}"/>
              </a:ext>
            </a:extLst>
          </p:cNvPr>
          <p:cNvSpPr txBox="1"/>
          <p:nvPr/>
        </p:nvSpPr>
        <p:spPr>
          <a:xfrm>
            <a:off x="702260" y="1143000"/>
            <a:ext cx="10787480" cy="3170099"/>
          </a:xfrm>
          <a:prstGeom prst="rect">
            <a:avLst/>
          </a:prstGeom>
          <a:noFill/>
        </p:spPr>
        <p:txBody>
          <a:bodyPr wrap="square" rtlCol="0">
            <a:spAutoFit/>
          </a:bodyPr>
          <a:lstStyle/>
          <a:p>
            <a:pPr marL="342900" indent="-342900">
              <a:buFont typeface="Arial" panose="020B0604020202020204" pitchFamily="34" charset="0"/>
              <a:buChar char="•"/>
            </a:pPr>
            <a:r>
              <a:rPr lang="pt-BR" sz="2000" dirty="0">
                <a:latin typeface="+mn-lt"/>
              </a:rPr>
              <a:t>ANTRL reference</a:t>
            </a:r>
            <a:r>
              <a:rPr lang="en-US" sz="2000" dirty="0">
                <a:latin typeface="+mn-lt"/>
              </a:rPr>
              <a:t> </a:t>
            </a:r>
            <a:r>
              <a:rPr lang="en-US" sz="2000" dirty="0">
                <a:latin typeface="+mn-lt"/>
                <a:hlinkClick r:id="rId3"/>
              </a:rPr>
              <a:t>https://evbyminsdbookz.minsk.epam.com/?c=&amp;q=ANTLR</a:t>
            </a:r>
            <a:endParaRPr lang="en-US" sz="2000" dirty="0">
              <a:latin typeface="+mn-lt"/>
            </a:endParaRPr>
          </a:p>
          <a:p>
            <a:pPr marL="342900" indent="-342900">
              <a:buFont typeface="Arial" panose="020B0604020202020204" pitchFamily="34" charset="0"/>
              <a:buChar char="•"/>
            </a:pPr>
            <a:r>
              <a:rPr lang="en-US" sz="2000" dirty="0">
                <a:latin typeface="+mn-lt"/>
                <a:hlinkClick r:id="rId4"/>
              </a:rPr>
              <a:t>difference-between-parse-tree-and-</a:t>
            </a:r>
            <a:r>
              <a:rPr lang="en-US" sz="2000" dirty="0" err="1">
                <a:latin typeface="+mn-lt"/>
                <a:hlinkClick r:id="rId4"/>
              </a:rPr>
              <a:t>ast</a:t>
            </a:r>
            <a:endParaRPr lang="en-US" sz="2000" dirty="0">
              <a:latin typeface="+mn-lt"/>
            </a:endParaRPr>
          </a:p>
          <a:p>
            <a:pPr marL="342900" indent="-342900">
              <a:buFont typeface="Arial" panose="020B0604020202020204" pitchFamily="34" charset="0"/>
              <a:buChar char="•"/>
            </a:pPr>
            <a:r>
              <a:rPr lang="en-US" sz="2000" dirty="0">
                <a:latin typeface="+mn-lt"/>
                <a:hlinkClick r:id="rId5"/>
              </a:rPr>
              <a:t>Terence Parr - ANTLR4</a:t>
            </a:r>
            <a:endParaRPr lang="en-US" sz="2000" dirty="0">
              <a:latin typeface="+mn-lt"/>
            </a:endParaRPr>
          </a:p>
          <a:p>
            <a:pPr marL="342900" indent="-342900">
              <a:buFont typeface="Arial" panose="020B0604020202020204" pitchFamily="34" charset="0"/>
              <a:buChar char="•"/>
            </a:pPr>
            <a:r>
              <a:rPr lang="en-US" sz="2000" dirty="0" err="1">
                <a:latin typeface="+mn-lt"/>
                <a:hlinkClick r:id="rId6"/>
              </a:rPr>
              <a:t>Github</a:t>
            </a:r>
            <a:r>
              <a:rPr lang="en-US" sz="2000" dirty="0">
                <a:latin typeface="+mn-lt"/>
                <a:hlinkClick r:id="rId6"/>
              </a:rPr>
              <a:t> documentation</a:t>
            </a:r>
            <a:endParaRPr lang="en-US" sz="2000" dirty="0">
              <a:latin typeface="+mn-lt"/>
            </a:endParaRPr>
          </a:p>
          <a:p>
            <a:pPr marL="342900" indent="-342900">
              <a:buFont typeface="Arial" panose="020B0604020202020204" pitchFamily="34" charset="0"/>
              <a:buChar char="•"/>
            </a:pPr>
            <a:r>
              <a:rPr lang="en-US" sz="2000" dirty="0">
                <a:latin typeface="+mn-lt"/>
                <a:hlinkClick r:id="rId7"/>
              </a:rPr>
              <a:t>https://github.com/ncalc/ncalc/blob/master/Grammar/NCalc.g</a:t>
            </a:r>
            <a:endParaRPr lang="en-US" sz="2000" dirty="0">
              <a:latin typeface="+mn-lt"/>
            </a:endParaRPr>
          </a:p>
          <a:p>
            <a:pPr marL="342900" indent="-342900">
              <a:buFont typeface="Arial" panose="020B0604020202020204" pitchFamily="34" charset="0"/>
              <a:buChar char="•"/>
            </a:pPr>
            <a:r>
              <a:rPr lang="en-US" sz="2000" dirty="0">
                <a:latin typeface="+mn-lt"/>
                <a:hlinkClick r:id="rId8"/>
              </a:rPr>
              <a:t>https://github.com/mar9000/antmark/tree/master/src/org/mar9000/antmark/grammar</a:t>
            </a:r>
            <a:endParaRPr lang="en-US" sz="2000" dirty="0">
              <a:latin typeface="+mn-lt"/>
            </a:endParaRPr>
          </a:p>
          <a:p>
            <a:pPr marL="342900" indent="-342900">
              <a:buFont typeface="Arial" panose="020B0604020202020204" pitchFamily="34" charset="0"/>
              <a:buChar char="•"/>
            </a:pPr>
            <a:r>
              <a:rPr lang="en-US" sz="2000" dirty="0">
                <a:latin typeface="+mn-lt"/>
                <a:hlinkClick r:id="rId9"/>
              </a:rPr>
              <a:t>https://github.com/antlr/antlr4/tree/master/runtime/CSharp/src</a:t>
            </a:r>
            <a:endParaRPr lang="en-US" sz="2000" dirty="0">
              <a:latin typeface="+mn-lt"/>
            </a:endParaRPr>
          </a:p>
          <a:p>
            <a:pPr marL="342900" indent="-342900">
              <a:buFont typeface="Arial" panose="020B0604020202020204" pitchFamily="34" charset="0"/>
              <a:buChar char="•"/>
            </a:pPr>
            <a:r>
              <a:rPr lang="en-US" sz="2000" dirty="0">
                <a:latin typeface="+mn-lt"/>
                <a:hlinkClick r:id="rId10"/>
              </a:rPr>
              <a:t>https://www.antlr.org/tools.html</a:t>
            </a: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4169196528"/>
      </p:ext>
    </p:extLst>
  </p:cSld>
  <p:clrMapOvr>
    <a:masterClrMapping/>
  </p:clrMapOvr>
</p:sld>
</file>

<file path=ppt/theme/theme1.xml><?xml version="1.0" encoding="utf-8"?>
<a:theme xmlns:a="http://schemas.openxmlformats.org/drawingml/2006/main" name="epam-iceberg-vim">
  <a:themeElements>
    <a:clrScheme name="Iceberg vim color scheme">
      <a:dk1>
        <a:srgbClr val="161821"/>
      </a:dk1>
      <a:lt1>
        <a:srgbClr val="C6C8D1"/>
      </a:lt1>
      <a:dk2>
        <a:srgbClr val="1E2132"/>
      </a:dk2>
      <a:lt2>
        <a:srgbClr val="6B7089"/>
      </a:lt2>
      <a:accent1>
        <a:srgbClr val="A093C7"/>
      </a:accent1>
      <a:accent2>
        <a:srgbClr val="84A0C6"/>
      </a:accent2>
      <a:accent3>
        <a:srgbClr val="89B8C2"/>
      </a:accent3>
      <a:accent4>
        <a:srgbClr val="B4BE82"/>
      </a:accent4>
      <a:accent5>
        <a:srgbClr val="E2A478"/>
      </a:accent5>
      <a:accent6>
        <a:srgbClr val="E27878"/>
      </a:accent6>
      <a:hlink>
        <a:srgbClr val="1155CC"/>
      </a:hlink>
      <a:folHlink>
        <a:srgbClr val="6611CC"/>
      </a:folHlink>
    </a:clrScheme>
    <a:fontScheme name="Hack font">
      <a:majorFont>
        <a:latin typeface="Hack"/>
        <a:ea typeface=""/>
        <a:cs typeface=""/>
      </a:majorFont>
      <a:minorFont>
        <a:latin typeface="H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am-iceberg-vim" id="{F9EF7117-DA74-4C3C-B379-952A5AAFDCFC}" vid="{590F8C40-9DE2-4F67-8F2A-7B54E13BFA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epam-iceberg-vim</Template>
  <TotalTime>20344</TotalTime>
  <Words>310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Hack</vt:lpstr>
      <vt:lpstr>epam-iceberg-vim</vt:lpstr>
      <vt:lpstr>PowerPoint Presentation</vt:lpstr>
      <vt:lpstr>Agenda</vt:lpstr>
      <vt:lpstr>Basics</vt:lpstr>
      <vt:lpstr>Expectations</vt:lpstr>
      <vt:lpstr>Is complete Cloud Challenge enough to pass an exams?</vt:lpstr>
      <vt:lpstr>Staffing</vt:lpstr>
      <vt:lpstr>DEMO Microsoft Learn</vt:lpstr>
      <vt:lpstr>DEMO Exam artifacts</vt:lpstr>
      <vt:lpstr>Links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Leonid Petrov1</dc:creator>
  <cp:lastModifiedBy>Leonid Petrov1</cp:lastModifiedBy>
  <cp:revision>79</cp:revision>
  <dcterms:created xsi:type="dcterms:W3CDTF">2020-08-17T16:16:55Z</dcterms:created>
  <dcterms:modified xsi:type="dcterms:W3CDTF">2021-04-19T14:22:56Z</dcterms:modified>
</cp:coreProperties>
</file>