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7" r:id="rId11"/>
    <p:sldId id="282" r:id="rId12"/>
    <p:sldId id="263" r:id="rId13"/>
    <p:sldId id="264" r:id="rId14"/>
    <p:sldId id="266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9" r:id="rId23"/>
    <p:sldId id="280" r:id="rId24"/>
    <p:sldId id="283" r:id="rId25"/>
    <p:sldId id="27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8D1"/>
    <a:srgbClr val="A0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BAB1B6-FBE2-4CF9-BE1C-C422FF93CA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7DA91-4931-4E09-8911-CE29358DFE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DE0E2-FD65-4B84-B71C-750E81D5016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A5037-9102-4F57-8C17-5F890FF34F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C82A8-44EA-43F1-970C-1E758F80B8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AFD1D-A1B7-4F88-8733-4C76FA28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59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A07C4-C0A0-4EC8-B21C-4F855B72F09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639E7-5498-45A2-A0CD-D7555F9F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91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4400" y="3786739"/>
            <a:ext cx="10363200" cy="1046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>
                <a:solidFill>
                  <a:schemeClr val="dk1"/>
                </a:solidFill>
              </a:defRPr>
            </a:lvl1pPr>
            <a:lvl2pPr lvl="1" algn="r">
              <a:buNone/>
              <a:defRPr sz="1733">
                <a:solidFill>
                  <a:schemeClr val="dk1"/>
                </a:solidFill>
              </a:defRPr>
            </a:lvl2pPr>
            <a:lvl3pPr lvl="2" algn="r">
              <a:buNone/>
              <a:defRPr sz="1733">
                <a:solidFill>
                  <a:schemeClr val="dk1"/>
                </a:solidFill>
              </a:defRPr>
            </a:lvl3pPr>
            <a:lvl4pPr lvl="3" algn="r">
              <a:buNone/>
              <a:defRPr sz="1733">
                <a:solidFill>
                  <a:schemeClr val="dk1"/>
                </a:solidFill>
              </a:defRPr>
            </a:lvl4pPr>
            <a:lvl5pPr lvl="4" algn="r">
              <a:buNone/>
              <a:defRPr sz="1733">
                <a:solidFill>
                  <a:schemeClr val="dk1"/>
                </a:solidFill>
              </a:defRPr>
            </a:lvl5pPr>
            <a:lvl6pPr lvl="5" algn="r">
              <a:buNone/>
              <a:defRPr sz="1733">
                <a:solidFill>
                  <a:schemeClr val="dk1"/>
                </a:solidFill>
              </a:defRPr>
            </a:lvl6pPr>
            <a:lvl7pPr lvl="6" algn="r">
              <a:buNone/>
              <a:defRPr sz="1733">
                <a:solidFill>
                  <a:schemeClr val="dk1"/>
                </a:solidFill>
              </a:defRPr>
            </a:lvl7pPr>
            <a:lvl8pPr lvl="7" algn="r">
              <a:buNone/>
              <a:defRPr sz="1733">
                <a:solidFill>
                  <a:schemeClr val="dk1"/>
                </a:solidFill>
              </a:defRPr>
            </a:lvl8pPr>
            <a:lvl9pPr lvl="8" algn="r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7DB0F5-87D3-4837-95C0-A8B92424F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94" y="6321012"/>
            <a:ext cx="1004213" cy="5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60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VSCodeVim/Vim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github.com/VsVim/VsVi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eithn/vsvimguide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jaredparmsft.gallerycdn.vsassets.io/extensions/jaredparmsft/vsvim/2.8.0.0/1576886586416/Microsoft.VisualStudio.Services.Icons.Defaul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etbrains.com/company/brand/logos/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m.fandom.com/wiki/Sort_lin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im.fandom.com/wiki/Power_of_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m.fandom.com/wiki/Search_and_replac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/LukeSmithxyz/" TargetMode="External"/><Relationship Id="rId3" Type="http://schemas.openxmlformats.org/officeDocument/2006/relationships/hyperlink" Target="https://www.reddit.com/r/vim/" TargetMode="External"/><Relationship Id="rId7" Type="http://schemas.openxmlformats.org/officeDocument/2006/relationships/hyperlink" Target="http://derekwyatt.org/vim/tutorial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vimscriptthehardway.stevelosh.com/" TargetMode="External"/><Relationship Id="rId5" Type="http://schemas.openxmlformats.org/officeDocument/2006/relationships/hyperlink" Target="https://www.vi-improved.org/" TargetMode="External"/><Relationship Id="rId4" Type="http://schemas.openxmlformats.org/officeDocument/2006/relationships/hyperlink" Target="https://vim.fandom.com/wiki/Vim_Tips_Wiki" TargetMode="External"/><Relationship Id="rId9" Type="http://schemas.openxmlformats.org/officeDocument/2006/relationships/hyperlink" Target="https://www.youtube.com/c/DistroTube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imawesom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acevim.org/" TargetMode="External"/><Relationship Id="rId4" Type="http://schemas.openxmlformats.org/officeDocument/2006/relationships/hyperlink" Target="https://www.reddit.com/r/vimporn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m/vim-histo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m/vim-histo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m/vim-histo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viemu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m/vim-histo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VSCodeVim/Vim" TargetMode="External"/><Relationship Id="rId4" Type="http://schemas.openxmlformats.org/officeDocument/2006/relationships/hyperlink" Target="https://github.com/VsVim/VsVi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m/vim-histo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im.org/images/vim32x32.gi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mniSharp/omnisharp-vim" TargetMode="External"/><Relationship Id="rId4" Type="http://schemas.openxmlformats.org/officeDocument/2006/relationships/hyperlink" Target="http://www.omnisharp.net/images/logo-text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31074-C362-415D-9B8D-EDFE0B69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1B8B9-2A2C-4156-9B86-91E62B5D9D0A}"/>
              </a:ext>
            </a:extLst>
          </p:cNvPr>
          <p:cNvSpPr txBox="1"/>
          <p:nvPr/>
        </p:nvSpPr>
        <p:spPr>
          <a:xfrm>
            <a:off x="337930" y="1361661"/>
            <a:ext cx="575807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/>
            <a:r>
              <a:rPr lang="en-US" sz="48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Vim in .NET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sz="160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en-US" sz="16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</a:rPr>
              <a:t>Leonid Petrov1, Developer</a:t>
            </a:r>
          </a:p>
        </p:txBody>
      </p:sp>
    </p:spTree>
    <p:extLst>
      <p:ext uri="{BB962C8B-B14F-4D97-AF65-F5344CB8AC3E}">
        <p14:creationId xmlns:p14="http://schemas.microsoft.com/office/powerpoint/2010/main" val="166174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OmniSharp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-Vim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8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OmniSharp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vim feedback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174A5E-A636-4CBB-95DA-3AEE7193A1FB}"/>
              </a:ext>
            </a:extLst>
          </p:cNvPr>
          <p:cNvSpPr txBox="1"/>
          <p:nvPr/>
        </p:nvSpPr>
        <p:spPr>
          <a:xfrm>
            <a:off x="1025026" y="3041468"/>
            <a:ext cx="7187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Not as intelligent as </a:t>
            </a:r>
            <a:r>
              <a:rPr lang="en-US" sz="2000" dirty="0" err="1">
                <a:latin typeface="+mn-lt"/>
              </a:rPr>
              <a:t>Resharper</a:t>
            </a:r>
            <a:endParaRPr lang="en-US" sz="20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dotnet core, net 5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n-lt"/>
              </a:rPr>
              <a:t>Luck of feedback (documentation, status)</a:t>
            </a:r>
          </a:p>
        </p:txBody>
      </p:sp>
    </p:spTree>
    <p:extLst>
      <p:ext uri="{BB962C8B-B14F-4D97-AF65-F5344CB8AC3E}">
        <p14:creationId xmlns:p14="http://schemas.microsoft.com/office/powerpoint/2010/main" val="199870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dotnet IDE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E0D026-EAC7-451F-981A-B5F0AE89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49" y="1579993"/>
            <a:ext cx="16668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174A5E-A636-4CBB-95DA-3AEE7193A1FB}"/>
              </a:ext>
            </a:extLst>
          </p:cNvPr>
          <p:cNvSpPr txBox="1"/>
          <p:nvPr/>
        </p:nvSpPr>
        <p:spPr>
          <a:xfrm>
            <a:off x="1025027" y="3265714"/>
            <a:ext cx="4667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Visual Studio extension (emulation layer)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  <a:hlinkClick r:id="rId4"/>
              </a:rPr>
              <a:t>https://github.com/VsVim/VsVim</a:t>
            </a:r>
            <a:endParaRPr lang="en-US" sz="1800" dirty="0">
              <a:latin typeface="+mn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DAE4BA-9E8D-4A01-A3FB-52FE7C14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49" y="1452154"/>
            <a:ext cx="1503454" cy="150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0318F-2C81-4B8F-B197-F01846A3FEB4}"/>
              </a:ext>
            </a:extLst>
          </p:cNvPr>
          <p:cNvSpPr txBox="1"/>
          <p:nvPr/>
        </p:nvSpPr>
        <p:spPr>
          <a:xfrm>
            <a:off x="6499178" y="3265714"/>
            <a:ext cx="5083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VS code extension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  <a:hlinkClick r:id="rId6"/>
              </a:rPr>
              <a:t>https://github.com/VSCodeVim/Vim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Works on VS code forks like Azure Data Studio</a:t>
            </a:r>
          </a:p>
        </p:txBody>
      </p:sp>
    </p:spTree>
    <p:extLst>
      <p:ext uri="{BB962C8B-B14F-4D97-AF65-F5344CB8AC3E}">
        <p14:creationId xmlns:p14="http://schemas.microsoft.com/office/powerpoint/2010/main" val="4297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VsVim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VsCodeVim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2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E0D026-EAC7-451F-981A-B5F0AE89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66" y="1579993"/>
            <a:ext cx="16668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0318F-2C81-4B8F-B197-F01846A3FEB4}"/>
              </a:ext>
            </a:extLst>
          </p:cNvPr>
          <p:cNvSpPr txBox="1"/>
          <p:nvPr/>
        </p:nvSpPr>
        <p:spPr>
          <a:xfrm>
            <a:off x="5650366" y="2001500"/>
            <a:ext cx="64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CF8DF9-1531-4CBD-B629-5274F9287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6641" y="1452153"/>
            <a:ext cx="1503454" cy="15034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379BA3-54BB-4CCB-BDD5-65A880E49D79}"/>
              </a:ext>
            </a:extLst>
          </p:cNvPr>
          <p:cNvSpPr txBox="1"/>
          <p:nvPr/>
        </p:nvSpPr>
        <p:spPr>
          <a:xfrm>
            <a:off x="9391233" y="6442502"/>
            <a:ext cx="2800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6"/>
              </a:rPr>
              <a:t>jetbrains.com/company/brand/logos/</a:t>
            </a:r>
            <a:endParaRPr lang="en-US" sz="1000" dirty="0">
              <a:latin typeface="+mn-lt"/>
            </a:endParaRPr>
          </a:p>
          <a:p>
            <a:r>
              <a:rPr lang="en-US" sz="1000" dirty="0" err="1">
                <a:latin typeface="+mn-lt"/>
                <a:hlinkClick r:id="rId7"/>
              </a:rPr>
              <a:t>vsvim</a:t>
            </a:r>
            <a:r>
              <a:rPr lang="en-US" sz="1000" dirty="0">
                <a:latin typeface="+mn-lt"/>
                <a:hlinkClick r:id="rId7"/>
              </a:rPr>
              <a:t> image source</a:t>
            </a:r>
            <a:endParaRPr lang="en-US" sz="10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54196-77D9-4190-9ADC-873EFB3C0DB7}"/>
              </a:ext>
            </a:extLst>
          </p:cNvPr>
          <p:cNvSpPr txBox="1"/>
          <p:nvPr/>
        </p:nvSpPr>
        <p:spPr>
          <a:xfrm>
            <a:off x="2319065" y="3788229"/>
            <a:ext cx="71410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Vim is a text editor in the first place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 err="1">
                <a:latin typeface="+mn-lt"/>
              </a:rPr>
              <a:t>VsVim</a:t>
            </a:r>
            <a:r>
              <a:rPr lang="en-US" sz="1600" dirty="0">
                <a:latin typeface="+mn-lt"/>
              </a:rPr>
              <a:t> provides good editing techniques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Guide for </a:t>
            </a:r>
            <a:r>
              <a:rPr lang="en-US" sz="1600" dirty="0" err="1">
                <a:latin typeface="+mn-lt"/>
              </a:rPr>
              <a:t>VsVim</a:t>
            </a:r>
            <a:r>
              <a:rPr lang="en-US" sz="1600" dirty="0">
                <a:latin typeface="+mn-lt"/>
              </a:rPr>
              <a:t> + ReSharper combo </a:t>
            </a:r>
          </a:p>
          <a:p>
            <a:r>
              <a:rPr lang="en-US" sz="2000" b="0" i="0" dirty="0">
                <a:solidFill>
                  <a:srgbClr val="424242"/>
                </a:solidFill>
                <a:effectLst/>
                <a:latin typeface="+mn-lt"/>
                <a:ea typeface="arial unicode ms" panose="020B0604020202020204" pitchFamily="34" charset="-128"/>
              </a:rPr>
              <a:t>↓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  <a:hlinkClick r:id="rId8"/>
              </a:rPr>
              <a:t>https://github.com/keithn/vsvimguide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35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Vim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EED49-F37E-453A-9CB2-5DB8C63E8280}"/>
              </a:ext>
            </a:extLst>
          </p:cNvPr>
          <p:cNvSpPr txBox="1"/>
          <p:nvPr/>
        </p:nvSpPr>
        <p:spPr>
          <a:xfrm>
            <a:off x="609600" y="2365513"/>
            <a:ext cx="1097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How Vim helps to accomplish text processing tasks</a:t>
            </a:r>
          </a:p>
        </p:txBody>
      </p:sp>
    </p:spTree>
    <p:extLst>
      <p:ext uri="{BB962C8B-B14F-4D97-AF65-F5344CB8AC3E}">
        <p14:creationId xmlns:p14="http://schemas.microsoft.com/office/powerpoint/2010/main" val="149650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EED49-F37E-453A-9CB2-5DB8C63E8280}"/>
              </a:ext>
            </a:extLst>
          </p:cNvPr>
          <p:cNvSpPr txBox="1"/>
          <p:nvPr/>
        </p:nvSpPr>
        <p:spPr>
          <a:xfrm>
            <a:off x="702260" y="2365513"/>
            <a:ext cx="10787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n-lt"/>
              </a:rPr>
              <a:t>:[range]sor[t][!] [b][f][i][n][o][r][u][x] [/{pattern}/]</a:t>
            </a:r>
          </a:p>
          <a:p>
            <a:endParaRPr lang="pt-BR" sz="2000" dirty="0">
              <a:latin typeface="+mn-lt"/>
            </a:endParaRPr>
          </a:p>
          <a:p>
            <a:r>
              <a:rPr lang="pt-BR" sz="2000" dirty="0">
                <a:latin typeface="+mn-lt"/>
              </a:rPr>
              <a:t>:sort u – sort removing duplicates</a:t>
            </a:r>
          </a:p>
          <a:p>
            <a:endParaRPr lang="pt-BR" sz="2000" dirty="0">
              <a:latin typeface="+mn-lt"/>
            </a:endParaRPr>
          </a:p>
          <a:p>
            <a:r>
              <a:rPr lang="pt-BR" sz="2000" dirty="0">
                <a:latin typeface="+mn-lt"/>
              </a:rPr>
              <a:t>Docs: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3"/>
              </a:rPr>
              <a:t>https://vim.fandom.com/wiki/Sort_lines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:help sort</a:t>
            </a:r>
          </a:p>
        </p:txBody>
      </p:sp>
    </p:spTree>
    <p:extLst>
      <p:ext uri="{BB962C8B-B14F-4D97-AF65-F5344CB8AC3E}">
        <p14:creationId xmlns:p14="http://schemas.microsoft.com/office/powerpoint/2010/main" val="1310250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Sort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1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OpevCover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EED49-F37E-453A-9CB2-5DB8C63E8280}"/>
              </a:ext>
            </a:extLst>
          </p:cNvPr>
          <p:cNvSpPr txBox="1"/>
          <p:nvPr/>
        </p:nvSpPr>
        <p:spPr>
          <a:xfrm>
            <a:off x="702260" y="1143000"/>
            <a:ext cx="107874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>
                <a:latin typeface="+mn-lt"/>
              </a:rPr>
              <a:t>Problem:</a:t>
            </a:r>
            <a:r>
              <a:rPr lang="pt-BR" sz="2000" dirty="0">
                <a:latin typeface="+mn-lt"/>
              </a:rPr>
              <a:t> build OpenCover inclusive filter (+[Namespace]*Class)</a:t>
            </a:r>
          </a:p>
          <a:p>
            <a:endParaRPr lang="pt-BR" sz="2000" dirty="0">
              <a:latin typeface="+mn-lt"/>
            </a:endParaRPr>
          </a:p>
          <a:p>
            <a:r>
              <a:rPr lang="pt-BR" sz="2000" u="sng" dirty="0">
                <a:latin typeface="+mn-lt"/>
              </a:rPr>
              <a:t>Solution:</a:t>
            </a:r>
          </a:p>
          <a:p>
            <a:endParaRPr lang="pt-BR" sz="2000" dirty="0">
              <a:latin typeface="+mn-lt"/>
            </a:endParaRPr>
          </a:p>
          <a:p>
            <a:pPr algn="ctr"/>
            <a:r>
              <a:rPr lang="pt-BR" sz="2000" dirty="0">
                <a:latin typeface="+mn-lt"/>
              </a:rPr>
              <a:t>Git diff -&gt; Vim -&gt; .filter</a:t>
            </a:r>
          </a:p>
          <a:p>
            <a:endParaRPr lang="pt-BR" sz="2000" dirty="0">
              <a:latin typeface="+mn-lt"/>
            </a:endParaRPr>
          </a:p>
          <a:p>
            <a:endParaRPr lang="pt-BR" sz="2000" dirty="0">
              <a:latin typeface="+mn-lt"/>
            </a:endParaRPr>
          </a:p>
          <a:p>
            <a:r>
              <a:rPr lang="pt-BR" sz="2000" dirty="0">
                <a:latin typeface="+mn-lt"/>
              </a:rPr>
              <a:t>:[range]g[lobal]/{pattern}/[cmd]</a:t>
            </a:r>
          </a:p>
          <a:p>
            <a:r>
              <a:rPr lang="pt-BR" sz="2000" dirty="0">
                <a:latin typeface="+mn-lt"/>
              </a:rPr>
              <a:t>:[range]s[ubstitute]/{pattern}/{string}/[flags] [count]</a:t>
            </a:r>
          </a:p>
          <a:p>
            <a:endParaRPr lang="pt-BR" sz="2000" dirty="0">
              <a:latin typeface="+mn-lt"/>
            </a:endParaRPr>
          </a:p>
          <a:p>
            <a:r>
              <a:rPr lang="pt-BR" sz="2000" dirty="0">
                <a:latin typeface="+mn-lt"/>
              </a:rPr>
              <a:t>Docs: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3"/>
              </a:rPr>
              <a:t>https://vim.fandom.com/wiki/Power_of_g</a:t>
            </a:r>
            <a:endParaRPr lang="en-US" sz="2000" dirty="0">
              <a:latin typeface="+mn-lt"/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4"/>
              </a:rPr>
              <a:t>https://vim.fandom.com/wiki/Search_and_replace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:help global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:help substitute</a:t>
            </a:r>
          </a:p>
        </p:txBody>
      </p:sp>
    </p:spTree>
    <p:extLst>
      <p:ext uri="{BB962C8B-B14F-4D97-AF65-F5344CB8AC3E}">
        <p14:creationId xmlns:p14="http://schemas.microsoft.com/office/powerpoint/2010/main" val="33833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OpenCover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filter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5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31074-C362-415D-9B8D-EDFE0B69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1B8B9-2A2C-4156-9B86-91E62B5D9D0A}"/>
              </a:ext>
            </a:extLst>
          </p:cNvPr>
          <p:cNvSpPr txBox="1"/>
          <p:nvPr/>
        </p:nvSpPr>
        <p:spPr>
          <a:xfrm>
            <a:off x="337929" y="1361661"/>
            <a:ext cx="64206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Agenda</a:t>
            </a:r>
          </a:p>
          <a:p>
            <a:endParaRPr lang="en-US" sz="48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History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Tools and extensions for </a:t>
            </a:r>
            <a:r>
              <a:rPr lang="en-US" sz="2400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.net</a:t>
            </a: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 developer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Examples</a:t>
            </a:r>
            <a:endParaRPr lang="en-US" sz="110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12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Text decoration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EED49-F37E-453A-9CB2-5DB8C63E8280}"/>
              </a:ext>
            </a:extLst>
          </p:cNvPr>
          <p:cNvSpPr txBox="1"/>
          <p:nvPr/>
        </p:nvSpPr>
        <p:spPr>
          <a:xfrm>
            <a:off x="609600" y="2891028"/>
            <a:ext cx="10787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latin typeface="+mn-lt"/>
            </a:endParaRPr>
          </a:p>
          <a:p>
            <a:pPr algn="ctr"/>
            <a:r>
              <a:rPr lang="pt-BR" sz="2000" dirty="0">
                <a:latin typeface="+mn-lt"/>
              </a:rPr>
              <a:t>List of strings -&gt; vim -&gt; decorated list of strings</a:t>
            </a: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7773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Decoration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5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External CLI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0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EED49-F37E-453A-9CB2-5DB8C63E8280}"/>
              </a:ext>
            </a:extLst>
          </p:cNvPr>
          <p:cNvSpPr txBox="1"/>
          <p:nvPr/>
        </p:nvSpPr>
        <p:spPr>
          <a:xfrm>
            <a:off x="702260" y="1143000"/>
            <a:ext cx="107874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latin typeface="+mn-lt"/>
            </a:endParaRPr>
          </a:p>
          <a:p>
            <a:r>
              <a:rPr lang="pt-BR" sz="2000" dirty="0">
                <a:latin typeface="+mn-lt"/>
              </a:rPr>
              <a:t>Beginners: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Vimtutor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+mn-lt"/>
            </a:endParaRPr>
          </a:p>
          <a:p>
            <a:r>
              <a:rPr lang="pt-BR" sz="2000" dirty="0">
                <a:latin typeface="+mn-lt"/>
              </a:rPr>
              <a:t>Community: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3"/>
              </a:rPr>
              <a:t>https://www.reddit.com/r/vim/</a:t>
            </a:r>
            <a:r>
              <a:rPr lang="en-US" sz="2000" dirty="0">
                <a:latin typeface="+mn-lt"/>
              </a:rPr>
              <a:t> - 100+k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r>
              <a:rPr lang="pt-BR" sz="2000" dirty="0">
                <a:latin typeface="+mn-lt"/>
              </a:rPr>
              <a:t>Read: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4"/>
              </a:rPr>
              <a:t>https://vim.fandom.com/wiki/Vim_Tips_Wiki</a:t>
            </a:r>
            <a:endParaRPr lang="pt-BR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5"/>
              </a:rPr>
              <a:t>https://www.vi-improved.org/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6"/>
              </a:rPr>
              <a:t>https://learnvimscriptthehardway.stevelosh.com/</a:t>
            </a:r>
            <a:endParaRPr lang="pt-BR" sz="2000" dirty="0">
              <a:latin typeface="+mn-lt"/>
            </a:endParaRPr>
          </a:p>
          <a:p>
            <a:endParaRPr lang="pt-BR" sz="2000" dirty="0">
              <a:latin typeface="+mn-lt"/>
            </a:endParaRPr>
          </a:p>
          <a:p>
            <a:r>
              <a:rPr lang="pt-BR" sz="2000" dirty="0">
                <a:latin typeface="+mn-lt"/>
              </a:rPr>
              <a:t>Watch: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7"/>
              </a:rPr>
              <a:t>http://derekwyatt.org/vim/tutorials/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8"/>
              </a:rPr>
              <a:t>https://www.youtube.com/c/LukeSmithxyz/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9"/>
              </a:rPr>
              <a:t>https://www.youtube.com/c/DistroTube/</a:t>
            </a:r>
            <a:endParaRPr lang="pt-BR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9196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EED49-F37E-453A-9CB2-5DB8C63E8280}"/>
              </a:ext>
            </a:extLst>
          </p:cNvPr>
          <p:cNvSpPr txBox="1"/>
          <p:nvPr/>
        </p:nvSpPr>
        <p:spPr>
          <a:xfrm>
            <a:off x="702260" y="1143000"/>
            <a:ext cx="10787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latin typeface="+mn-lt"/>
            </a:endParaRPr>
          </a:p>
          <a:p>
            <a:r>
              <a:rPr lang="pt-BR" sz="2000" dirty="0">
                <a:latin typeface="+mn-lt"/>
              </a:rPr>
              <a:t>Modern look: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3"/>
              </a:rPr>
              <a:t>https://vimawesome.com/</a:t>
            </a:r>
            <a:endParaRPr lang="pt-BR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4"/>
              </a:rPr>
              <a:t>https://www.reddit.com/r/vimporn/</a:t>
            </a:r>
            <a:endParaRPr lang="pt-BR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5"/>
              </a:rPr>
              <a:t>https://spacevim.org/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462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Q&amp;A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7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85F181-90B6-45F2-AE51-CA1B74488CE5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9914960" y="3428195"/>
            <a:ext cx="22770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3E2A26-0C00-4734-B223-209D405332EE}"/>
              </a:ext>
            </a:extLst>
          </p:cNvPr>
          <p:cNvCxnSpPr>
            <a:cxnSpLocks/>
            <a:stCxn id="63" idx="4"/>
            <a:endCxn id="64" idx="4"/>
          </p:cNvCxnSpPr>
          <p:nvPr/>
        </p:nvCxnSpPr>
        <p:spPr>
          <a:xfrm flipV="1">
            <a:off x="7155309" y="3428106"/>
            <a:ext cx="2369921" cy="9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C1E390-7DDF-42D3-A237-6661F71494E3}"/>
              </a:ext>
            </a:extLst>
          </p:cNvPr>
          <p:cNvCxnSpPr>
            <a:cxnSpLocks/>
            <a:endCxn id="63" idx="0"/>
          </p:cNvCxnSpPr>
          <p:nvPr/>
        </p:nvCxnSpPr>
        <p:spPr>
          <a:xfrm flipV="1">
            <a:off x="4958553" y="3428107"/>
            <a:ext cx="1807026" cy="89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2E2E1-36E5-4EB1-BA3F-7AB554ED1689}"/>
              </a:ext>
            </a:extLst>
          </p:cNvPr>
          <p:cNvCxnSpPr>
            <a:cxnSpLocks/>
            <a:stCxn id="44" idx="4"/>
            <a:endCxn id="48" idx="4"/>
          </p:cNvCxnSpPr>
          <p:nvPr/>
        </p:nvCxnSpPr>
        <p:spPr>
          <a:xfrm flipV="1">
            <a:off x="2196756" y="3428106"/>
            <a:ext cx="2369921" cy="9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456FD12-F4BC-4310-AE63-9AA197B0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CB6F3-3E94-4F06-B089-732D1AEFAE08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0" y="3428107"/>
            <a:ext cx="1807026" cy="89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16519E-911F-4A22-B6AF-236636B11C12}"/>
              </a:ext>
            </a:extLst>
          </p:cNvPr>
          <p:cNvCxnSpPr>
            <a:cxnSpLocks/>
            <a:stCxn id="44" idx="2"/>
            <a:endCxn id="17" idx="0"/>
          </p:cNvCxnSpPr>
          <p:nvPr/>
        </p:nvCxnSpPr>
        <p:spPr>
          <a:xfrm>
            <a:off x="2003627" y="3623009"/>
            <a:ext cx="775" cy="10976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23594A-89BD-4DCC-9D31-3EA61E7E291D}"/>
              </a:ext>
            </a:extLst>
          </p:cNvPr>
          <p:cNvSpPr txBox="1"/>
          <p:nvPr/>
        </p:nvSpPr>
        <p:spPr>
          <a:xfrm>
            <a:off x="1456745" y="2794204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1966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F263611B-5402-4C1C-9AAC-D7EAE6AF0435}"/>
              </a:ext>
            </a:extLst>
          </p:cNvPr>
          <p:cNvSpPr/>
          <p:nvPr/>
        </p:nvSpPr>
        <p:spPr>
          <a:xfrm>
            <a:off x="1899851" y="4720624"/>
            <a:ext cx="209101" cy="221456"/>
          </a:xfrm>
          <a:prstGeom prst="diamond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93ECE-5690-4C38-82AA-45969B779F42}"/>
              </a:ext>
            </a:extLst>
          </p:cNvPr>
          <p:cNvSpPr txBox="1"/>
          <p:nvPr/>
        </p:nvSpPr>
        <p:spPr>
          <a:xfrm>
            <a:off x="994095" y="5129558"/>
            <a:ext cx="318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Ken Thompson</a:t>
            </a:r>
          </a:p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QED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B21D8B-9B1E-4600-B5CA-1421241F109E}"/>
              </a:ext>
            </a:extLst>
          </p:cNvPr>
          <p:cNvCxnSpPr>
            <a:cxnSpLocks/>
          </p:cNvCxnSpPr>
          <p:nvPr/>
        </p:nvCxnSpPr>
        <p:spPr>
          <a:xfrm>
            <a:off x="4757294" y="1745757"/>
            <a:ext cx="1737" cy="148733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4E7A58-7D43-4F48-97CC-4BAB0A37F73A}"/>
              </a:ext>
            </a:extLst>
          </p:cNvPr>
          <p:cNvSpPr txBox="1"/>
          <p:nvPr/>
        </p:nvSpPr>
        <p:spPr>
          <a:xfrm>
            <a:off x="4176462" y="3623213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1969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9F434F1-F38F-4A99-9AC9-245DB9A7FDD2}"/>
              </a:ext>
            </a:extLst>
          </p:cNvPr>
          <p:cNvSpPr/>
          <p:nvPr/>
        </p:nvSpPr>
        <p:spPr>
          <a:xfrm>
            <a:off x="4650361" y="1530148"/>
            <a:ext cx="209101" cy="221456"/>
          </a:xfrm>
          <a:prstGeom prst="diamond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1EDAF3-4F0D-4C17-A6D9-E507785807F7}"/>
              </a:ext>
            </a:extLst>
          </p:cNvPr>
          <p:cNvSpPr txBox="1"/>
          <p:nvPr/>
        </p:nvSpPr>
        <p:spPr>
          <a:xfrm>
            <a:off x="3835238" y="627199"/>
            <a:ext cx="318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Ken Thompson</a:t>
            </a:r>
          </a:p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ed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8E49B9C-55BA-44E6-A7ED-DD3D4511945F}"/>
              </a:ext>
            </a:extLst>
          </p:cNvPr>
          <p:cNvSpPr/>
          <p:nvPr/>
        </p:nvSpPr>
        <p:spPr>
          <a:xfrm rot="18885080">
            <a:off x="1864731" y="3289733"/>
            <a:ext cx="274320" cy="276837"/>
          </a:xfrm>
          <a:prstGeom prst="rtTriangle">
            <a:avLst/>
          </a:prstGeom>
          <a:solidFill>
            <a:schemeClr val="accent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E9E5461-3ACF-413B-BA17-26CE3B1FAA22}"/>
              </a:ext>
            </a:extLst>
          </p:cNvPr>
          <p:cNvSpPr/>
          <p:nvPr/>
        </p:nvSpPr>
        <p:spPr>
          <a:xfrm rot="8085080">
            <a:off x="4624382" y="3289732"/>
            <a:ext cx="274320" cy="276837"/>
          </a:xfrm>
          <a:prstGeom prst="rtTriangle">
            <a:avLst/>
          </a:prstGeom>
          <a:solidFill>
            <a:schemeClr val="accent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7D55D9-F1FB-43CB-B407-D96648CE5D99}"/>
              </a:ext>
            </a:extLst>
          </p:cNvPr>
          <p:cNvCxnSpPr>
            <a:cxnSpLocks/>
            <a:stCxn id="63" idx="2"/>
            <a:endCxn id="57" idx="0"/>
          </p:cNvCxnSpPr>
          <p:nvPr/>
        </p:nvCxnSpPr>
        <p:spPr>
          <a:xfrm>
            <a:off x="6962180" y="3623009"/>
            <a:ext cx="775" cy="10976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0A6D55-E37F-4B6C-89B8-AB5CB71198B4}"/>
              </a:ext>
            </a:extLst>
          </p:cNvPr>
          <p:cNvSpPr txBox="1"/>
          <p:nvPr/>
        </p:nvSpPr>
        <p:spPr>
          <a:xfrm>
            <a:off x="6415298" y="2794204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1975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56880C42-9FB7-48DD-B7B5-827F1A55CA4B}"/>
              </a:ext>
            </a:extLst>
          </p:cNvPr>
          <p:cNvSpPr/>
          <p:nvPr/>
        </p:nvSpPr>
        <p:spPr>
          <a:xfrm>
            <a:off x="6858404" y="4720624"/>
            <a:ext cx="209101" cy="221456"/>
          </a:xfrm>
          <a:prstGeom prst="diamond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035D2C-8BB7-43C2-A47C-1258D975CCE9}"/>
              </a:ext>
            </a:extLst>
          </p:cNvPr>
          <p:cNvSpPr txBox="1"/>
          <p:nvPr/>
        </p:nvSpPr>
        <p:spPr>
          <a:xfrm>
            <a:off x="5952648" y="5129558"/>
            <a:ext cx="318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George </a:t>
            </a:r>
            <a:r>
              <a:rPr lang="en-US" sz="1600" dirty="0" err="1">
                <a:solidFill>
                  <a:schemeClr val="tx2"/>
                </a:solidFill>
                <a:latin typeface="+mj-lt"/>
              </a:rPr>
              <a:t>Coulouris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+mj-lt"/>
              </a:rPr>
              <a:t>em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, “editor for mortals”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579633-6E91-469A-BEA4-240885032149}"/>
              </a:ext>
            </a:extLst>
          </p:cNvPr>
          <p:cNvCxnSpPr>
            <a:cxnSpLocks/>
          </p:cNvCxnSpPr>
          <p:nvPr/>
        </p:nvCxnSpPr>
        <p:spPr>
          <a:xfrm>
            <a:off x="9715847" y="1745757"/>
            <a:ext cx="1737" cy="148733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86AA534-1FC2-44B2-AC5A-BEA3A2B8CCB9}"/>
              </a:ext>
            </a:extLst>
          </p:cNvPr>
          <p:cNvSpPr txBox="1"/>
          <p:nvPr/>
        </p:nvSpPr>
        <p:spPr>
          <a:xfrm>
            <a:off x="9135015" y="3623213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1976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FEC08B7F-EB2C-4E84-BF70-2BBE66DF7B61}"/>
              </a:ext>
            </a:extLst>
          </p:cNvPr>
          <p:cNvSpPr/>
          <p:nvPr/>
        </p:nvSpPr>
        <p:spPr>
          <a:xfrm>
            <a:off x="9608914" y="1530148"/>
            <a:ext cx="209101" cy="221456"/>
          </a:xfrm>
          <a:prstGeom prst="diamond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34268D9A-D4D6-4E92-A336-6D6F018DB950}"/>
              </a:ext>
            </a:extLst>
          </p:cNvPr>
          <p:cNvSpPr/>
          <p:nvPr/>
        </p:nvSpPr>
        <p:spPr>
          <a:xfrm rot="18885080">
            <a:off x="6823284" y="3289733"/>
            <a:ext cx="274320" cy="276837"/>
          </a:xfrm>
          <a:prstGeom prst="rtTriangle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608E77D6-A4F6-4A7A-98FD-21D638C9B525}"/>
              </a:ext>
            </a:extLst>
          </p:cNvPr>
          <p:cNvSpPr/>
          <p:nvPr/>
        </p:nvSpPr>
        <p:spPr>
          <a:xfrm rot="8085080">
            <a:off x="9582935" y="3289732"/>
            <a:ext cx="274320" cy="276837"/>
          </a:xfrm>
          <a:prstGeom prst="rtTriangle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431C51-26E1-4738-82AF-BF5BD554CE38}"/>
              </a:ext>
            </a:extLst>
          </p:cNvPr>
          <p:cNvSpPr txBox="1"/>
          <p:nvPr/>
        </p:nvSpPr>
        <p:spPr>
          <a:xfrm>
            <a:off x="8535134" y="499160"/>
            <a:ext cx="318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Bill Joy</a:t>
            </a:r>
          </a:p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ex, “extended ed”</a:t>
            </a:r>
          </a:p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vi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6F34F-DCA7-4E75-963D-504F2C764628}"/>
              </a:ext>
            </a:extLst>
          </p:cNvPr>
          <p:cNvSpPr txBox="1"/>
          <p:nvPr/>
        </p:nvSpPr>
        <p:spPr>
          <a:xfrm>
            <a:off x="10006786" y="6611779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3"/>
              </a:rPr>
              <a:t>github.com/vim/vim-history</a:t>
            </a: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97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22" grpId="0"/>
      <p:bldP spid="23" grpId="0" animBg="1"/>
      <p:bldP spid="24" grpId="0"/>
      <p:bldP spid="44" grpId="0" animBg="1"/>
      <p:bldP spid="48" grpId="0" animBg="1"/>
      <p:bldP spid="56" grpId="0"/>
      <p:bldP spid="57" grpId="0" animBg="1"/>
      <p:bldP spid="58" grpId="0"/>
      <p:bldP spid="61" grpId="0"/>
      <p:bldP spid="62" grpId="0" animBg="1"/>
      <p:bldP spid="63" grpId="0" animBg="1"/>
      <p:bldP spid="64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85F181-90B6-45F2-AE51-CA1B74488CE5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9914960" y="3428195"/>
            <a:ext cx="22770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3E2A26-0C00-4734-B223-209D405332EE}"/>
              </a:ext>
            </a:extLst>
          </p:cNvPr>
          <p:cNvCxnSpPr>
            <a:cxnSpLocks/>
            <a:stCxn id="63" idx="4"/>
            <a:endCxn id="64" idx="4"/>
          </p:cNvCxnSpPr>
          <p:nvPr/>
        </p:nvCxnSpPr>
        <p:spPr>
          <a:xfrm flipV="1">
            <a:off x="7155309" y="3428106"/>
            <a:ext cx="2369921" cy="9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C1E390-7DDF-42D3-A237-6661F71494E3}"/>
              </a:ext>
            </a:extLst>
          </p:cNvPr>
          <p:cNvCxnSpPr>
            <a:cxnSpLocks/>
            <a:endCxn id="63" idx="0"/>
          </p:cNvCxnSpPr>
          <p:nvPr/>
        </p:nvCxnSpPr>
        <p:spPr>
          <a:xfrm flipV="1">
            <a:off x="4958553" y="3428107"/>
            <a:ext cx="1807026" cy="89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2E2E1-36E5-4EB1-BA3F-7AB554ED1689}"/>
              </a:ext>
            </a:extLst>
          </p:cNvPr>
          <p:cNvCxnSpPr>
            <a:cxnSpLocks/>
            <a:stCxn id="44" idx="4"/>
            <a:endCxn id="48" idx="4"/>
          </p:cNvCxnSpPr>
          <p:nvPr/>
        </p:nvCxnSpPr>
        <p:spPr>
          <a:xfrm flipV="1">
            <a:off x="2196756" y="3428106"/>
            <a:ext cx="2369921" cy="9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456FD12-F4BC-4310-AE63-9AA197B0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CB6F3-3E94-4F06-B089-732D1AEFAE08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0" y="3428107"/>
            <a:ext cx="1807026" cy="89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16519E-911F-4A22-B6AF-236636B11C12}"/>
              </a:ext>
            </a:extLst>
          </p:cNvPr>
          <p:cNvCxnSpPr>
            <a:cxnSpLocks/>
            <a:stCxn id="44" idx="2"/>
            <a:endCxn id="17" idx="0"/>
          </p:cNvCxnSpPr>
          <p:nvPr/>
        </p:nvCxnSpPr>
        <p:spPr>
          <a:xfrm>
            <a:off x="2003627" y="3623009"/>
            <a:ext cx="775" cy="10976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23594A-89BD-4DCC-9D31-3EA61E7E291D}"/>
              </a:ext>
            </a:extLst>
          </p:cNvPr>
          <p:cNvSpPr txBox="1"/>
          <p:nvPr/>
        </p:nvSpPr>
        <p:spPr>
          <a:xfrm>
            <a:off x="1456745" y="2794204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1987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F263611B-5402-4C1C-9AAC-D7EAE6AF0435}"/>
              </a:ext>
            </a:extLst>
          </p:cNvPr>
          <p:cNvSpPr/>
          <p:nvPr/>
        </p:nvSpPr>
        <p:spPr>
          <a:xfrm>
            <a:off x="1899851" y="4720624"/>
            <a:ext cx="209101" cy="221456"/>
          </a:xfrm>
          <a:prstGeom prst="diamond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93ECE-5690-4C38-82AA-45969B779F42}"/>
              </a:ext>
            </a:extLst>
          </p:cNvPr>
          <p:cNvSpPr txBox="1"/>
          <p:nvPr/>
        </p:nvSpPr>
        <p:spPr>
          <a:xfrm>
            <a:off x="994095" y="5129558"/>
            <a:ext cx="318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Tim Thompson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STEVIE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one undo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one file, no temp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B21D8B-9B1E-4600-B5CA-1421241F109E}"/>
              </a:ext>
            </a:extLst>
          </p:cNvPr>
          <p:cNvCxnSpPr>
            <a:cxnSpLocks/>
          </p:cNvCxnSpPr>
          <p:nvPr/>
        </p:nvCxnSpPr>
        <p:spPr>
          <a:xfrm>
            <a:off x="4757294" y="1745757"/>
            <a:ext cx="1737" cy="148733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4E7A58-7D43-4F48-97CC-4BAB0A37F73A}"/>
              </a:ext>
            </a:extLst>
          </p:cNvPr>
          <p:cNvSpPr txBox="1"/>
          <p:nvPr/>
        </p:nvSpPr>
        <p:spPr>
          <a:xfrm>
            <a:off x="4176462" y="3623213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1991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9F434F1-F38F-4A99-9AC9-245DB9A7FDD2}"/>
              </a:ext>
            </a:extLst>
          </p:cNvPr>
          <p:cNvSpPr/>
          <p:nvPr/>
        </p:nvSpPr>
        <p:spPr>
          <a:xfrm>
            <a:off x="4650361" y="1530148"/>
            <a:ext cx="209101" cy="221456"/>
          </a:xfrm>
          <a:prstGeom prst="diamond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1EDAF3-4F0D-4C17-A6D9-E507785807F7}"/>
              </a:ext>
            </a:extLst>
          </p:cNvPr>
          <p:cNvSpPr txBox="1"/>
          <p:nvPr/>
        </p:nvSpPr>
        <p:spPr>
          <a:xfrm>
            <a:off x="4966395" y="837650"/>
            <a:ext cx="3182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Bram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Moolenaar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Vim 1.14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Multi-level undo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Registers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Help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Vi commands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8E49B9C-55BA-44E6-A7ED-DD3D4511945F}"/>
              </a:ext>
            </a:extLst>
          </p:cNvPr>
          <p:cNvSpPr/>
          <p:nvPr/>
        </p:nvSpPr>
        <p:spPr>
          <a:xfrm rot="18885080">
            <a:off x="1864731" y="3289733"/>
            <a:ext cx="274320" cy="276837"/>
          </a:xfrm>
          <a:prstGeom prst="rtTriangle">
            <a:avLst/>
          </a:prstGeom>
          <a:solidFill>
            <a:schemeClr val="accent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E9E5461-3ACF-413B-BA17-26CE3B1FAA22}"/>
              </a:ext>
            </a:extLst>
          </p:cNvPr>
          <p:cNvSpPr/>
          <p:nvPr/>
        </p:nvSpPr>
        <p:spPr>
          <a:xfrm rot="8085080">
            <a:off x="4624382" y="3289732"/>
            <a:ext cx="274320" cy="276837"/>
          </a:xfrm>
          <a:prstGeom prst="rtTriangle">
            <a:avLst/>
          </a:prstGeom>
          <a:solidFill>
            <a:schemeClr val="accent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7D55D9-F1FB-43CB-B407-D96648CE5D99}"/>
              </a:ext>
            </a:extLst>
          </p:cNvPr>
          <p:cNvCxnSpPr>
            <a:cxnSpLocks/>
            <a:stCxn id="63" idx="2"/>
            <a:endCxn id="57" idx="0"/>
          </p:cNvCxnSpPr>
          <p:nvPr/>
        </p:nvCxnSpPr>
        <p:spPr>
          <a:xfrm>
            <a:off x="6962180" y="3623009"/>
            <a:ext cx="775" cy="10976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0A6D55-E37F-4B6C-89B8-AB5CB71198B4}"/>
              </a:ext>
            </a:extLst>
          </p:cNvPr>
          <p:cNvSpPr txBox="1"/>
          <p:nvPr/>
        </p:nvSpPr>
        <p:spPr>
          <a:xfrm>
            <a:off x="6415298" y="2794204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1993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56880C42-9FB7-48DD-B7B5-827F1A55CA4B}"/>
              </a:ext>
            </a:extLst>
          </p:cNvPr>
          <p:cNvSpPr/>
          <p:nvPr/>
        </p:nvSpPr>
        <p:spPr>
          <a:xfrm>
            <a:off x="6858404" y="4720624"/>
            <a:ext cx="209101" cy="221456"/>
          </a:xfrm>
          <a:prstGeom prst="diamond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035D2C-8BB7-43C2-A47C-1258D975CCE9}"/>
              </a:ext>
            </a:extLst>
          </p:cNvPr>
          <p:cNvSpPr txBox="1"/>
          <p:nvPr/>
        </p:nvSpPr>
        <p:spPr>
          <a:xfrm>
            <a:off x="5952648" y="5129558"/>
            <a:ext cx="31823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Vim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Charityware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‘wrap’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‘textmode’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579633-6E91-469A-BEA4-240885032149}"/>
              </a:ext>
            </a:extLst>
          </p:cNvPr>
          <p:cNvCxnSpPr>
            <a:cxnSpLocks/>
          </p:cNvCxnSpPr>
          <p:nvPr/>
        </p:nvCxnSpPr>
        <p:spPr>
          <a:xfrm>
            <a:off x="9715847" y="1745757"/>
            <a:ext cx="1737" cy="148733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86AA534-1FC2-44B2-AC5A-BEA3A2B8CCB9}"/>
              </a:ext>
            </a:extLst>
          </p:cNvPr>
          <p:cNvSpPr txBox="1"/>
          <p:nvPr/>
        </p:nvSpPr>
        <p:spPr>
          <a:xfrm>
            <a:off x="9135015" y="3623213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1994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FEC08B7F-EB2C-4E84-BF70-2BBE66DF7B61}"/>
              </a:ext>
            </a:extLst>
          </p:cNvPr>
          <p:cNvSpPr/>
          <p:nvPr/>
        </p:nvSpPr>
        <p:spPr>
          <a:xfrm>
            <a:off x="9608914" y="1530148"/>
            <a:ext cx="209101" cy="221456"/>
          </a:xfrm>
          <a:prstGeom prst="diamond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34268D9A-D4D6-4E92-A336-6D6F018DB950}"/>
              </a:ext>
            </a:extLst>
          </p:cNvPr>
          <p:cNvSpPr/>
          <p:nvPr/>
        </p:nvSpPr>
        <p:spPr>
          <a:xfrm rot="18885080">
            <a:off x="6823284" y="3289733"/>
            <a:ext cx="274320" cy="276837"/>
          </a:xfrm>
          <a:prstGeom prst="rtTriangle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608E77D6-A4F6-4A7A-98FD-21D638C9B525}"/>
              </a:ext>
            </a:extLst>
          </p:cNvPr>
          <p:cNvSpPr/>
          <p:nvPr/>
        </p:nvSpPr>
        <p:spPr>
          <a:xfrm rot="8085080">
            <a:off x="9582935" y="3289732"/>
            <a:ext cx="274320" cy="276837"/>
          </a:xfrm>
          <a:prstGeom prst="rtTriangle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431C51-26E1-4738-82AF-BF5BD554CE38}"/>
              </a:ext>
            </a:extLst>
          </p:cNvPr>
          <p:cNvSpPr txBox="1"/>
          <p:nvPr/>
        </p:nvSpPr>
        <p:spPr>
          <a:xfrm>
            <a:off x="8535134" y="499160"/>
            <a:ext cx="318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Vim 3.0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Multiple windows (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Nvi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Swap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Command line completion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8DDC1E-7B59-43CD-8A8D-30E826F058F8}"/>
              </a:ext>
            </a:extLst>
          </p:cNvPr>
          <p:cNvSpPr txBox="1"/>
          <p:nvPr/>
        </p:nvSpPr>
        <p:spPr>
          <a:xfrm>
            <a:off x="10006786" y="6611779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3"/>
              </a:rPr>
              <a:t>github.com/vim/vim-history</a:t>
            </a: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427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22" grpId="0"/>
      <p:bldP spid="23" grpId="0" animBg="1"/>
      <p:bldP spid="24" grpId="0"/>
      <p:bldP spid="44" grpId="0" animBg="1"/>
      <p:bldP spid="48" grpId="0" animBg="1"/>
      <p:bldP spid="56" grpId="0"/>
      <p:bldP spid="57" grpId="0" animBg="1"/>
      <p:bldP spid="58" grpId="0"/>
      <p:bldP spid="61" grpId="0"/>
      <p:bldP spid="62" grpId="0" animBg="1"/>
      <p:bldP spid="63" grpId="0" animBg="1"/>
      <p:bldP spid="64" grpId="0" animBg="1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85F181-90B6-45F2-AE51-CA1B74488CE5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9914960" y="3428195"/>
            <a:ext cx="22770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3E2A26-0C00-4734-B223-209D405332EE}"/>
              </a:ext>
            </a:extLst>
          </p:cNvPr>
          <p:cNvCxnSpPr>
            <a:cxnSpLocks/>
            <a:stCxn id="63" idx="4"/>
            <a:endCxn id="64" idx="4"/>
          </p:cNvCxnSpPr>
          <p:nvPr/>
        </p:nvCxnSpPr>
        <p:spPr>
          <a:xfrm flipV="1">
            <a:off x="7155309" y="3428106"/>
            <a:ext cx="2369921" cy="9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C1E390-7DDF-42D3-A237-6661F71494E3}"/>
              </a:ext>
            </a:extLst>
          </p:cNvPr>
          <p:cNvCxnSpPr>
            <a:cxnSpLocks/>
            <a:endCxn id="63" idx="0"/>
          </p:cNvCxnSpPr>
          <p:nvPr/>
        </p:nvCxnSpPr>
        <p:spPr>
          <a:xfrm flipV="1">
            <a:off x="4958553" y="3428107"/>
            <a:ext cx="1807026" cy="89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2E2E1-36E5-4EB1-BA3F-7AB554ED1689}"/>
              </a:ext>
            </a:extLst>
          </p:cNvPr>
          <p:cNvCxnSpPr>
            <a:cxnSpLocks/>
            <a:stCxn id="44" idx="4"/>
            <a:endCxn id="48" idx="4"/>
          </p:cNvCxnSpPr>
          <p:nvPr/>
        </p:nvCxnSpPr>
        <p:spPr>
          <a:xfrm flipV="1">
            <a:off x="2196756" y="3428106"/>
            <a:ext cx="2369921" cy="9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456FD12-F4BC-4310-AE63-9AA197B0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CB6F3-3E94-4F06-B089-732D1AEFAE08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0" y="3428107"/>
            <a:ext cx="1807026" cy="89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16519E-911F-4A22-B6AF-236636B11C12}"/>
              </a:ext>
            </a:extLst>
          </p:cNvPr>
          <p:cNvCxnSpPr>
            <a:cxnSpLocks/>
            <a:stCxn id="44" idx="2"/>
            <a:endCxn id="17" idx="0"/>
          </p:cNvCxnSpPr>
          <p:nvPr/>
        </p:nvCxnSpPr>
        <p:spPr>
          <a:xfrm>
            <a:off x="2003627" y="3623009"/>
            <a:ext cx="775" cy="10976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23594A-89BD-4DCC-9D31-3EA61E7E291D}"/>
              </a:ext>
            </a:extLst>
          </p:cNvPr>
          <p:cNvSpPr txBox="1"/>
          <p:nvPr/>
        </p:nvSpPr>
        <p:spPr>
          <a:xfrm>
            <a:off x="1456745" y="2794204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1996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F263611B-5402-4C1C-9AAC-D7EAE6AF0435}"/>
              </a:ext>
            </a:extLst>
          </p:cNvPr>
          <p:cNvSpPr/>
          <p:nvPr/>
        </p:nvSpPr>
        <p:spPr>
          <a:xfrm>
            <a:off x="1899851" y="4720624"/>
            <a:ext cx="209101" cy="221456"/>
          </a:xfrm>
          <a:prstGeom prst="diamond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93ECE-5690-4C38-82AA-45969B779F42}"/>
              </a:ext>
            </a:extLst>
          </p:cNvPr>
          <p:cNvSpPr txBox="1"/>
          <p:nvPr/>
        </p:nvSpPr>
        <p:spPr>
          <a:xfrm>
            <a:off x="1131951" y="5118256"/>
            <a:ext cx="318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Vim 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Insert mode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+mj-lt"/>
              </a:rPr>
              <a:t>Autocommands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Text objects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B21D8B-9B1E-4600-B5CA-1421241F109E}"/>
              </a:ext>
            </a:extLst>
          </p:cNvPr>
          <p:cNvCxnSpPr>
            <a:cxnSpLocks/>
          </p:cNvCxnSpPr>
          <p:nvPr/>
        </p:nvCxnSpPr>
        <p:spPr>
          <a:xfrm>
            <a:off x="4757294" y="1745757"/>
            <a:ext cx="1737" cy="148733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4E7A58-7D43-4F48-97CC-4BAB0A37F73A}"/>
              </a:ext>
            </a:extLst>
          </p:cNvPr>
          <p:cNvSpPr txBox="1"/>
          <p:nvPr/>
        </p:nvSpPr>
        <p:spPr>
          <a:xfrm>
            <a:off x="4176462" y="3623213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1997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9F434F1-F38F-4A99-9AC9-245DB9A7FDD2}"/>
              </a:ext>
            </a:extLst>
          </p:cNvPr>
          <p:cNvSpPr/>
          <p:nvPr/>
        </p:nvSpPr>
        <p:spPr>
          <a:xfrm>
            <a:off x="4650361" y="1530148"/>
            <a:ext cx="209101" cy="221456"/>
          </a:xfrm>
          <a:prstGeom prst="diamond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1EDAF3-4F0D-4C17-A6D9-E507785807F7}"/>
              </a:ext>
            </a:extLst>
          </p:cNvPr>
          <p:cNvSpPr txBox="1"/>
          <p:nvPr/>
        </p:nvSpPr>
        <p:spPr>
          <a:xfrm>
            <a:off x="4176462" y="785637"/>
            <a:ext cx="3182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Vim 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Syntax highlighting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Vim script language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8E49B9C-55BA-44E6-A7ED-DD3D4511945F}"/>
              </a:ext>
            </a:extLst>
          </p:cNvPr>
          <p:cNvSpPr/>
          <p:nvPr/>
        </p:nvSpPr>
        <p:spPr>
          <a:xfrm rot="18885080">
            <a:off x="1864731" y="3289733"/>
            <a:ext cx="274320" cy="276837"/>
          </a:xfrm>
          <a:prstGeom prst="rtTriangle">
            <a:avLst/>
          </a:prstGeom>
          <a:solidFill>
            <a:schemeClr val="accent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E9E5461-3ACF-413B-BA17-26CE3B1FAA22}"/>
              </a:ext>
            </a:extLst>
          </p:cNvPr>
          <p:cNvSpPr/>
          <p:nvPr/>
        </p:nvSpPr>
        <p:spPr>
          <a:xfrm rot="8085080">
            <a:off x="4624382" y="3289732"/>
            <a:ext cx="274320" cy="276837"/>
          </a:xfrm>
          <a:prstGeom prst="rtTriangle">
            <a:avLst/>
          </a:prstGeom>
          <a:solidFill>
            <a:schemeClr val="accent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7D55D9-F1FB-43CB-B407-D96648CE5D99}"/>
              </a:ext>
            </a:extLst>
          </p:cNvPr>
          <p:cNvCxnSpPr>
            <a:cxnSpLocks/>
            <a:stCxn id="63" idx="2"/>
            <a:endCxn id="57" idx="0"/>
          </p:cNvCxnSpPr>
          <p:nvPr/>
        </p:nvCxnSpPr>
        <p:spPr>
          <a:xfrm>
            <a:off x="6962180" y="3623009"/>
            <a:ext cx="775" cy="10976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0A6D55-E37F-4B6C-89B8-AB5CB71198B4}"/>
              </a:ext>
            </a:extLst>
          </p:cNvPr>
          <p:cNvSpPr txBox="1"/>
          <p:nvPr/>
        </p:nvSpPr>
        <p:spPr>
          <a:xfrm>
            <a:off x="6415298" y="2794204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2001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56880C42-9FB7-48DD-B7B5-827F1A55CA4B}"/>
              </a:ext>
            </a:extLst>
          </p:cNvPr>
          <p:cNvSpPr/>
          <p:nvPr/>
        </p:nvSpPr>
        <p:spPr>
          <a:xfrm>
            <a:off x="6858404" y="4720624"/>
            <a:ext cx="209101" cy="221456"/>
          </a:xfrm>
          <a:prstGeom prst="diamond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035D2C-8BB7-43C2-A47C-1258D975CCE9}"/>
              </a:ext>
            </a:extLst>
          </p:cNvPr>
          <p:cNvSpPr txBox="1"/>
          <p:nvPr/>
        </p:nvSpPr>
        <p:spPr>
          <a:xfrm>
            <a:off x="6417838" y="5104697"/>
            <a:ext cx="3182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Vim 6.0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Folding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Vertical split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Diff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Utf-8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Plugin support, colors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579633-6E91-469A-BEA4-240885032149}"/>
              </a:ext>
            </a:extLst>
          </p:cNvPr>
          <p:cNvCxnSpPr>
            <a:cxnSpLocks/>
          </p:cNvCxnSpPr>
          <p:nvPr/>
        </p:nvCxnSpPr>
        <p:spPr>
          <a:xfrm>
            <a:off x="9715847" y="1745757"/>
            <a:ext cx="1737" cy="148733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86AA534-1FC2-44B2-AC5A-BEA3A2B8CCB9}"/>
              </a:ext>
            </a:extLst>
          </p:cNvPr>
          <p:cNvSpPr txBox="1"/>
          <p:nvPr/>
        </p:nvSpPr>
        <p:spPr>
          <a:xfrm>
            <a:off x="9135015" y="3623213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2005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FEC08B7F-EB2C-4E84-BF70-2BBE66DF7B61}"/>
              </a:ext>
            </a:extLst>
          </p:cNvPr>
          <p:cNvSpPr/>
          <p:nvPr/>
        </p:nvSpPr>
        <p:spPr>
          <a:xfrm>
            <a:off x="9608914" y="1530148"/>
            <a:ext cx="209101" cy="221456"/>
          </a:xfrm>
          <a:prstGeom prst="diamond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34268D9A-D4D6-4E92-A336-6D6F018DB950}"/>
              </a:ext>
            </a:extLst>
          </p:cNvPr>
          <p:cNvSpPr/>
          <p:nvPr/>
        </p:nvSpPr>
        <p:spPr>
          <a:xfrm rot="18885080">
            <a:off x="6823284" y="3289733"/>
            <a:ext cx="274320" cy="276837"/>
          </a:xfrm>
          <a:prstGeom prst="rtTriangle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608E77D6-A4F6-4A7A-98FD-21D638C9B525}"/>
              </a:ext>
            </a:extLst>
          </p:cNvPr>
          <p:cNvSpPr/>
          <p:nvPr/>
        </p:nvSpPr>
        <p:spPr>
          <a:xfrm rot="8085080">
            <a:off x="9582935" y="3289732"/>
            <a:ext cx="274320" cy="276837"/>
          </a:xfrm>
          <a:prstGeom prst="rtTriangle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431C51-26E1-4738-82AF-BF5BD554CE38}"/>
              </a:ext>
            </a:extLst>
          </p:cNvPr>
          <p:cNvSpPr txBox="1"/>
          <p:nvPr/>
        </p:nvSpPr>
        <p:spPr>
          <a:xfrm>
            <a:off x="9135015" y="893359"/>
            <a:ext cx="318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+mj-lt"/>
              </a:rPr>
              <a:t>ViEmu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– vi/vim emulator</a:t>
            </a:r>
            <a:br>
              <a:rPr lang="en-US" dirty="0">
                <a:solidFill>
                  <a:schemeClr val="tx2"/>
                </a:solidFill>
                <a:latin typeface="+mj-lt"/>
              </a:rPr>
            </a:br>
            <a:r>
              <a:rPr lang="en-US" dirty="0">
                <a:solidFill>
                  <a:schemeClr val="tx2"/>
                </a:solidFill>
                <a:latin typeface="+mj-lt"/>
              </a:rPr>
              <a:t>for Visual Studio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406E6-3CAF-4D79-B279-1735D45D74B7}"/>
              </a:ext>
            </a:extLst>
          </p:cNvPr>
          <p:cNvSpPr txBox="1"/>
          <p:nvPr/>
        </p:nvSpPr>
        <p:spPr>
          <a:xfrm>
            <a:off x="10006786" y="6461439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3"/>
              </a:rPr>
              <a:t>github.com/vim/vim-history</a:t>
            </a:r>
            <a:endParaRPr lang="en-US" sz="1000" dirty="0">
              <a:latin typeface="+mn-lt"/>
            </a:endParaRPr>
          </a:p>
          <a:p>
            <a:r>
              <a:rPr lang="en-US" sz="1000" dirty="0">
                <a:latin typeface="+mn-lt"/>
                <a:hlinkClick r:id="rId4"/>
              </a:rPr>
              <a:t>viemu.com/</a:t>
            </a: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2201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22" grpId="0"/>
      <p:bldP spid="23" grpId="0" animBg="1"/>
      <p:bldP spid="24" grpId="0"/>
      <p:bldP spid="44" grpId="0" animBg="1"/>
      <p:bldP spid="48" grpId="0" animBg="1"/>
      <p:bldP spid="56" grpId="0"/>
      <p:bldP spid="57" grpId="0" animBg="1"/>
      <p:bldP spid="58" grpId="0"/>
      <p:bldP spid="61" grpId="0"/>
      <p:bldP spid="62" grpId="0" animBg="1"/>
      <p:bldP spid="63" grpId="0" animBg="1"/>
      <p:bldP spid="64" grpId="0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85F181-90B6-45F2-AE51-CA1B74488CE5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9914960" y="3428195"/>
            <a:ext cx="22770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3E2A26-0C00-4734-B223-209D405332EE}"/>
              </a:ext>
            </a:extLst>
          </p:cNvPr>
          <p:cNvCxnSpPr>
            <a:cxnSpLocks/>
            <a:stCxn id="63" idx="4"/>
            <a:endCxn id="64" idx="4"/>
          </p:cNvCxnSpPr>
          <p:nvPr/>
        </p:nvCxnSpPr>
        <p:spPr>
          <a:xfrm flipV="1">
            <a:off x="7155309" y="3428106"/>
            <a:ext cx="2369921" cy="9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C1E390-7DDF-42D3-A237-6661F71494E3}"/>
              </a:ext>
            </a:extLst>
          </p:cNvPr>
          <p:cNvCxnSpPr>
            <a:cxnSpLocks/>
            <a:endCxn id="63" idx="0"/>
          </p:cNvCxnSpPr>
          <p:nvPr/>
        </p:nvCxnSpPr>
        <p:spPr>
          <a:xfrm flipV="1">
            <a:off x="4958553" y="3428107"/>
            <a:ext cx="1807026" cy="89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2E2E1-36E5-4EB1-BA3F-7AB554ED1689}"/>
              </a:ext>
            </a:extLst>
          </p:cNvPr>
          <p:cNvCxnSpPr>
            <a:cxnSpLocks/>
            <a:stCxn id="44" idx="4"/>
            <a:endCxn id="48" idx="4"/>
          </p:cNvCxnSpPr>
          <p:nvPr/>
        </p:nvCxnSpPr>
        <p:spPr>
          <a:xfrm flipV="1">
            <a:off x="2196756" y="3428106"/>
            <a:ext cx="2369921" cy="9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456FD12-F4BC-4310-AE63-9AA197B0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CB6F3-3E94-4F06-B089-732D1AEFAE08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0" y="3428107"/>
            <a:ext cx="1807026" cy="89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16519E-911F-4A22-B6AF-236636B11C12}"/>
              </a:ext>
            </a:extLst>
          </p:cNvPr>
          <p:cNvCxnSpPr>
            <a:cxnSpLocks/>
            <a:stCxn id="44" idx="2"/>
            <a:endCxn id="17" idx="0"/>
          </p:cNvCxnSpPr>
          <p:nvPr/>
        </p:nvCxnSpPr>
        <p:spPr>
          <a:xfrm>
            <a:off x="2003627" y="3623009"/>
            <a:ext cx="775" cy="10976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23594A-89BD-4DCC-9D31-3EA61E7E291D}"/>
              </a:ext>
            </a:extLst>
          </p:cNvPr>
          <p:cNvSpPr txBox="1"/>
          <p:nvPr/>
        </p:nvSpPr>
        <p:spPr>
          <a:xfrm>
            <a:off x="1456745" y="2794204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2006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F263611B-5402-4C1C-9AAC-D7EAE6AF0435}"/>
              </a:ext>
            </a:extLst>
          </p:cNvPr>
          <p:cNvSpPr/>
          <p:nvPr/>
        </p:nvSpPr>
        <p:spPr>
          <a:xfrm>
            <a:off x="1899851" y="4720624"/>
            <a:ext cx="209101" cy="221456"/>
          </a:xfrm>
          <a:prstGeom prst="diamond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93ECE-5690-4C38-82AA-45969B779F42}"/>
              </a:ext>
            </a:extLst>
          </p:cNvPr>
          <p:cNvSpPr txBox="1"/>
          <p:nvPr/>
        </p:nvSpPr>
        <p:spPr>
          <a:xfrm>
            <a:off x="1131951" y="5118256"/>
            <a:ext cx="31823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Vim 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Vim script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Spell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Tab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Undo branches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B21D8B-9B1E-4600-B5CA-1421241F109E}"/>
              </a:ext>
            </a:extLst>
          </p:cNvPr>
          <p:cNvCxnSpPr>
            <a:cxnSpLocks/>
          </p:cNvCxnSpPr>
          <p:nvPr/>
        </p:nvCxnSpPr>
        <p:spPr>
          <a:xfrm>
            <a:off x="4757294" y="1745757"/>
            <a:ext cx="1737" cy="148733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4E7A58-7D43-4F48-97CC-4BAB0A37F73A}"/>
              </a:ext>
            </a:extLst>
          </p:cNvPr>
          <p:cNvSpPr txBox="1"/>
          <p:nvPr/>
        </p:nvSpPr>
        <p:spPr>
          <a:xfrm>
            <a:off x="4176462" y="3623213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2011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9F434F1-F38F-4A99-9AC9-245DB9A7FDD2}"/>
              </a:ext>
            </a:extLst>
          </p:cNvPr>
          <p:cNvSpPr/>
          <p:nvPr/>
        </p:nvSpPr>
        <p:spPr>
          <a:xfrm>
            <a:off x="4650361" y="1530148"/>
            <a:ext cx="209101" cy="221456"/>
          </a:xfrm>
          <a:prstGeom prst="diamond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1EDAF3-4F0D-4C17-A6D9-E507785807F7}"/>
              </a:ext>
            </a:extLst>
          </p:cNvPr>
          <p:cNvSpPr txBox="1"/>
          <p:nvPr/>
        </p:nvSpPr>
        <p:spPr>
          <a:xfrm>
            <a:off x="3676037" y="847769"/>
            <a:ext cx="318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VS Vim – visual studio extensions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8E49B9C-55BA-44E6-A7ED-DD3D4511945F}"/>
              </a:ext>
            </a:extLst>
          </p:cNvPr>
          <p:cNvSpPr/>
          <p:nvPr/>
        </p:nvSpPr>
        <p:spPr>
          <a:xfrm rot="18885080">
            <a:off x="1864731" y="3289733"/>
            <a:ext cx="274320" cy="276837"/>
          </a:xfrm>
          <a:prstGeom prst="rtTriangle">
            <a:avLst/>
          </a:prstGeom>
          <a:solidFill>
            <a:schemeClr val="accent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E9E5461-3ACF-413B-BA17-26CE3B1FAA22}"/>
              </a:ext>
            </a:extLst>
          </p:cNvPr>
          <p:cNvSpPr/>
          <p:nvPr/>
        </p:nvSpPr>
        <p:spPr>
          <a:xfrm rot="8085080">
            <a:off x="4624382" y="3289732"/>
            <a:ext cx="274320" cy="276837"/>
          </a:xfrm>
          <a:prstGeom prst="rtTriangle">
            <a:avLst/>
          </a:prstGeom>
          <a:solidFill>
            <a:schemeClr val="accent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7D55D9-F1FB-43CB-B407-D96648CE5D99}"/>
              </a:ext>
            </a:extLst>
          </p:cNvPr>
          <p:cNvCxnSpPr>
            <a:cxnSpLocks/>
            <a:stCxn id="63" idx="2"/>
            <a:endCxn id="57" idx="0"/>
          </p:cNvCxnSpPr>
          <p:nvPr/>
        </p:nvCxnSpPr>
        <p:spPr>
          <a:xfrm>
            <a:off x="6962180" y="3623009"/>
            <a:ext cx="775" cy="10976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0A6D55-E37F-4B6C-89B8-AB5CB71198B4}"/>
              </a:ext>
            </a:extLst>
          </p:cNvPr>
          <p:cNvSpPr txBox="1"/>
          <p:nvPr/>
        </p:nvSpPr>
        <p:spPr>
          <a:xfrm>
            <a:off x="6415298" y="2794204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2013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56880C42-9FB7-48DD-B7B5-827F1A55CA4B}"/>
              </a:ext>
            </a:extLst>
          </p:cNvPr>
          <p:cNvSpPr/>
          <p:nvPr/>
        </p:nvSpPr>
        <p:spPr>
          <a:xfrm>
            <a:off x="6858404" y="4720624"/>
            <a:ext cx="209101" cy="221456"/>
          </a:xfrm>
          <a:prstGeom prst="diamond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035D2C-8BB7-43C2-A47C-1258D975CCE9}"/>
              </a:ext>
            </a:extLst>
          </p:cNvPr>
          <p:cNvSpPr txBox="1"/>
          <p:nvPr/>
        </p:nvSpPr>
        <p:spPr>
          <a:xfrm>
            <a:off x="6417838" y="5104697"/>
            <a:ext cx="318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+mn-lt"/>
              </a:rPr>
              <a:t>Omnisharp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 – IDE like </a:t>
            </a:r>
            <a:br>
              <a:rPr lang="en-US" dirty="0">
                <a:solidFill>
                  <a:schemeClr val="tx2"/>
                </a:solidFill>
                <a:latin typeface="+mn-lt"/>
              </a:rPr>
            </a:br>
            <a:r>
              <a:rPr lang="en-US" dirty="0">
                <a:solidFill>
                  <a:schemeClr val="tx2"/>
                </a:solidFill>
                <a:latin typeface="+mn-lt"/>
              </a:rPr>
              <a:t>vim plugin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579633-6E91-469A-BEA4-240885032149}"/>
              </a:ext>
            </a:extLst>
          </p:cNvPr>
          <p:cNvCxnSpPr>
            <a:cxnSpLocks/>
          </p:cNvCxnSpPr>
          <p:nvPr/>
        </p:nvCxnSpPr>
        <p:spPr>
          <a:xfrm>
            <a:off x="9715847" y="1745757"/>
            <a:ext cx="1737" cy="148733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86AA534-1FC2-44B2-AC5A-BEA3A2B8CCB9}"/>
              </a:ext>
            </a:extLst>
          </p:cNvPr>
          <p:cNvSpPr txBox="1"/>
          <p:nvPr/>
        </p:nvSpPr>
        <p:spPr>
          <a:xfrm>
            <a:off x="9135015" y="3623213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2015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FEC08B7F-EB2C-4E84-BF70-2BBE66DF7B61}"/>
              </a:ext>
            </a:extLst>
          </p:cNvPr>
          <p:cNvSpPr/>
          <p:nvPr/>
        </p:nvSpPr>
        <p:spPr>
          <a:xfrm>
            <a:off x="9608914" y="1530148"/>
            <a:ext cx="209101" cy="221456"/>
          </a:xfrm>
          <a:prstGeom prst="diamond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34268D9A-D4D6-4E92-A336-6D6F018DB950}"/>
              </a:ext>
            </a:extLst>
          </p:cNvPr>
          <p:cNvSpPr/>
          <p:nvPr/>
        </p:nvSpPr>
        <p:spPr>
          <a:xfrm rot="18885080">
            <a:off x="6823284" y="3289733"/>
            <a:ext cx="274320" cy="276837"/>
          </a:xfrm>
          <a:prstGeom prst="rtTriangle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608E77D6-A4F6-4A7A-98FD-21D638C9B525}"/>
              </a:ext>
            </a:extLst>
          </p:cNvPr>
          <p:cNvSpPr/>
          <p:nvPr/>
        </p:nvSpPr>
        <p:spPr>
          <a:xfrm rot="8085080">
            <a:off x="9582935" y="3289732"/>
            <a:ext cx="274320" cy="276837"/>
          </a:xfrm>
          <a:prstGeom prst="rtTriangle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431C51-26E1-4738-82AF-BF5BD554CE38}"/>
              </a:ext>
            </a:extLst>
          </p:cNvPr>
          <p:cNvSpPr txBox="1"/>
          <p:nvPr/>
        </p:nvSpPr>
        <p:spPr>
          <a:xfrm>
            <a:off x="8622539" y="847769"/>
            <a:ext cx="318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+mj-lt"/>
              </a:rPr>
              <a:t>VsCodeVim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– VS Code extension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406E6-3CAF-4D79-B279-1735D45D74B7}"/>
              </a:ext>
            </a:extLst>
          </p:cNvPr>
          <p:cNvSpPr txBox="1"/>
          <p:nvPr/>
        </p:nvSpPr>
        <p:spPr>
          <a:xfrm>
            <a:off x="10006786" y="6304002"/>
            <a:ext cx="2185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3"/>
              </a:rPr>
              <a:t>github.com/vim/vim-history</a:t>
            </a:r>
            <a:br>
              <a:rPr lang="en-US" sz="1000" dirty="0">
                <a:latin typeface="+mn-lt"/>
              </a:rPr>
            </a:br>
            <a:r>
              <a:rPr lang="en-US" sz="1000" dirty="0">
                <a:latin typeface="+mn-lt"/>
                <a:hlinkClick r:id="rId4"/>
              </a:rPr>
              <a:t>github.com/</a:t>
            </a:r>
            <a:r>
              <a:rPr lang="en-US" sz="1000" dirty="0" err="1">
                <a:latin typeface="+mn-lt"/>
                <a:hlinkClick r:id="rId4"/>
              </a:rPr>
              <a:t>VsVim</a:t>
            </a:r>
            <a:r>
              <a:rPr lang="en-US" sz="1000" dirty="0">
                <a:latin typeface="+mn-lt"/>
                <a:hlinkClick r:id="rId4"/>
              </a:rPr>
              <a:t>/</a:t>
            </a:r>
            <a:r>
              <a:rPr lang="en-US" sz="1000" dirty="0" err="1">
                <a:latin typeface="+mn-lt"/>
                <a:hlinkClick r:id="rId4"/>
              </a:rPr>
              <a:t>VsVim</a:t>
            </a:r>
            <a:br>
              <a:rPr lang="en-US" sz="1000" dirty="0">
                <a:latin typeface="+mn-lt"/>
              </a:rPr>
            </a:br>
            <a:r>
              <a:rPr lang="en-US" sz="1000" dirty="0">
                <a:latin typeface="+mn-lt"/>
                <a:hlinkClick r:id="rId5"/>
              </a:rPr>
              <a:t>github.com/</a:t>
            </a:r>
            <a:r>
              <a:rPr lang="en-US" sz="1000" dirty="0" err="1">
                <a:latin typeface="+mn-lt"/>
                <a:hlinkClick r:id="rId5"/>
              </a:rPr>
              <a:t>VSCodeVim</a:t>
            </a:r>
            <a:r>
              <a:rPr lang="en-US" sz="1000" dirty="0">
                <a:latin typeface="+mn-lt"/>
                <a:hlinkClick r:id="rId5"/>
              </a:rPr>
              <a:t>/Vim</a:t>
            </a: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42817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22" grpId="0"/>
      <p:bldP spid="23" grpId="0" animBg="1"/>
      <p:bldP spid="24" grpId="0"/>
      <p:bldP spid="44" grpId="0" animBg="1"/>
      <p:bldP spid="48" grpId="0" animBg="1"/>
      <p:bldP spid="56" grpId="0"/>
      <p:bldP spid="57" grpId="0" animBg="1"/>
      <p:bldP spid="58" grpId="0"/>
      <p:bldP spid="61" grpId="0"/>
      <p:bldP spid="62" grpId="0" animBg="1"/>
      <p:bldP spid="63" grpId="0" animBg="1"/>
      <p:bldP spid="64" grpId="0" animBg="1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C1E390-7DDF-42D3-A237-6661F71494E3}"/>
              </a:ext>
            </a:extLst>
          </p:cNvPr>
          <p:cNvCxnSpPr>
            <a:cxnSpLocks/>
          </p:cNvCxnSpPr>
          <p:nvPr/>
        </p:nvCxnSpPr>
        <p:spPr>
          <a:xfrm>
            <a:off x="4958553" y="3429003"/>
            <a:ext cx="7233447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2E2E1-36E5-4EB1-BA3F-7AB554ED1689}"/>
              </a:ext>
            </a:extLst>
          </p:cNvPr>
          <p:cNvCxnSpPr>
            <a:cxnSpLocks/>
            <a:stCxn id="44" idx="4"/>
            <a:endCxn id="48" idx="4"/>
          </p:cNvCxnSpPr>
          <p:nvPr/>
        </p:nvCxnSpPr>
        <p:spPr>
          <a:xfrm flipV="1">
            <a:off x="2196756" y="3428106"/>
            <a:ext cx="2369921" cy="9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456FD12-F4BC-4310-AE63-9AA197B0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CB6F3-3E94-4F06-B089-732D1AEFAE08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0" y="3428107"/>
            <a:ext cx="1807026" cy="89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16519E-911F-4A22-B6AF-236636B11C12}"/>
              </a:ext>
            </a:extLst>
          </p:cNvPr>
          <p:cNvCxnSpPr>
            <a:cxnSpLocks/>
            <a:stCxn id="44" idx="2"/>
            <a:endCxn id="17" idx="0"/>
          </p:cNvCxnSpPr>
          <p:nvPr/>
        </p:nvCxnSpPr>
        <p:spPr>
          <a:xfrm>
            <a:off x="2003627" y="3623009"/>
            <a:ext cx="775" cy="10976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23594A-89BD-4DCC-9D31-3EA61E7E291D}"/>
              </a:ext>
            </a:extLst>
          </p:cNvPr>
          <p:cNvSpPr txBox="1"/>
          <p:nvPr/>
        </p:nvSpPr>
        <p:spPr>
          <a:xfrm>
            <a:off x="1456745" y="2794204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2016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F263611B-5402-4C1C-9AAC-D7EAE6AF0435}"/>
              </a:ext>
            </a:extLst>
          </p:cNvPr>
          <p:cNvSpPr/>
          <p:nvPr/>
        </p:nvSpPr>
        <p:spPr>
          <a:xfrm>
            <a:off x="1899851" y="4720624"/>
            <a:ext cx="209101" cy="221456"/>
          </a:xfrm>
          <a:prstGeom prst="diamond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93ECE-5690-4C38-82AA-45969B779F42}"/>
              </a:ext>
            </a:extLst>
          </p:cNvPr>
          <p:cNvSpPr txBox="1"/>
          <p:nvPr/>
        </p:nvSpPr>
        <p:spPr>
          <a:xfrm>
            <a:off x="1131951" y="5118256"/>
            <a:ext cx="318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Vim 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Jobs and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JSON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Timers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B21D8B-9B1E-4600-B5CA-1421241F109E}"/>
              </a:ext>
            </a:extLst>
          </p:cNvPr>
          <p:cNvCxnSpPr>
            <a:cxnSpLocks/>
          </p:cNvCxnSpPr>
          <p:nvPr/>
        </p:nvCxnSpPr>
        <p:spPr>
          <a:xfrm>
            <a:off x="4757294" y="1745757"/>
            <a:ext cx="1737" cy="148733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4E7A58-7D43-4F48-97CC-4BAB0A37F73A}"/>
              </a:ext>
            </a:extLst>
          </p:cNvPr>
          <p:cNvSpPr txBox="1"/>
          <p:nvPr/>
        </p:nvSpPr>
        <p:spPr>
          <a:xfrm>
            <a:off x="4176462" y="3623213"/>
            <a:ext cx="12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2019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9F434F1-F38F-4A99-9AC9-245DB9A7FDD2}"/>
              </a:ext>
            </a:extLst>
          </p:cNvPr>
          <p:cNvSpPr/>
          <p:nvPr/>
        </p:nvSpPr>
        <p:spPr>
          <a:xfrm>
            <a:off x="4650361" y="1530148"/>
            <a:ext cx="209101" cy="221456"/>
          </a:xfrm>
          <a:prstGeom prst="diamond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1EDAF3-4F0D-4C17-A6D9-E507785807F7}"/>
              </a:ext>
            </a:extLst>
          </p:cNvPr>
          <p:cNvSpPr txBox="1"/>
          <p:nvPr/>
        </p:nvSpPr>
        <p:spPr>
          <a:xfrm>
            <a:off x="4176462" y="558325"/>
            <a:ext cx="3182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Vim 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Pop-up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Vim script improvements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8E49B9C-55BA-44E6-A7ED-DD3D4511945F}"/>
              </a:ext>
            </a:extLst>
          </p:cNvPr>
          <p:cNvSpPr/>
          <p:nvPr/>
        </p:nvSpPr>
        <p:spPr>
          <a:xfrm rot="18885080">
            <a:off x="1864731" y="3289733"/>
            <a:ext cx="274320" cy="276837"/>
          </a:xfrm>
          <a:prstGeom prst="rtTriangle">
            <a:avLst/>
          </a:prstGeom>
          <a:solidFill>
            <a:schemeClr val="accent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E9E5461-3ACF-413B-BA17-26CE3B1FAA22}"/>
              </a:ext>
            </a:extLst>
          </p:cNvPr>
          <p:cNvSpPr/>
          <p:nvPr/>
        </p:nvSpPr>
        <p:spPr>
          <a:xfrm rot="8085080">
            <a:off x="4624382" y="3289732"/>
            <a:ext cx="274320" cy="276837"/>
          </a:xfrm>
          <a:prstGeom prst="rtTriangle">
            <a:avLst/>
          </a:prstGeom>
          <a:solidFill>
            <a:schemeClr val="accent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406E6-3CAF-4D79-B279-1735D45D74B7}"/>
              </a:ext>
            </a:extLst>
          </p:cNvPr>
          <p:cNvSpPr txBox="1"/>
          <p:nvPr/>
        </p:nvSpPr>
        <p:spPr>
          <a:xfrm>
            <a:off x="10006786" y="6611779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3"/>
              </a:rPr>
              <a:t>github.com/vim/vim-history</a:t>
            </a: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79807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22" grpId="0"/>
      <p:bldP spid="23" grpId="0" animBg="1"/>
      <p:bldP spid="24" grpId="0"/>
      <p:bldP spid="44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F572E96-DE92-4331-81D3-4859342F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905" y="3182983"/>
            <a:ext cx="492033" cy="49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22E7B7-7CDB-4AB7-A0BC-B6E25C7553F9}"/>
              </a:ext>
            </a:extLst>
          </p:cNvPr>
          <p:cNvSpPr txBox="1"/>
          <p:nvPr/>
        </p:nvSpPr>
        <p:spPr>
          <a:xfrm>
            <a:off x="9929842" y="6611779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+mn-lt"/>
                <a:hlinkClick r:id="rId4"/>
              </a:rPr>
              <a:t>vim.org/images/vim32x32.gif</a:t>
            </a: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3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2050" name="Picture 2" descr="OmniSharp">
            <a:extLst>
              <a:ext uri="{FF2B5EF4-FFF2-40B4-BE49-F238E27FC236}">
                <a16:creationId xmlns:a16="http://schemas.microsoft.com/office/drawing/2014/main" id="{022EB3FF-4B42-43F4-868C-04DCE0756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306977"/>
            <a:ext cx="32670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31439-E245-46BF-A788-BB041634A184}"/>
              </a:ext>
            </a:extLst>
          </p:cNvPr>
          <p:cNvSpPr txBox="1"/>
          <p:nvPr/>
        </p:nvSpPr>
        <p:spPr>
          <a:xfrm>
            <a:off x="9391233" y="6611779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4"/>
              </a:rPr>
              <a:t>omnisharp.net/images/logo-text.png</a:t>
            </a:r>
            <a:endParaRPr lang="en-US" sz="10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65577-ABF5-4A1B-A82A-99536A30E573}"/>
              </a:ext>
            </a:extLst>
          </p:cNvPr>
          <p:cNvSpPr txBox="1"/>
          <p:nvPr/>
        </p:nvSpPr>
        <p:spPr>
          <a:xfrm>
            <a:off x="1129537" y="2656114"/>
            <a:ext cx="9895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Plugin for Vim to provide IDE like abilities for C#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5"/>
              </a:rPr>
              <a:t>https://github.com/OmniSharp/omnisharp-vim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+mn-lt"/>
              </a:rPr>
              <a:t>Contextual code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+mn-lt"/>
              </a:rPr>
              <a:t>Contextual code actions (unused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n-lt"/>
              </a:rPr>
              <a:t>usings</a:t>
            </a:r>
            <a:r>
              <a:rPr lang="en-US" b="0" i="0" dirty="0">
                <a:solidFill>
                  <a:srgbClr val="24292E"/>
                </a:solidFill>
                <a:effectLst/>
                <a:latin typeface="+mn-lt"/>
              </a:rPr>
              <a:t>, use var....etc.)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+mn-lt"/>
              </a:rPr>
              <a:t>Searches (FZF support)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+mn-lt"/>
              </a:rPr>
              <a:t>Unit tests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+mn-lt"/>
              </a:rPr>
              <a:t>Rename refactor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740956"/>
      </p:ext>
    </p:extLst>
  </p:cSld>
  <p:clrMapOvr>
    <a:masterClrMapping/>
  </p:clrMapOvr>
</p:sld>
</file>

<file path=ppt/theme/theme1.xml><?xml version="1.0" encoding="utf-8"?>
<a:theme xmlns:a="http://schemas.openxmlformats.org/drawingml/2006/main" name="epam-iceberg-vim">
  <a:themeElements>
    <a:clrScheme name="Iceberg vim color scheme">
      <a:dk1>
        <a:srgbClr val="161821"/>
      </a:dk1>
      <a:lt1>
        <a:srgbClr val="C6C8D1"/>
      </a:lt1>
      <a:dk2>
        <a:srgbClr val="1E2132"/>
      </a:dk2>
      <a:lt2>
        <a:srgbClr val="6B7089"/>
      </a:lt2>
      <a:accent1>
        <a:srgbClr val="A093C7"/>
      </a:accent1>
      <a:accent2>
        <a:srgbClr val="84A0C6"/>
      </a:accent2>
      <a:accent3>
        <a:srgbClr val="89B8C2"/>
      </a:accent3>
      <a:accent4>
        <a:srgbClr val="B4BE82"/>
      </a:accent4>
      <a:accent5>
        <a:srgbClr val="E2A478"/>
      </a:accent5>
      <a:accent6>
        <a:srgbClr val="E27878"/>
      </a:accent6>
      <a:hlink>
        <a:srgbClr val="1155CC"/>
      </a:hlink>
      <a:folHlink>
        <a:srgbClr val="6611CC"/>
      </a:folHlink>
    </a:clrScheme>
    <a:fontScheme name="Hack font">
      <a:majorFont>
        <a:latin typeface="Hack"/>
        <a:ea typeface=""/>
        <a:cs typeface=""/>
      </a:majorFont>
      <a:minorFont>
        <a:latin typeface="H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-iceberg-vim" id="{F9EF7117-DA74-4C3C-B379-952A5AAFDCFC}" vid="{590F8C40-9DE2-4F67-8F2A-7B54E13BF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epam-iceberg-vim</Template>
  <TotalTime>10925</TotalTime>
  <Words>717</Words>
  <Application>Microsoft Office PowerPoint</Application>
  <PresentationFormat>Widescreen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Hack</vt:lpstr>
      <vt:lpstr>epam-iceberg-vim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OmniSharp-Vim DEMO</vt:lpstr>
      <vt:lpstr>OmniSharp vim feedback</vt:lpstr>
      <vt:lpstr>dotnet IDE extensions</vt:lpstr>
      <vt:lpstr>VsVim and VsCodeVim DEMO</vt:lpstr>
      <vt:lpstr>PowerPoint Presentation</vt:lpstr>
      <vt:lpstr>Vim examples</vt:lpstr>
      <vt:lpstr>Sorting</vt:lpstr>
      <vt:lpstr>Sort DEMO</vt:lpstr>
      <vt:lpstr>OpevCover filter</vt:lpstr>
      <vt:lpstr>OpenCover filter DEMO</vt:lpstr>
      <vt:lpstr>Text decoration</vt:lpstr>
      <vt:lpstr>Decoration DEMO</vt:lpstr>
      <vt:lpstr>External CLI DEMO</vt:lpstr>
      <vt:lpstr>Links</vt:lpstr>
      <vt:lpstr>Links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Leonid Petrov1</dc:creator>
  <cp:lastModifiedBy>Leonid Petrov1</cp:lastModifiedBy>
  <cp:revision>53</cp:revision>
  <dcterms:created xsi:type="dcterms:W3CDTF">2020-08-17T16:16:55Z</dcterms:created>
  <dcterms:modified xsi:type="dcterms:W3CDTF">2020-09-03T15:31:06Z</dcterms:modified>
</cp:coreProperties>
</file>