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62" r:id="rId5"/>
    <p:sldId id="263" r:id="rId6"/>
    <p:sldId id="259" r:id="rId7"/>
    <p:sldId id="260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10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AD18E-B584-4D3C-BE9B-4428203FB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A56E6-C60F-4B20-91DE-03295941EB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A30B8-5A3D-421D-A1EC-95E4573A9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501F-A064-45A5-8243-0FB80EACF6C9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A4549-C163-4DFF-B802-CE7A5452F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F7985-49F5-4A56-8ACA-8DC1FE8EA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5F8D-A136-48A4-A9BC-D17AE13AB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67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61073-34E5-47EC-876D-51D7CA456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8D2AF-FF11-41A8-8C80-3BB0B1882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33DE9-24AA-40FB-B22C-AF87F181F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501F-A064-45A5-8243-0FB80EACF6C9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24553-8EB9-4596-81F3-0DC224FC9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3A11B-45C2-439E-A63E-B6B9D8E60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5F8D-A136-48A4-A9BC-D17AE13AB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62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BC991B-F875-4AD8-88E4-DD43F8011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CF47A5-123C-46B8-8751-5E27854C2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2CD5C-E7CE-4FF7-893E-B9F0D281A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501F-A064-45A5-8243-0FB80EACF6C9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07614-8894-424D-B14C-736F7767E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568C4-21E6-4D84-BEDB-B87D8DC59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5F8D-A136-48A4-A9BC-D17AE13AB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91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8A52B-93F4-473D-BE38-4927A811C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81050-E4F7-4859-9929-A2F03159A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8A266-1CC1-4682-87A0-E8196F4E8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501F-A064-45A5-8243-0FB80EACF6C9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2F5D6-C083-4601-BE71-A7A0152D4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178E9-B19D-4AB0-B76C-3BCA9BAE0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5F8D-A136-48A4-A9BC-D17AE13AB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2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FB082-C6EA-4A66-B846-1F8EF6E7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FB28D-83C5-400D-8335-85F90F3A7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B3163-2343-46F1-B310-34A95BC93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501F-A064-45A5-8243-0FB80EACF6C9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DBB7B-9DFC-4A72-901F-88C249FD8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BF563-395C-4E8A-9F31-818EA0210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5F8D-A136-48A4-A9BC-D17AE13AB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90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2458-3A43-4DF8-94A0-3C43DA271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8D598-CEF4-44BD-B2C9-D190C5FF5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F3789-CCDC-40F1-9C16-60D2FFECC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A7B79-3BA7-4845-ABD7-6AD5A011E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501F-A064-45A5-8243-0FB80EACF6C9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59ED6-2714-4E45-9125-FA4B436A2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10B0A-48F6-49E9-AE4B-DA9687F66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5F8D-A136-48A4-A9BC-D17AE13AB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58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05BD9-E27C-4B7C-8279-BF6F8601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9F596-CE49-4314-9C36-6655650A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F1F51-947F-474C-BE39-C45365B9C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3DD3B0-E677-4141-8060-BA07BB1D05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46C4F5-EDE9-4688-9E0D-C2B4219299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890979-E2B8-4D15-8FE4-414842016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501F-A064-45A5-8243-0FB80EACF6C9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323F60-8F70-481F-B678-C2269E3B9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36B7F4-3B4E-47A2-B105-1C4872AAF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5F8D-A136-48A4-A9BC-D17AE13AB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44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111CE-2565-4266-9553-CB818E5A7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8130D3-838E-44A7-A1F9-D282FBA2A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501F-A064-45A5-8243-0FB80EACF6C9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6C65C7-39B8-4F2B-88D6-2A71E25AF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3AB3F1-6DBF-4CB6-B938-8450CAFD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5F8D-A136-48A4-A9BC-D17AE13AB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71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3DA9D8-6C87-47BF-9DCD-670D0939D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501F-A064-45A5-8243-0FB80EACF6C9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A7F972-D992-4A52-BDF7-995414377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4A348-BA4B-4E2E-9F64-108A46D2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5F8D-A136-48A4-A9BC-D17AE13AB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0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7A33D-E800-4D79-AB9C-95293A1F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20B09-F5F8-4806-B0CB-FED7B03B4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FDF8-64FC-4868-B85A-3AC5E0142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472E9-B7B4-4B4C-9592-984113E04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501F-A064-45A5-8243-0FB80EACF6C9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2BDE3-7451-45AD-B235-D9477021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D0D7D7-B954-4535-92B2-9D8C9B7E8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5F8D-A136-48A4-A9BC-D17AE13AB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82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08114-5E52-4454-B962-BD67294C4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946559-85FE-4E7F-BBA6-524C0FE925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8A668-884A-4EF9-9173-6E8634094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C5B4A-3B78-420A-BBC3-C3A5D76B2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501F-A064-45A5-8243-0FB80EACF6C9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113DE-EFAB-4BE2-A43C-2014397F9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639F1-E4C5-4F27-999F-81D87F93A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5F8D-A136-48A4-A9BC-D17AE13AB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42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93D667-2E0E-4960-AA34-34147767C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D6DB2-6693-4C46-AD28-AE23B5BDF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C8F57-0149-4AFF-AD37-B8C5673C50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5501F-A064-45A5-8243-0FB80EACF6C9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AEADF-89BF-4B0A-A595-686EBE9A6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6863F-CDBF-44DE-A558-CE1A7DCCE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15F8D-A136-48A4-A9BC-D17AE13AB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16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abeljs.io/docs/plugins/transform-class-properties/" TargetMode="External"/><Relationship Id="rId2" Type="http://schemas.openxmlformats.org/officeDocument/2006/relationships/hyperlink" Target="https://developer.mozilla.org/ru/docs/Web/JavaScript/Reference/Functions/Arrow_function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ADD2411-8563-4664-BE85-A98247D10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97020"/>
            <a:ext cx="4410053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2800" dirty="0">
                <a:latin typeface="source-code-pro"/>
              </a:rPr>
              <a:t>Корневой узел внутри </a:t>
            </a:r>
            <a:r>
              <a:rPr lang="en-US" altLang="en-US" sz="2800" dirty="0">
                <a:latin typeface="source-code-pro"/>
              </a:rPr>
              <a:t>HTML:</a:t>
            </a:r>
            <a:br>
              <a:rPr lang="en-US" altLang="en-US" sz="2800" dirty="0">
                <a:solidFill>
                  <a:srgbClr val="88C6BE"/>
                </a:solidFill>
                <a:latin typeface="source-code-pr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div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id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="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DC891"/>
                </a:solidFill>
                <a:effectLst/>
                <a:latin typeface="source-code-pro"/>
              </a:rPr>
              <a:t>root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"&gt;&lt;/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div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9CA7B00-7B8C-46BA-9B1F-061D83742C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631963"/>
            <a:ext cx="7972054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const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ource-code-pro"/>
              </a:rPr>
              <a:t>element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7DEEA"/>
                </a:solidFill>
                <a:effectLst/>
                <a:latin typeface="source-code-pro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h1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ource-code-pro"/>
              </a:rPr>
              <a:t>Hello, world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&lt;/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h1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&gt;;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ource-code-pro"/>
              </a:rPr>
              <a:t> </a:t>
            </a:r>
            <a:endParaRPr kumimoji="0" lang="ru-RU" altLang="en-US" sz="24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source-code-pro"/>
              </a:rPr>
              <a:t>ReactDOM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79B6F2"/>
                </a:solidFill>
                <a:effectLst/>
                <a:latin typeface="source-code-pro"/>
              </a:rPr>
              <a:t>render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ource-code-pro"/>
              </a:rPr>
              <a:t>element,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ource-code-pro"/>
              </a:rPr>
              <a:t>document.getElementById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DC891"/>
                </a:solidFill>
                <a:effectLst/>
                <a:latin typeface="source-code-pro"/>
              </a:rPr>
              <a:t>'root'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));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FAD3BA-CBBC-4FC0-890C-AAF1578F1669}"/>
              </a:ext>
            </a:extLst>
          </p:cNvPr>
          <p:cNvSpPr/>
          <p:nvPr/>
        </p:nvSpPr>
        <p:spPr>
          <a:xfrm>
            <a:off x="649408" y="1656377"/>
            <a:ext cx="108931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 err="1">
                <a:solidFill>
                  <a:srgbClr val="000000"/>
                </a:solidFill>
                <a:latin typeface="-apple-system"/>
              </a:rPr>
              <a:t>Для</a:t>
            </a:r>
            <a:r>
              <a:rPr lang="en-US" altLang="en-US" sz="3200" dirty="0">
                <a:solidFill>
                  <a:srgbClr val="000000"/>
                </a:solidFill>
                <a:latin typeface="-apple-system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-apple-system"/>
              </a:rPr>
              <a:t>рендеринга</a:t>
            </a:r>
            <a:r>
              <a:rPr lang="en-US" altLang="en-US" sz="3200" dirty="0">
                <a:solidFill>
                  <a:srgbClr val="000000"/>
                </a:solidFill>
                <a:latin typeface="-apple-system"/>
              </a:rPr>
              <a:t> React-</a:t>
            </a:r>
            <a:r>
              <a:rPr lang="en-US" altLang="en-US" sz="3200" dirty="0" err="1">
                <a:solidFill>
                  <a:srgbClr val="000000"/>
                </a:solidFill>
                <a:latin typeface="-apple-system"/>
              </a:rPr>
              <a:t>элемента</a:t>
            </a:r>
            <a:r>
              <a:rPr lang="en-US" altLang="en-US" sz="3200" dirty="0">
                <a:solidFill>
                  <a:srgbClr val="000000"/>
                </a:solidFill>
                <a:latin typeface="-apple-system"/>
              </a:rPr>
              <a:t> в </a:t>
            </a:r>
            <a:r>
              <a:rPr lang="en-US" altLang="en-US" sz="3200" dirty="0" err="1">
                <a:solidFill>
                  <a:srgbClr val="000000"/>
                </a:solidFill>
                <a:latin typeface="-apple-system"/>
              </a:rPr>
              <a:t>корневой</a:t>
            </a:r>
            <a:r>
              <a:rPr lang="en-US" altLang="en-US" sz="3200" dirty="0">
                <a:solidFill>
                  <a:srgbClr val="000000"/>
                </a:solidFill>
                <a:latin typeface="-apple-system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-apple-system"/>
              </a:rPr>
              <a:t>узел</a:t>
            </a:r>
            <a:r>
              <a:rPr lang="en-US" altLang="en-US" sz="3200" dirty="0">
                <a:solidFill>
                  <a:srgbClr val="000000"/>
                </a:solidFill>
                <a:latin typeface="-apple-system"/>
              </a:rPr>
              <a:t> DOM, </a:t>
            </a:r>
            <a:r>
              <a:rPr lang="en-US" altLang="en-US" sz="3200" dirty="0" err="1">
                <a:solidFill>
                  <a:srgbClr val="000000"/>
                </a:solidFill>
                <a:latin typeface="-apple-system"/>
              </a:rPr>
              <a:t>вызовите</a:t>
            </a:r>
            <a:r>
              <a:rPr lang="en-US" altLang="en-US" sz="3200" dirty="0">
                <a:solidFill>
                  <a:srgbClr val="000000"/>
                </a:solidFill>
                <a:latin typeface="-apple-system"/>
              </a:rPr>
              <a:t> </a:t>
            </a:r>
            <a:r>
              <a:rPr lang="en-US" altLang="en-US" sz="3200" dirty="0" err="1">
                <a:solidFill>
                  <a:srgbClr val="1A1A1A"/>
                </a:solidFill>
                <a:latin typeface="source-code-pro"/>
              </a:rPr>
              <a:t>ReactDOM.render</a:t>
            </a:r>
            <a:r>
              <a:rPr lang="en-US" altLang="en-US" sz="3200" dirty="0">
                <a:solidFill>
                  <a:srgbClr val="1A1A1A"/>
                </a:solidFill>
                <a:latin typeface="source-code-pro"/>
              </a:rPr>
              <a:t>()</a:t>
            </a:r>
            <a:r>
              <a:rPr lang="en-US" altLang="en-US" sz="3200" dirty="0">
                <a:solidFill>
                  <a:srgbClr val="000000"/>
                </a:solidFill>
                <a:latin typeface="-apple-system"/>
              </a:rPr>
              <a:t> с React-</a:t>
            </a:r>
            <a:r>
              <a:rPr lang="en-US" altLang="en-US" sz="3200" dirty="0" err="1">
                <a:solidFill>
                  <a:srgbClr val="000000"/>
                </a:solidFill>
                <a:latin typeface="-apple-system"/>
              </a:rPr>
              <a:t>элементом</a:t>
            </a:r>
            <a:r>
              <a:rPr lang="en-US" altLang="en-US" sz="3200" dirty="0">
                <a:solidFill>
                  <a:srgbClr val="000000"/>
                </a:solidFill>
                <a:latin typeface="-apple-system"/>
              </a:rPr>
              <a:t> и </a:t>
            </a:r>
            <a:r>
              <a:rPr lang="en-US" altLang="en-US" sz="3200" dirty="0" err="1">
                <a:solidFill>
                  <a:srgbClr val="000000"/>
                </a:solidFill>
                <a:latin typeface="-apple-system"/>
              </a:rPr>
              <a:t>корневым</a:t>
            </a:r>
            <a:r>
              <a:rPr lang="en-US" altLang="en-US" sz="3200" dirty="0">
                <a:solidFill>
                  <a:srgbClr val="000000"/>
                </a:solidFill>
                <a:latin typeface="-apple-system"/>
              </a:rPr>
              <a:t> DOM </a:t>
            </a:r>
            <a:r>
              <a:rPr lang="en-US" altLang="en-US" sz="3200" dirty="0" err="1">
                <a:solidFill>
                  <a:srgbClr val="000000"/>
                </a:solidFill>
                <a:latin typeface="-apple-system"/>
              </a:rPr>
              <a:t>узлом</a:t>
            </a:r>
            <a:r>
              <a:rPr lang="en-US" altLang="en-US" sz="3200" dirty="0">
                <a:solidFill>
                  <a:srgbClr val="000000"/>
                </a:solidFill>
                <a:latin typeface="-apple-system"/>
              </a:rPr>
              <a:t> в </a:t>
            </a:r>
            <a:r>
              <a:rPr lang="en-US" altLang="en-US" sz="3200" dirty="0" err="1">
                <a:solidFill>
                  <a:srgbClr val="000000"/>
                </a:solidFill>
                <a:latin typeface="-apple-system"/>
              </a:rPr>
              <a:t>качестве</a:t>
            </a:r>
            <a:r>
              <a:rPr lang="en-US" altLang="en-US" sz="3200" dirty="0">
                <a:solidFill>
                  <a:srgbClr val="000000"/>
                </a:solidFill>
                <a:latin typeface="-apple-system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-apple-system"/>
              </a:rPr>
              <a:t>аргументов</a:t>
            </a:r>
            <a:r>
              <a:rPr lang="en-US" alt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1696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2E3B2-B8C1-4706-9D32-CB72C4028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жизненного цикла.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AF173-C0DF-4FE8-A5DC-43715C99D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err="1"/>
              <a:t>componentDidMount</a:t>
            </a:r>
            <a:r>
              <a:rPr lang="en-US" sz="4000" dirty="0"/>
              <a:t> (</a:t>
            </a:r>
            <a:r>
              <a:rPr lang="ru-RU" sz="4000" dirty="0"/>
              <a:t>при монтировке</a:t>
            </a:r>
            <a:r>
              <a:rPr lang="en-US" sz="4000" dirty="0"/>
              <a:t>)</a:t>
            </a:r>
            <a:endParaRPr lang="ru-RU" sz="4000" dirty="0"/>
          </a:p>
          <a:p>
            <a:pPr marL="0" indent="0">
              <a:buNone/>
            </a:pPr>
            <a:endParaRPr lang="en-US" sz="4000" dirty="0"/>
          </a:p>
          <a:p>
            <a:r>
              <a:rPr lang="en-US" sz="4000" dirty="0" err="1"/>
              <a:t>componentWillUnmount</a:t>
            </a:r>
            <a:r>
              <a:rPr lang="ru-RU" sz="4000" dirty="0"/>
              <a:t> (когда удаляем)</a:t>
            </a:r>
          </a:p>
          <a:p>
            <a:pPr marL="0" indent="0">
              <a:buNone/>
            </a:pPr>
            <a:endParaRPr lang="ru-RU" sz="4000" dirty="0"/>
          </a:p>
          <a:p>
            <a:r>
              <a:rPr lang="en-US" sz="4000" dirty="0" err="1"/>
              <a:t>componentDidUpdate</a:t>
            </a:r>
            <a:r>
              <a:rPr lang="en-US" sz="4000" dirty="0"/>
              <a:t>(</a:t>
            </a:r>
            <a:r>
              <a:rPr lang="en-US" sz="4000" dirty="0" err="1"/>
              <a:t>prevState</a:t>
            </a:r>
            <a:r>
              <a:rPr lang="en-US" sz="4000" dirty="0"/>
              <a:t>, </a:t>
            </a:r>
            <a:r>
              <a:rPr lang="en-US" sz="4000" dirty="0" err="1"/>
              <a:t>prevProps</a:t>
            </a:r>
            <a:r>
              <a:rPr lang="en-US" sz="4000" dirty="0"/>
              <a:t>) (</a:t>
            </a:r>
            <a:r>
              <a:rPr lang="ru-RU" sz="4000" dirty="0"/>
              <a:t>при обновлении извне</a:t>
            </a:r>
            <a:r>
              <a:rPr lang="en-US" sz="4000" dirty="0"/>
              <a:t>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226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E98A3-8BBE-4BD1-A791-2C603F1FF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/>
              <a:t>Простой функциональный компонент:</a:t>
            </a:r>
            <a:br>
              <a:rPr lang="ru-RU"/>
            </a:b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93F545B-04CA-46CE-BACF-FF1EE1A2591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24000" y="3321924"/>
            <a:ext cx="10231134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function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79B6F2"/>
                </a:solidFill>
                <a:effectLst/>
                <a:latin typeface="source-code-pro"/>
              </a:rPr>
              <a:t>Welcome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(</a:t>
            </a:r>
            <a:r>
              <a:rPr lang="en-US" altLang="en-US" sz="3600" dirty="0">
                <a:solidFill>
                  <a:srgbClr val="88C6BE"/>
                </a:solidFill>
                <a:latin typeface="source-code-pro"/>
              </a:rPr>
              <a:t>props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)</a:t>
            </a:r>
            <a:endParaRPr kumimoji="0" lang="ru-RU" altLang="en-US" sz="3600" b="0" i="0" u="none" strike="noStrike" cap="none" normalizeH="0" baseline="0" dirty="0">
              <a:ln>
                <a:noFill/>
              </a:ln>
              <a:solidFill>
                <a:srgbClr val="88C6BE"/>
              </a:solidFill>
              <a:effectLst/>
              <a:latin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{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endParaRPr kumimoji="0" lang="ru-RU" altLang="en-US" sz="36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3600" b="0" i="0" u="none" strike="noStrike" cap="none" normalizeH="0" baseline="0" dirty="0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	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return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&lt;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h1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&gt;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lang="ru-RU" altLang="en-US" sz="3600" dirty="0">
                <a:solidFill>
                  <a:srgbClr val="88C6BE"/>
                </a:solidFill>
                <a:latin typeface="source-code-pro"/>
              </a:rPr>
              <a:t>Привет Мир! Я </a:t>
            </a:r>
            <a:r>
              <a:rPr lang="en-US" altLang="en-US" sz="3600" dirty="0">
                <a:solidFill>
                  <a:srgbClr val="88C6BE"/>
                </a:solidFill>
                <a:latin typeface="source-code-pro"/>
              </a:rPr>
              <a:t>{</a:t>
            </a:r>
            <a:r>
              <a:rPr lang="en-US" altLang="en-US" sz="3600" dirty="0" err="1">
                <a:solidFill>
                  <a:srgbClr val="88C6BE"/>
                </a:solidFill>
                <a:latin typeface="source-code-pro"/>
              </a:rPr>
              <a:t>props.Name</a:t>
            </a:r>
            <a:r>
              <a:rPr lang="en-US" altLang="en-US" sz="3600" dirty="0">
                <a:solidFill>
                  <a:srgbClr val="88C6BE"/>
                </a:solidFill>
                <a:latin typeface="source-code-pro"/>
              </a:rPr>
              <a:t>}</a:t>
            </a:r>
            <a:r>
              <a:rPr lang="ru-RU" altLang="en-US" sz="3600" dirty="0">
                <a:solidFill>
                  <a:srgbClr val="88C6BE"/>
                </a:solidFill>
                <a:latin typeface="source-code-pro"/>
              </a:rPr>
              <a:t>!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&lt;/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h1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&gt;;</a:t>
            </a:r>
            <a:endParaRPr kumimoji="0" lang="ru-RU" altLang="en-US" sz="3600" b="0" i="0" u="none" strike="noStrike" cap="none" normalizeH="0" baseline="0" dirty="0">
              <a:ln>
                <a:noFill/>
              </a:ln>
              <a:solidFill>
                <a:srgbClr val="88C6BE"/>
              </a:solidFill>
              <a:effectLst/>
              <a:latin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}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85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9704A-7040-43E3-BC41-2C636D727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Или класс: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3CF474D-BE29-4874-8390-13FEFD0016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93190"/>
            <a:ext cx="10156627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AC863"/>
                </a:solidFill>
                <a:effectLst/>
                <a:latin typeface="source-code-pro"/>
              </a:rPr>
              <a:t>Welcome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extends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AC863"/>
                </a:solidFill>
                <a:effectLst/>
                <a:latin typeface="source-code-pro"/>
              </a:rPr>
              <a:t>React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AC863"/>
                </a:solidFill>
                <a:effectLst/>
                <a:latin typeface="source-code-pro"/>
              </a:rPr>
              <a:t>Component</a:t>
            </a:r>
            <a:endParaRPr kumimoji="0" lang="ru-RU" altLang="en-US" b="0" i="0" u="none" strike="noStrike" cap="none" normalizeH="0" baseline="0" dirty="0">
              <a:ln>
                <a:noFill/>
              </a:ln>
              <a:solidFill>
                <a:srgbClr val="FAC863"/>
              </a:solidFill>
              <a:effectLst/>
              <a:latin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endParaRPr kumimoji="0" lang="ru-RU" altLang="en-US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9B6F2"/>
                </a:solidFill>
                <a:effectLst/>
                <a:latin typeface="source-code-pro"/>
              </a:rPr>
              <a:t>	render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endParaRPr kumimoji="0" lang="ru-RU" altLang="en-US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source-code-pr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	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h1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&gt;</a:t>
            </a:r>
            <a:r>
              <a:rPr lang="ru-RU" altLang="en-US" dirty="0">
                <a:solidFill>
                  <a:srgbClr val="88C6BE"/>
                </a:solidFill>
                <a:latin typeface="source-code-pro"/>
              </a:rPr>
              <a:t> Привет Мир! Я тоже </a:t>
            </a:r>
            <a:r>
              <a:rPr lang="en-US" altLang="en-US" dirty="0">
                <a:solidFill>
                  <a:srgbClr val="88C6BE"/>
                </a:solidFill>
                <a:latin typeface="source-code-pro"/>
              </a:rPr>
              <a:t>{</a:t>
            </a:r>
            <a:r>
              <a:rPr lang="en-US" altLang="en-US" dirty="0" err="1">
                <a:solidFill>
                  <a:srgbClr val="88C6BE"/>
                </a:solidFill>
                <a:latin typeface="source-code-pro"/>
              </a:rPr>
              <a:t>this.props.Name</a:t>
            </a:r>
            <a:r>
              <a:rPr lang="en-US" altLang="en-US" dirty="0">
                <a:solidFill>
                  <a:srgbClr val="88C6BE"/>
                </a:solidFill>
                <a:latin typeface="source-code-pro"/>
              </a:rPr>
              <a:t>}</a:t>
            </a:r>
            <a:r>
              <a:rPr lang="ru-RU" altLang="en-US" dirty="0">
                <a:solidFill>
                  <a:srgbClr val="88C6BE"/>
                </a:solidFill>
                <a:latin typeface="source-code-pro"/>
              </a:rPr>
              <a:t>! </a:t>
            </a:r>
            <a:r>
              <a:rPr lang="en-US" altLang="en-US" dirty="0">
                <a:solidFill>
                  <a:srgbClr val="88C6BE"/>
                </a:solidFill>
                <a:latin typeface="source-code-pro"/>
              </a:rPr>
              <a:t>&lt;/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h1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&gt;;	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64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4C5AE-AB0F-4567-ABD3-CA8CC6A46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Условные операторы.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E151B-6B25-4DC1-A654-70285B73B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{ </a:t>
            </a:r>
            <a:r>
              <a:rPr lang="en-US" sz="3600" dirty="0" err="1"/>
              <a:t>item.Image</a:t>
            </a:r>
            <a:r>
              <a:rPr lang="en-US" sz="3600" dirty="0"/>
              <a:t> &amp;&amp; &lt;</a:t>
            </a:r>
            <a:r>
              <a:rPr lang="en-US" sz="3600" dirty="0" err="1"/>
              <a:t>img</a:t>
            </a:r>
            <a:r>
              <a:rPr lang="en-US" sz="3600" dirty="0"/>
              <a:t> </a:t>
            </a:r>
            <a:r>
              <a:rPr lang="en-US" sz="3600" dirty="0" err="1"/>
              <a:t>src</a:t>
            </a:r>
            <a:r>
              <a:rPr lang="en-US" sz="3600" dirty="0"/>
              <a:t> = {</a:t>
            </a:r>
            <a:r>
              <a:rPr lang="en-US" sz="3600" dirty="0" err="1"/>
              <a:t>item.Image</a:t>
            </a:r>
            <a:r>
              <a:rPr lang="en-US" sz="3600" dirty="0"/>
              <a:t>} /&gt; }</a:t>
            </a:r>
            <a:endParaRPr lang="ru-RU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{ index % 2 ? &lt;div </a:t>
            </a:r>
            <a:r>
              <a:rPr lang="en-US" sz="3600" dirty="0" err="1"/>
              <a:t>className</a:t>
            </a:r>
            <a:r>
              <a:rPr lang="en-US" sz="3600" dirty="0"/>
              <a:t> = "blue-line" /&gt; : &lt;div </a:t>
            </a:r>
            <a:r>
              <a:rPr lang="en-US" sz="3600" dirty="0" err="1"/>
              <a:t>className</a:t>
            </a:r>
            <a:r>
              <a:rPr lang="en-US" sz="3600" dirty="0"/>
              <a:t> = "green-line" /&gt; 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299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Картинки по запросу ъуъ">
            <a:extLst>
              <a:ext uri="{FF2B5EF4-FFF2-40B4-BE49-F238E27FC236}">
                <a16:creationId xmlns:a16="http://schemas.microsoft.com/office/drawing/2014/main" id="{29CBD42B-4F3F-4F6D-82A6-91A061E9C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90" y="670560"/>
            <a:ext cx="9704038" cy="544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280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ACDE0-ABFE-4EAF-BC80-50385B29E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536" y="1501688"/>
            <a:ext cx="10515600" cy="4845805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4500" dirty="0"/>
              <a:t>import React from 'react';</a:t>
            </a:r>
          </a:p>
          <a:p>
            <a:pPr marL="0" indent="0">
              <a:buNone/>
            </a:pPr>
            <a:r>
              <a:rPr lang="en-US" sz="4500" dirty="0"/>
              <a:t>import </a:t>
            </a:r>
            <a:r>
              <a:rPr lang="en-US" sz="4500" dirty="0" err="1"/>
              <a:t>PropTypes</a:t>
            </a:r>
            <a:r>
              <a:rPr lang="en-US" sz="4500" dirty="0"/>
              <a:t> from 'prop-types';</a:t>
            </a:r>
          </a:p>
          <a:p>
            <a:pPr marL="0" indent="0">
              <a:buNone/>
            </a:pPr>
            <a:br>
              <a:rPr lang="en-US" sz="4500" dirty="0"/>
            </a:br>
            <a:r>
              <a:rPr lang="en-US" sz="4500" dirty="0"/>
              <a:t>const Item = ({ item, index }) =&gt; (  … );</a:t>
            </a:r>
          </a:p>
          <a:p>
            <a:pPr marL="0" indent="0">
              <a:buNone/>
            </a:pPr>
            <a:br>
              <a:rPr lang="en-US" sz="4500" dirty="0"/>
            </a:br>
            <a:r>
              <a:rPr lang="en-US" sz="4500" dirty="0" err="1"/>
              <a:t>Item.defaultProps</a:t>
            </a:r>
            <a:r>
              <a:rPr lang="en-US" sz="4500" dirty="0"/>
              <a:t> = {</a:t>
            </a:r>
          </a:p>
          <a:p>
            <a:pPr marL="0" indent="0">
              <a:buNone/>
            </a:pPr>
            <a:r>
              <a:rPr lang="en-US" sz="4500" dirty="0"/>
              <a:t>  index: 0,</a:t>
            </a:r>
          </a:p>
          <a:p>
            <a:pPr marL="0" indent="0">
              <a:buNone/>
            </a:pPr>
            <a:r>
              <a:rPr lang="en-US" sz="4500" dirty="0"/>
              <a:t>};</a:t>
            </a:r>
          </a:p>
          <a:p>
            <a:pPr marL="0" indent="0">
              <a:buNone/>
            </a:pPr>
            <a:br>
              <a:rPr lang="en-US" sz="4500" dirty="0"/>
            </a:br>
            <a:r>
              <a:rPr lang="en-US" sz="4500" dirty="0" err="1"/>
              <a:t>Item.propTypes</a:t>
            </a:r>
            <a:r>
              <a:rPr lang="en-US" sz="4500" dirty="0"/>
              <a:t> = {</a:t>
            </a:r>
          </a:p>
          <a:p>
            <a:pPr marL="0" indent="0">
              <a:buNone/>
            </a:pPr>
            <a:r>
              <a:rPr lang="en-US" sz="4500" dirty="0"/>
              <a:t> index: </a:t>
            </a:r>
            <a:r>
              <a:rPr lang="en-US" sz="4500" dirty="0" err="1"/>
              <a:t>PropTypes.number</a:t>
            </a:r>
            <a:r>
              <a:rPr lang="en-US" sz="4500" dirty="0"/>
              <a:t>,</a:t>
            </a:r>
          </a:p>
          <a:p>
            <a:pPr marL="0" indent="0">
              <a:buNone/>
            </a:pPr>
            <a:r>
              <a:rPr lang="en-US" sz="4500" dirty="0"/>
              <a:t>    item : </a:t>
            </a:r>
            <a:r>
              <a:rPr lang="en-US" sz="4500" dirty="0" err="1"/>
              <a:t>PropTypes.shape</a:t>
            </a:r>
            <a:r>
              <a:rPr lang="en-US" sz="4500" dirty="0"/>
              <a:t>({</a:t>
            </a:r>
          </a:p>
          <a:p>
            <a:pPr marL="0" indent="0">
              <a:buNone/>
            </a:pPr>
            <a:r>
              <a:rPr lang="en-US" sz="4500" dirty="0"/>
              <a:t>        Title: </a:t>
            </a:r>
            <a:r>
              <a:rPr lang="en-US" sz="4500" dirty="0" err="1"/>
              <a:t>PropTypes.string</a:t>
            </a:r>
            <a:r>
              <a:rPr lang="en-US" sz="4500" dirty="0"/>
              <a:t>,</a:t>
            </a:r>
          </a:p>
          <a:p>
            <a:pPr marL="0" indent="0">
              <a:buNone/>
            </a:pPr>
            <a:r>
              <a:rPr lang="en-US" sz="4500" dirty="0"/>
              <a:t>    }).</a:t>
            </a:r>
            <a:r>
              <a:rPr lang="en-US" sz="4500" dirty="0" err="1"/>
              <a:t>isRequired</a:t>
            </a:r>
            <a:endParaRPr lang="en-US" sz="4500" dirty="0"/>
          </a:p>
          <a:p>
            <a:pPr marL="0" indent="0">
              <a:buNone/>
            </a:pPr>
            <a:r>
              <a:rPr lang="en-US" sz="4500" dirty="0"/>
              <a:t>}</a:t>
            </a:r>
          </a:p>
          <a:p>
            <a:pPr marL="0" indent="0">
              <a:buNone/>
            </a:pPr>
            <a:br>
              <a:rPr lang="en-US" sz="4500" dirty="0"/>
            </a:br>
            <a:r>
              <a:rPr lang="en-US" sz="4500" dirty="0"/>
              <a:t>export default Item; 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AD5C978-6409-40DC-9453-EC01AE3E4E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12408"/>
            <a:ext cx="1087259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A1A1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PropTypes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 </a:t>
            </a:r>
            <a:r>
              <a:rPr kumimoji="0" lang="ru-RU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предоставляет ряд валидаторов, которые могут использоваться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</a:br>
            <a:r>
              <a:rPr kumimoji="0" lang="ru-RU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для проверки, что получаемые данные корректны. </a:t>
            </a:r>
            <a:endParaRPr kumimoji="0" lang="ru-RU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736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225B84-9DE6-49F4-9F71-1ECC33157ECC}"/>
              </a:ext>
            </a:extLst>
          </p:cNvPr>
          <p:cNvSpPr/>
          <p:nvPr/>
        </p:nvSpPr>
        <p:spPr>
          <a:xfrm>
            <a:off x="616434" y="174180"/>
            <a:ext cx="10651598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"./Item"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"./Footer"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News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news: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news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()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…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782766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9D96009-AD7F-40E2-BD08-C8DECDB20D3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904833" y="2659246"/>
            <a:ext cx="10183878" cy="830997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Правильно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5A5C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79B6F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setState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props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7DEE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({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counter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counter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7DEE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props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increment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}));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77257A1-CE9E-4E42-B5CA-807ED2801B4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04833" y="775163"/>
            <a:ext cx="987610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Если наше состояние зависит от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props, </a:t>
            </a:r>
            <a:r>
              <a:rPr kumimoji="0" lang="ru-RU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то </a:t>
            </a:r>
            <a:r>
              <a:rPr kumimoji="0" lang="ru-RU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правильно будет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использовать второй вариант вызова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1A1A1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setState</a:t>
            </a:r>
            <a:r>
              <a:rPr kumimoji="0" lang="ru-RU" altLang="en-US" sz="28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</a:t>
            </a:r>
            <a:r>
              <a:rPr kumimoji="0" lang="ru-RU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,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который принимает функцию, а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 </a:t>
            </a:r>
            <a:r>
              <a:rPr kumimoji="0" lang="ru-RU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не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 </a:t>
            </a:r>
            <a:r>
              <a:rPr kumimoji="0" lang="ru-RU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объект.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917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A1C02-C59C-4517-AB59-BFD9646B1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/>
              <a:t>Есть три варианта как передать обработчик событий, чтобы у нас был доступ к текущему элементу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FF26A-6D34-4E52-BDEE-7EFB882C4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Bind </a:t>
            </a:r>
            <a:r>
              <a:rPr lang="ru-RU" dirty="0"/>
              <a:t>в конструкторе.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en-US" dirty="0" err="1"/>
              <a:t>this.addNew</a:t>
            </a:r>
            <a:r>
              <a:rPr lang="en-US" dirty="0"/>
              <a:t> = </a:t>
            </a:r>
            <a:r>
              <a:rPr lang="en-US" dirty="0" err="1"/>
              <a:t>this.addNew.bind</a:t>
            </a:r>
            <a:r>
              <a:rPr lang="en-US" dirty="0"/>
              <a:t>(this);</a:t>
            </a:r>
          </a:p>
          <a:p>
            <a:pPr marL="0" indent="0">
              <a:buNone/>
            </a:pPr>
            <a:r>
              <a:rPr lang="en-US" dirty="0" err="1"/>
              <a:t>onClick</a:t>
            </a:r>
            <a:r>
              <a:rPr lang="en-US" dirty="0"/>
              <a:t>={</a:t>
            </a:r>
            <a:r>
              <a:rPr lang="en-US" dirty="0" err="1"/>
              <a:t>this.addNew</a:t>
            </a: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2. </a:t>
            </a:r>
            <a:r>
              <a:rPr lang="ru-RU" u="sng" dirty="0"/>
              <a:t>С</a:t>
            </a:r>
            <a:r>
              <a:rPr lang="ru-RU" u="sng" dirty="0">
                <a:hlinkClick r:id="rId2"/>
              </a:rPr>
              <a:t>трелочные функции</a:t>
            </a:r>
            <a:r>
              <a:rPr lang="en-US" dirty="0"/>
              <a:t> </a:t>
            </a:r>
            <a:r>
              <a:rPr lang="ru-RU" dirty="0"/>
              <a:t>в</a:t>
            </a:r>
            <a:r>
              <a:rPr lang="en-US" dirty="0"/>
              <a:t> </a:t>
            </a:r>
            <a:r>
              <a:rPr lang="ru-RU" dirty="0" err="1"/>
              <a:t>колбэке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en-US" dirty="0"/>
              <a:t>&lt;li </a:t>
            </a:r>
            <a:r>
              <a:rPr lang="en-US" dirty="0" err="1"/>
              <a:t>onClick</a:t>
            </a:r>
            <a:r>
              <a:rPr lang="en-US" dirty="0"/>
              <a:t>={() =&gt; </a:t>
            </a:r>
            <a:r>
              <a:rPr lang="en-US" dirty="0" err="1"/>
              <a:t>this.addNew</a:t>
            </a:r>
            <a:r>
              <a:rPr lang="en-US" dirty="0"/>
              <a:t>()}&gt;</a:t>
            </a:r>
            <a:r>
              <a:rPr lang="ru-RU" dirty="0"/>
              <a:t>Добавить&lt;/</a:t>
            </a:r>
            <a:r>
              <a:rPr lang="en-US" dirty="0"/>
              <a:t>li&gt;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3.С</a:t>
            </a:r>
            <a:r>
              <a:rPr lang="ru-RU" dirty="0">
                <a:hlinkClick r:id="rId3"/>
              </a:rPr>
              <a:t>интаксисом общедоступных полей классов</a:t>
            </a:r>
            <a:r>
              <a:rPr lang="ru-RU" dirty="0"/>
              <a:t> (эксперимент.)</a:t>
            </a:r>
          </a:p>
          <a:p>
            <a:pPr marL="0" indent="0">
              <a:buNone/>
            </a:pPr>
            <a:r>
              <a:rPr lang="en-US" dirty="0" err="1"/>
              <a:t>addNew</a:t>
            </a:r>
            <a:r>
              <a:rPr lang="en-US" dirty="0"/>
              <a:t> = () =&gt; {   </a:t>
            </a:r>
            <a:r>
              <a:rPr lang="ru-RU" dirty="0"/>
              <a:t>…</a:t>
            </a:r>
            <a:r>
              <a:rPr lang="en-US" dirty="0"/>
              <a:t>  }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onClick</a:t>
            </a:r>
            <a:r>
              <a:rPr lang="en-US" dirty="0"/>
              <a:t>={</a:t>
            </a:r>
            <a:r>
              <a:rPr lang="en-US" dirty="0" err="1"/>
              <a:t>this.addNew</a:t>
            </a: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48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128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Consolas</vt:lpstr>
      <vt:lpstr>Segoe UI</vt:lpstr>
      <vt:lpstr>source-code-pro</vt:lpstr>
      <vt:lpstr>Office Theme</vt:lpstr>
      <vt:lpstr>Корневой узел внутри HTML: &lt;div id="root"&gt;&lt;/div&gt; </vt:lpstr>
      <vt:lpstr>Простой функциональный компонент: </vt:lpstr>
      <vt:lpstr>Или класс:</vt:lpstr>
      <vt:lpstr>Условные операторы.</vt:lpstr>
      <vt:lpstr>PowerPoint Presentation</vt:lpstr>
      <vt:lpstr>PropTypes предоставляет ряд валидаторов, которые могут использоваться для проверки, что получаемые данные корректны. </vt:lpstr>
      <vt:lpstr>PowerPoint Presentation</vt:lpstr>
      <vt:lpstr>// Правильно  this.setState((state, props) =&gt; ({  counter: state.counter + props.increment})); </vt:lpstr>
      <vt:lpstr>Есть три варианта как передать обработчик событий, чтобы у нас был доступ к текущему элементу </vt:lpstr>
      <vt:lpstr>Методы жизненного цикла.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Простой функциональный компонент: </dc:title>
  <dc:creator>Maria Voronina</dc:creator>
  <cp:lastModifiedBy>Maria Voronina</cp:lastModifiedBy>
  <cp:revision>27</cp:revision>
  <dcterms:created xsi:type="dcterms:W3CDTF">2019-11-03T14:02:10Z</dcterms:created>
  <dcterms:modified xsi:type="dcterms:W3CDTF">2019-11-03T15:52:33Z</dcterms:modified>
</cp:coreProperties>
</file>