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6" r:id="rId2"/>
    <p:sldId id="274" r:id="rId3"/>
    <p:sldId id="256" r:id="rId4"/>
    <p:sldId id="257" r:id="rId5"/>
    <p:sldId id="262" r:id="rId6"/>
    <p:sldId id="260" r:id="rId7"/>
    <p:sldId id="261" r:id="rId8"/>
    <p:sldId id="264" r:id="rId9"/>
    <p:sldId id="265" r:id="rId10"/>
    <p:sldId id="259" r:id="rId11"/>
    <p:sldId id="258" r:id="rId12"/>
    <p:sldId id="267" r:id="rId13"/>
    <p:sldId id="273" r:id="rId14"/>
    <p:sldId id="272" r:id="rId15"/>
    <p:sldId id="275" r:id="rId16"/>
    <p:sldId id="268" r:id="rId17"/>
    <p:sldId id="276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C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CB30E-B7D5-4B41-8DCB-497A473ECC0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E8A70-2E19-41AA-ADA7-22CE60EE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5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E8A70-2E19-41AA-ADA7-22CE60EE0D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D18E-B584-4D3C-BE9B-4428203FB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A56E6-C60F-4B20-91DE-03295941E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30B8-5A3D-421D-A1EC-95E4573A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A4549-C163-4DFF-B802-CE7A5452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7985-49F5-4A56-8ACA-8DC1FE8E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6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1073-34E5-47EC-876D-51D7CA45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D2AF-FF11-41A8-8C80-3BB0B1882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3DE9-24AA-40FB-B22C-AF87F181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4553-8EB9-4596-81F3-0DC224FC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3A11B-45C2-439E-A63E-B6B9D8E6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6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C991B-F875-4AD8-88E4-DD43F8011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F47A5-123C-46B8-8751-5E27854C2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2CD5C-E7CE-4FF7-893E-B9F0D281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07614-8894-424D-B14C-736F7767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568C4-21E6-4D84-BEDB-B87D8DC5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A52B-93F4-473D-BE38-4927A811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1050-E4F7-4859-9929-A2F03159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A266-1CC1-4682-87A0-E8196F4E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2F5D6-C083-4601-BE71-A7A0152D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178E9-B19D-4AB0-B76C-3BCA9BAE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B082-C6EA-4A66-B846-1F8EF6E7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B28D-83C5-400D-8335-85F90F3A7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3163-2343-46F1-B310-34A95BC9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DBB7B-9DFC-4A72-901F-88C249FD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BF563-395C-4E8A-9F31-818EA021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2458-3A43-4DF8-94A0-3C43DA27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D598-CEF4-44BD-B2C9-D190C5FF5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F3789-CCDC-40F1-9C16-60D2FFECC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A7B79-3BA7-4845-ABD7-6AD5A011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59ED6-2714-4E45-9125-FA4B436A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0B0A-48F6-49E9-AE4B-DA9687F6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5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5BD9-E27C-4B7C-8279-BF6F8601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9F596-CE49-4314-9C36-6655650A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F1F51-947F-474C-BE39-C45365B9C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DD3B0-E677-4141-8060-BA07BB1D0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6C4F5-EDE9-4688-9E0D-C2B421929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90979-E2B8-4D15-8FE4-41484201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23F60-8F70-481F-B678-C2269E3B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6B7F4-3B4E-47A2-B105-1C4872AA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11CE-2565-4266-9553-CB818E5A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130D3-838E-44A7-A1F9-D282FBA2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C65C7-39B8-4F2B-88D6-2A71E25A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AB3F1-6DBF-4CB6-B938-8450CAFD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DA9D8-6C87-47BF-9DCD-670D09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7F972-D992-4A52-BDF7-99541437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4A348-BA4B-4E2E-9F64-108A46D2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A33D-E800-4D79-AB9C-95293A1F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20B09-F5F8-4806-B0CB-FED7B03B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FDF8-64FC-4868-B85A-3AC5E0142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472E9-B7B4-4B4C-9592-984113E0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2BDE3-7451-45AD-B235-D9477021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0D7D7-B954-4535-92B2-9D8C9B7E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8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8114-5E52-4454-B962-BD67294C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46559-85FE-4E7F-BBA6-524C0FE92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8A668-884A-4EF9-9173-6E8634094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5B4A-3B78-420A-BBC3-C3A5D76B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113DE-EFAB-4BE2-A43C-2014397F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639F1-E4C5-4F27-999F-81D87F93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4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3D667-2E0E-4960-AA34-34147767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D6DB2-6693-4C46-AD28-AE23B5BDF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C8F57-0149-4AFF-AD37-B8C5673C5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5501F-A064-45A5-8243-0FB80EACF6C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EADF-89BF-4B0A-A595-686EBE9A6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6863F-CDBF-44DE-A558-CE1A7DCCE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1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Source-to-source_compiler" TargetMode="External"/><Relationship Id="rId5" Type="http://schemas.openxmlformats.org/officeDocument/2006/relationships/hyperlink" Target="https://babeljs.io/" TargetMode="External"/><Relationship Id="rId4" Type="http://schemas.openxmlformats.org/officeDocument/2006/relationships/hyperlink" Target="http://localhost:8080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0DA3-91EE-427B-9E2D-7170198D4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REACT.JS </a:t>
            </a:r>
            <a:r>
              <a:rPr lang="ru-RU" dirty="0"/>
              <a:t>ИЛИ  ТУДА И ОБРАТНО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E3941-AF07-4671-9548-06284EB42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Повесть Марии Ворониной, разработчика из Рязани.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7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CDE0-ABFE-4EAF-BC80-50385B29E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36" y="1501688"/>
            <a:ext cx="10515600" cy="522779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500" dirty="0"/>
              <a:t>import React from 'react';</a:t>
            </a:r>
          </a:p>
          <a:p>
            <a:pPr marL="0" indent="0">
              <a:buNone/>
            </a:pPr>
            <a:r>
              <a:rPr lang="en-US" sz="4500" dirty="0"/>
              <a:t>import </a:t>
            </a:r>
            <a:r>
              <a:rPr lang="en-US" sz="4500" dirty="0" err="1"/>
              <a:t>PropTypes</a:t>
            </a:r>
            <a:r>
              <a:rPr lang="en-US" sz="4500" dirty="0"/>
              <a:t> from 'prop-types';</a:t>
            </a:r>
          </a:p>
          <a:p>
            <a:pPr marL="0" indent="0">
              <a:buNone/>
            </a:pPr>
            <a:br>
              <a:rPr lang="en-US" sz="4500" dirty="0"/>
            </a:br>
            <a:r>
              <a:rPr lang="en-US" sz="4500" dirty="0"/>
              <a:t>const Item = ({ item, index }) =&gt; (  … );</a:t>
            </a:r>
          </a:p>
          <a:p>
            <a:pPr marL="0" indent="0">
              <a:buNone/>
            </a:pPr>
            <a:br>
              <a:rPr lang="en-US" sz="4500" dirty="0"/>
            </a:br>
            <a:r>
              <a:rPr lang="en-US" sz="4500" dirty="0" err="1"/>
              <a:t>Item.defaultProps</a:t>
            </a:r>
            <a:r>
              <a:rPr lang="en-US" sz="4500" dirty="0"/>
              <a:t> = {</a:t>
            </a:r>
          </a:p>
          <a:p>
            <a:pPr marL="0" indent="0">
              <a:buNone/>
            </a:pPr>
            <a:r>
              <a:rPr lang="en-US" sz="4500" dirty="0"/>
              <a:t>  index: 0,</a:t>
            </a:r>
          </a:p>
          <a:p>
            <a:pPr marL="0" indent="0">
              <a:buNone/>
            </a:pPr>
            <a:r>
              <a:rPr lang="en-US" sz="4500" dirty="0"/>
              <a:t>};</a:t>
            </a:r>
          </a:p>
          <a:p>
            <a:pPr marL="0" indent="0">
              <a:buNone/>
            </a:pPr>
            <a:br>
              <a:rPr lang="en-US" sz="4500" dirty="0"/>
            </a:br>
            <a:r>
              <a:rPr lang="en-US" sz="4500" dirty="0" err="1"/>
              <a:t>Item.propTypes</a:t>
            </a:r>
            <a:r>
              <a:rPr lang="en-US" sz="4500" dirty="0"/>
              <a:t> = {</a:t>
            </a:r>
          </a:p>
          <a:p>
            <a:pPr marL="0" indent="0">
              <a:buNone/>
            </a:pPr>
            <a:r>
              <a:rPr lang="en-US" sz="4500" dirty="0"/>
              <a:t> index: </a:t>
            </a:r>
            <a:r>
              <a:rPr lang="en-US" sz="4500" dirty="0" err="1"/>
              <a:t>PropTypes.number</a:t>
            </a:r>
            <a:r>
              <a:rPr lang="en-US" sz="4500" dirty="0"/>
              <a:t>,</a:t>
            </a:r>
          </a:p>
          <a:p>
            <a:pPr marL="0" indent="0">
              <a:buNone/>
            </a:pPr>
            <a:r>
              <a:rPr lang="en-US" sz="4500" dirty="0"/>
              <a:t>    item : </a:t>
            </a:r>
            <a:r>
              <a:rPr lang="en-US" sz="4500" dirty="0" err="1"/>
              <a:t>PropTypes.shape</a:t>
            </a:r>
            <a:r>
              <a:rPr lang="en-US" sz="4500" dirty="0"/>
              <a:t>({</a:t>
            </a:r>
          </a:p>
          <a:p>
            <a:pPr marL="0" indent="0">
              <a:buNone/>
            </a:pPr>
            <a:r>
              <a:rPr lang="en-US" sz="4500" dirty="0"/>
              <a:t>        Title: </a:t>
            </a:r>
            <a:r>
              <a:rPr lang="en-US" sz="4500" dirty="0" err="1"/>
              <a:t>PropTypes.string</a:t>
            </a:r>
            <a:r>
              <a:rPr lang="en-US" sz="4500" dirty="0"/>
              <a:t>,</a:t>
            </a:r>
          </a:p>
          <a:p>
            <a:pPr marL="0" indent="0">
              <a:buNone/>
            </a:pPr>
            <a:r>
              <a:rPr lang="en-US" sz="4500" dirty="0"/>
              <a:t>    }).</a:t>
            </a:r>
            <a:r>
              <a:rPr lang="en-US" sz="4500" dirty="0" err="1"/>
              <a:t>isRequired</a:t>
            </a:r>
            <a:endParaRPr lang="en-US" sz="4500" dirty="0"/>
          </a:p>
          <a:p>
            <a:pPr marL="0" indent="0">
              <a:buNone/>
            </a:pPr>
            <a:r>
              <a:rPr lang="en-US" sz="4500" dirty="0"/>
              <a:t>}</a:t>
            </a:r>
          </a:p>
          <a:p>
            <a:pPr marL="0" indent="0">
              <a:buNone/>
            </a:pPr>
            <a:br>
              <a:rPr lang="en-US" sz="4500" dirty="0"/>
            </a:br>
            <a:r>
              <a:rPr lang="en-US" sz="4500" dirty="0"/>
              <a:t>export default Item; 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D5C978-6409-40DC-9453-EC01AE3E4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12408"/>
            <a:ext cx="108725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A1A1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PropTypes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ru-RU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предоставляет ряд валидаторов, которые могут использоваться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kumimoji="0" lang="ru-RU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для проверки, что получаемые данные корректны. </a:t>
            </a:r>
            <a:endParaRPr kumimoji="0" lang="ru-R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73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ADD2411-8563-4664-BE85-A98247D10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97020"/>
            <a:ext cx="441005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2800" dirty="0">
                <a:latin typeface="source-code-pro"/>
              </a:rPr>
              <a:t>Корневой узел внутри </a:t>
            </a:r>
            <a:r>
              <a:rPr lang="en-US" altLang="en-US" sz="2800" dirty="0">
                <a:latin typeface="source-code-pro"/>
              </a:rPr>
              <a:t>HTML:</a:t>
            </a:r>
            <a:br>
              <a:rPr lang="en-US" altLang="en-US" sz="2800" dirty="0">
                <a:solidFill>
                  <a:srgbClr val="88C6BE"/>
                </a:solidFill>
                <a:latin typeface="source-code-pr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div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="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DC891"/>
                </a:solidFill>
                <a:effectLst/>
                <a:latin typeface="source-code-pro"/>
              </a:rPr>
              <a:t>root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"&gt;&lt;/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div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CA7B00-7B8C-46BA-9B1F-061D83742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647" y="4037976"/>
            <a:ext cx="1065144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const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element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source-code-pro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Hello, world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&lt;/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3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ource-code-pro"/>
              </a:rPr>
              <a:t>ReactDOM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render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element,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document.getElementById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DC891"/>
                </a:solidFill>
                <a:effectLst/>
                <a:latin typeface="source-code-pro"/>
              </a:rPr>
              <a:t>'root'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));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AD3BA-CBBC-4FC0-890C-AAF1578F1669}"/>
              </a:ext>
            </a:extLst>
          </p:cNvPr>
          <p:cNvSpPr/>
          <p:nvPr/>
        </p:nvSpPr>
        <p:spPr>
          <a:xfrm>
            <a:off x="717329" y="1496251"/>
            <a:ext cx="1089318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rgbClr val="000000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Для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рендеринга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React-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элемента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в 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корневой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узел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DOM, 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вызовите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 </a:t>
            </a:r>
            <a:r>
              <a:rPr lang="en-US" altLang="en-US" sz="3200" dirty="0" err="1">
                <a:solidFill>
                  <a:srgbClr val="1A1A1A"/>
                </a:solidFill>
                <a:latin typeface="source-code-pro"/>
              </a:rPr>
              <a:t>ReactDOM.render</a:t>
            </a:r>
            <a:r>
              <a:rPr lang="en-US" altLang="en-US" sz="3200" dirty="0">
                <a:solidFill>
                  <a:srgbClr val="1A1A1A"/>
                </a:solidFill>
                <a:latin typeface="source-code-pro"/>
              </a:rPr>
              <a:t>()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 c </a:t>
            </a:r>
            <a:r>
              <a:rPr lang="ru-RU" altLang="en-US" sz="3200" dirty="0">
                <a:solidFill>
                  <a:srgbClr val="000000"/>
                </a:solidFill>
                <a:latin typeface="-apple-system"/>
              </a:rPr>
              <a:t>двумя аргументами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React-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элементом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и 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корневым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DOM.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1696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9B6BF6-4E59-42A9-8D5E-B026D7528BD7}"/>
              </a:ext>
            </a:extLst>
          </p:cNvPr>
          <p:cNvSpPr/>
          <p:nvPr/>
        </p:nvSpPr>
        <p:spPr>
          <a:xfrm>
            <a:off x="442848" y="451050"/>
            <a:ext cx="87011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Виртуальный </a:t>
            </a:r>
            <a:r>
              <a:rPr lang="en-US" sz="36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DOM</a:t>
            </a:r>
            <a:r>
              <a:rPr lang="ru-RU" sz="36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(</a:t>
            </a:r>
            <a:r>
              <a:rPr lang="en-US" sz="36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VDOM</a:t>
            </a:r>
            <a:r>
              <a:rPr lang="ru-RU" sz="36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— это концепция программирования, в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которой идеальное или «виртуальное» представление пользовательского интерфейса хранится в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памяти и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синхронизируется с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«настоящим» 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DOM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при помощи библиотеки, такой как </a:t>
            </a:r>
            <a:r>
              <a:rPr lang="en-US" sz="3600" dirty="0" err="1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ReactDOM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. Этот процесс называется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3600" u="sng" dirty="0">
                <a:solidFill>
                  <a:srgbClr val="1A1A1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согласованием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6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438D-3469-468C-9623-F26A41E86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4216"/>
            <a:ext cx="9144000" cy="969108"/>
          </a:xfrm>
        </p:spPr>
        <p:txBody>
          <a:bodyPr>
            <a:normAutofit/>
          </a:bodyPr>
          <a:lstStyle/>
          <a:p>
            <a:r>
              <a:rPr lang="ru-RU" b="1" dirty="0"/>
              <a:t>Предохранители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59629-27A0-49E5-B82B-BCAE655E8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3324"/>
            <a:ext cx="9144000" cy="4892430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  static </a:t>
            </a:r>
            <a:r>
              <a:rPr lang="en-US" dirty="0" err="1"/>
              <a:t>getDerivedStateFromError</a:t>
            </a:r>
            <a:r>
              <a:rPr lang="en-US" dirty="0"/>
              <a:t>(error) {</a:t>
            </a:r>
          </a:p>
          <a:p>
            <a:r>
              <a:rPr lang="en-US" dirty="0"/>
              <a:t>    // </a:t>
            </a:r>
            <a:r>
              <a:rPr lang="en-US" dirty="0" err="1"/>
              <a:t>Обновить</a:t>
            </a:r>
            <a:r>
              <a:rPr lang="en-US" dirty="0"/>
              <a:t> </a:t>
            </a:r>
            <a:r>
              <a:rPr lang="en-US" dirty="0" err="1"/>
              <a:t>состояние</a:t>
            </a:r>
            <a:r>
              <a:rPr lang="en-US" dirty="0"/>
              <a:t> с </a:t>
            </a:r>
            <a:r>
              <a:rPr lang="en-US" dirty="0" err="1"/>
              <a:t>тем</a:t>
            </a:r>
            <a:r>
              <a:rPr lang="en-US" dirty="0"/>
              <a:t>, </a:t>
            </a:r>
            <a:r>
              <a:rPr lang="en-US" dirty="0" err="1"/>
              <a:t>чтобы</a:t>
            </a:r>
            <a:r>
              <a:rPr lang="en-US" dirty="0"/>
              <a:t> </a:t>
            </a:r>
            <a:r>
              <a:rPr lang="en-US" dirty="0" err="1"/>
              <a:t>следующий</a:t>
            </a:r>
            <a:r>
              <a:rPr lang="en-US" dirty="0"/>
              <a:t> </a:t>
            </a:r>
            <a:r>
              <a:rPr lang="en-US" dirty="0" err="1"/>
              <a:t>рендер</a:t>
            </a:r>
            <a:r>
              <a:rPr lang="en-US" dirty="0"/>
              <a:t> </a:t>
            </a:r>
            <a:r>
              <a:rPr lang="en-US" dirty="0" err="1"/>
              <a:t>показал</a:t>
            </a:r>
            <a:r>
              <a:rPr lang="en-US" dirty="0"/>
              <a:t> </a:t>
            </a:r>
            <a:r>
              <a:rPr lang="en-US" dirty="0" err="1"/>
              <a:t>запасной</a:t>
            </a:r>
            <a:r>
              <a:rPr lang="en-US" dirty="0"/>
              <a:t> UI.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</a:t>
            </a:r>
            <a:r>
              <a:rPr lang="en-US" dirty="0" err="1"/>
              <a:t>componentDidCatch</a:t>
            </a:r>
            <a:r>
              <a:rPr lang="en-US" dirty="0"/>
              <a:t>(error, </a:t>
            </a:r>
            <a:r>
              <a:rPr lang="en-US" dirty="0" err="1"/>
              <a:t>errorInfo</a:t>
            </a:r>
            <a:r>
              <a:rPr lang="en-US" dirty="0"/>
              <a:t>) {</a:t>
            </a:r>
          </a:p>
          <a:p>
            <a:r>
              <a:rPr lang="en-US" dirty="0"/>
              <a:t>    //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сохранить</a:t>
            </a:r>
            <a:r>
              <a:rPr lang="en-US" dirty="0"/>
              <a:t> </a:t>
            </a:r>
            <a:r>
              <a:rPr lang="en-US" dirty="0" err="1"/>
              <a:t>информацию</a:t>
            </a:r>
            <a:r>
              <a:rPr lang="en-US" dirty="0"/>
              <a:t> </a:t>
            </a:r>
            <a:r>
              <a:rPr lang="en-US" dirty="0" err="1"/>
              <a:t>об</a:t>
            </a:r>
            <a:r>
              <a:rPr lang="en-US" dirty="0"/>
              <a:t> </a:t>
            </a:r>
            <a:r>
              <a:rPr lang="en-US" dirty="0" err="1"/>
              <a:t>ошибке</a:t>
            </a:r>
            <a:r>
              <a:rPr lang="en-US" dirty="0"/>
              <a:t> в </a:t>
            </a:r>
            <a:r>
              <a:rPr lang="en-US" dirty="0" err="1"/>
              <a:t>соответствующую</a:t>
            </a:r>
            <a:r>
              <a:rPr lang="en-US" dirty="0"/>
              <a:t> </a:t>
            </a:r>
            <a:r>
              <a:rPr lang="en-US" dirty="0" err="1"/>
              <a:t>службу</a:t>
            </a:r>
            <a:r>
              <a:rPr lang="en-US" dirty="0"/>
              <a:t> </a:t>
            </a:r>
            <a:r>
              <a:rPr lang="en-US" dirty="0" err="1"/>
              <a:t>журнала</a:t>
            </a:r>
            <a:r>
              <a:rPr lang="en-US" dirty="0"/>
              <a:t> </a:t>
            </a:r>
            <a:r>
              <a:rPr lang="en-US" dirty="0" err="1"/>
              <a:t>ошибок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logErrorToMyService</a:t>
            </a:r>
            <a:r>
              <a:rPr lang="en-US" dirty="0"/>
              <a:t>(error, </a:t>
            </a:r>
            <a:r>
              <a:rPr lang="en-US" dirty="0" err="1"/>
              <a:t>errorInfo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0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CB3B-EA05-46D2-BAB1-C1D6176DF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361"/>
            <a:ext cx="9144000" cy="115557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19348-E597-4C66-9B1A-9875DC228B9E}"/>
              </a:ext>
            </a:extLst>
          </p:cNvPr>
          <p:cNvSpPr/>
          <p:nvPr/>
        </p:nvSpPr>
        <p:spPr>
          <a:xfrm>
            <a:off x="1524000" y="54036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Фрагменты</a:t>
            </a:r>
            <a:endParaRPr 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3F43F9-FE0D-4D4E-B700-4B065B778B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1222101"/>
            <a:ext cx="493115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render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React.Fragment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ChildA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ChildB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ChildC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Fragment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kumimoji="0" lang="ru-RU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7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B85D6F-A99D-4D49-9924-3A3DE2310230}"/>
              </a:ext>
            </a:extLst>
          </p:cNvPr>
          <p:cNvSpPr/>
          <p:nvPr/>
        </p:nvSpPr>
        <p:spPr>
          <a:xfrm>
            <a:off x="429809" y="337106"/>
            <a:ext cx="11284623" cy="6357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u="sng" dirty="0">
                <a:solidFill>
                  <a:srgbClr val="551A8B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Webpack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мощный и гибкий инструмент для сборки 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Он запустит наше приложение на порту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http://localhost: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8080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вернет пустую 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u="sng" dirty="0">
                <a:solidFill>
                  <a:schemeClr val="accent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HMR</a:t>
            </a:r>
            <a:r>
              <a:rPr lang="ru-RU" sz="2800" u="sng" dirty="0">
                <a:solidFill>
                  <a:schemeClr val="accent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800" u="sng" dirty="0">
                <a:solidFill>
                  <a:schemeClr val="accent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 reload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Magic!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u="sng" dirty="0">
                <a:solidFill>
                  <a:srgbClr val="551A8B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Babel</a:t>
            </a:r>
            <a:r>
              <a:rPr lang="ru-RU" sz="2800" u="sng" dirty="0">
                <a:solidFill>
                  <a:srgbClr val="551A8B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.</a:t>
            </a:r>
            <a:r>
              <a:rPr lang="en-US" sz="2800" u="sng" dirty="0">
                <a:solidFill>
                  <a:srgbClr val="551A8B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JS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это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800" dirty="0" err="1">
                <a:solidFill>
                  <a:srgbClr val="551A8B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транспайлер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переписывающий код 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ES6 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код на предыдущем стандарте 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endParaRPr lang="en-US" sz="2800" dirty="0">
              <a:solidFill>
                <a:srgbClr val="333333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u="sng" dirty="0" err="1">
                <a:solidFill>
                  <a:schemeClr val="accent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r>
              <a:rPr lang="ru-RU" sz="2800" u="sng" dirty="0">
                <a:solidFill>
                  <a:schemeClr val="accent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 списком пакетов, которые будут использоваться в нашем проекте. Пакет ставится командой </a:t>
            </a:r>
            <a:r>
              <a:rPr lang="en-US" sz="2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 –save &lt;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Имя пакета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u="sng" dirty="0">
                <a:solidFill>
                  <a:schemeClr val="accent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en-US" sz="2800" u="sng" dirty="0">
                <a:solidFill>
                  <a:schemeClr val="accent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2800" u="sng" dirty="0">
                <a:solidFill>
                  <a:schemeClr val="accent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мы будем использовать фейковый сервер. Нам его даст пакет 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json-server. 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Наш фейковый 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находится на порту </a:t>
            </a:r>
            <a:r>
              <a:rPr lang="en-US" sz="2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http://localhost:/4000</a:t>
            </a:r>
            <a:endParaRPr lang="ru-RU" sz="2800" dirty="0">
              <a:solidFill>
                <a:srgbClr val="333333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3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E058-688E-4E62-BDC2-FA2FAC5D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04267"/>
          </a:xfrm>
        </p:spPr>
        <p:txBody>
          <a:bodyPr>
            <a:normAutofit fontScale="90000"/>
          </a:bodyPr>
          <a:lstStyle/>
          <a:p>
            <a:r>
              <a:rPr lang="ru-RU" dirty="0"/>
              <a:t>«Ключ»</a:t>
            </a:r>
            <a:r>
              <a:rPr lang="en-US" dirty="0"/>
              <a:t> </a:t>
            </a:r>
            <a:r>
              <a:rPr lang="ru-RU" dirty="0"/>
              <a:t>— это специальный строковый атрибут, который нужно указывать при создании списка элементов.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CA27-637A-407D-A741-065BCBD1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3619"/>
            <a:ext cx="10515600" cy="325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</a:rPr>
              <a:t>this</a:t>
            </a:r>
            <a:r>
              <a:rPr lang="ru-RU" sz="4400" dirty="0">
                <a:solidFill>
                  <a:schemeClr val="tx2"/>
                </a:solidFill>
              </a:rPr>
              <a:t>.</a:t>
            </a:r>
            <a:r>
              <a:rPr lang="en-US" sz="4400" dirty="0">
                <a:solidFill>
                  <a:schemeClr val="tx2"/>
                </a:solidFill>
              </a:rPr>
              <a:t>state</a:t>
            </a:r>
            <a:r>
              <a:rPr lang="ru-RU" sz="4400" dirty="0">
                <a:solidFill>
                  <a:schemeClr val="tx2"/>
                </a:solidFill>
              </a:rPr>
              <a:t>.</a:t>
            </a:r>
            <a:r>
              <a:rPr lang="en-US" sz="4400" dirty="0">
                <a:solidFill>
                  <a:schemeClr val="tx2"/>
                </a:solidFill>
              </a:rPr>
              <a:t>news</a:t>
            </a:r>
            <a:r>
              <a:rPr lang="ru-RU" sz="4400" dirty="0">
                <a:solidFill>
                  <a:schemeClr val="tx2"/>
                </a:solidFill>
              </a:rPr>
              <a:t>.</a:t>
            </a:r>
            <a:r>
              <a:rPr lang="en-US" sz="4400" dirty="0">
                <a:solidFill>
                  <a:schemeClr val="tx2"/>
                </a:solidFill>
              </a:rPr>
              <a:t>map</a:t>
            </a:r>
            <a:r>
              <a:rPr lang="ru-RU" sz="4400" dirty="0">
                <a:solidFill>
                  <a:schemeClr val="tx2"/>
                </a:solidFill>
              </a:rPr>
              <a:t>((</a:t>
            </a:r>
            <a:r>
              <a:rPr lang="en-US" sz="4400" dirty="0">
                <a:solidFill>
                  <a:schemeClr val="tx2"/>
                </a:solidFill>
              </a:rPr>
              <a:t>item</a:t>
            </a:r>
            <a:r>
              <a:rPr lang="ru-RU" sz="4400" dirty="0">
                <a:solidFill>
                  <a:schemeClr val="tx2"/>
                </a:solidFill>
              </a:rPr>
              <a:t>,</a:t>
            </a:r>
            <a:r>
              <a:rPr lang="en-US" sz="4400" dirty="0">
                <a:solidFill>
                  <a:schemeClr val="tx2"/>
                </a:solidFill>
              </a:rPr>
              <a:t> index</a:t>
            </a:r>
            <a:r>
              <a:rPr lang="ru-RU" sz="4400" dirty="0">
                <a:solidFill>
                  <a:schemeClr val="tx2"/>
                </a:solidFill>
              </a:rPr>
              <a:t>)</a:t>
            </a:r>
            <a:r>
              <a:rPr lang="en-US" sz="4400" dirty="0">
                <a:solidFill>
                  <a:schemeClr val="tx2"/>
                </a:solidFill>
              </a:rPr>
              <a:t> </a:t>
            </a:r>
            <a:r>
              <a:rPr lang="ru-RU" sz="4400" dirty="0">
                <a:solidFill>
                  <a:schemeClr val="tx2"/>
                </a:solidFill>
              </a:rPr>
              <a:t>=&gt;</a:t>
            </a:r>
            <a:r>
              <a:rPr lang="en-US" sz="4400" dirty="0">
                <a:solidFill>
                  <a:schemeClr val="tx2"/>
                </a:solidFill>
              </a:rPr>
              <a:t> </a:t>
            </a:r>
          </a:p>
          <a:p>
            <a:pPr marL="0" indent="0">
              <a:buNone/>
            </a:pPr>
            <a:r>
              <a:rPr lang="ru-RU" sz="4400" dirty="0">
                <a:solidFill>
                  <a:schemeClr val="tx2"/>
                </a:solidFill>
              </a:rPr>
              <a:t>&lt;</a:t>
            </a:r>
            <a:r>
              <a:rPr lang="en-US" sz="4400" dirty="0">
                <a:solidFill>
                  <a:schemeClr val="tx2"/>
                </a:solidFill>
              </a:rPr>
              <a:t>Item </a:t>
            </a:r>
            <a:r>
              <a:rPr lang="en-US" sz="4400" dirty="0" err="1">
                <a:solidFill>
                  <a:schemeClr val="tx2"/>
                </a:solidFill>
              </a:rPr>
              <a:t>item</a:t>
            </a:r>
            <a:r>
              <a:rPr lang="ru-RU" sz="4400" dirty="0">
                <a:solidFill>
                  <a:schemeClr val="tx2"/>
                </a:solidFill>
              </a:rPr>
              <a:t>={</a:t>
            </a:r>
            <a:r>
              <a:rPr lang="en-US" sz="4400" dirty="0">
                <a:solidFill>
                  <a:schemeClr val="tx2"/>
                </a:solidFill>
              </a:rPr>
              <a:t>item</a:t>
            </a:r>
            <a:r>
              <a:rPr lang="ru-RU" sz="4400" dirty="0">
                <a:solidFill>
                  <a:schemeClr val="tx2"/>
                </a:solidFill>
              </a:rPr>
              <a:t>}</a:t>
            </a:r>
            <a:r>
              <a:rPr lang="en-US" sz="4400" dirty="0">
                <a:solidFill>
                  <a:schemeClr val="tx2"/>
                </a:solidFill>
              </a:rPr>
              <a:t> </a:t>
            </a:r>
            <a:r>
              <a:rPr lang="en-US" sz="4400" b="1" dirty="0">
                <a:solidFill>
                  <a:schemeClr val="tx2"/>
                </a:solidFill>
              </a:rPr>
              <a:t>key</a:t>
            </a:r>
            <a:r>
              <a:rPr lang="ru-RU" sz="4400" b="1" dirty="0">
                <a:solidFill>
                  <a:schemeClr val="tx2"/>
                </a:solidFill>
              </a:rPr>
              <a:t>={</a:t>
            </a:r>
            <a:r>
              <a:rPr lang="en-US" sz="4400" b="1" dirty="0">
                <a:solidFill>
                  <a:schemeClr val="tx2"/>
                </a:solidFill>
              </a:rPr>
              <a:t>item</a:t>
            </a:r>
            <a:r>
              <a:rPr lang="ru-RU" sz="4400" b="1" dirty="0">
                <a:solidFill>
                  <a:schemeClr val="tx2"/>
                </a:solidFill>
              </a:rPr>
              <a:t>.</a:t>
            </a:r>
            <a:r>
              <a:rPr lang="en-US" sz="4400" b="1" dirty="0">
                <a:solidFill>
                  <a:schemeClr val="tx2"/>
                </a:solidFill>
              </a:rPr>
              <a:t>id</a:t>
            </a:r>
            <a:r>
              <a:rPr lang="ru-RU" sz="4400" b="1" dirty="0">
                <a:solidFill>
                  <a:schemeClr val="tx2"/>
                </a:solidFill>
              </a:rPr>
              <a:t>}</a:t>
            </a:r>
            <a:r>
              <a:rPr lang="en-US" sz="4400" dirty="0">
                <a:solidFill>
                  <a:schemeClr val="tx2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</a:rPr>
              <a:t>index</a:t>
            </a:r>
            <a:r>
              <a:rPr lang="ru-RU" sz="4400" dirty="0">
                <a:solidFill>
                  <a:schemeClr val="tx2"/>
                </a:solidFill>
              </a:rPr>
              <a:t>={</a:t>
            </a:r>
            <a:r>
              <a:rPr lang="en-US" sz="4400" dirty="0">
                <a:solidFill>
                  <a:schemeClr val="tx2"/>
                </a:solidFill>
              </a:rPr>
              <a:t>index</a:t>
            </a:r>
            <a:r>
              <a:rPr lang="ru-RU" sz="4400" dirty="0">
                <a:solidFill>
                  <a:schemeClr val="tx2"/>
                </a:solidFill>
              </a:rPr>
              <a:t>}</a:t>
            </a:r>
            <a:r>
              <a:rPr lang="en-US" sz="4400" dirty="0">
                <a:solidFill>
                  <a:schemeClr val="tx2"/>
                </a:solidFill>
              </a:rPr>
              <a:t> </a:t>
            </a:r>
            <a:r>
              <a:rPr lang="ru-RU" sz="4400" dirty="0">
                <a:solidFill>
                  <a:schemeClr val="tx2"/>
                </a:solidFill>
              </a:rPr>
              <a:t>/&gt;</a:t>
            </a:r>
            <a:endParaRPr lang="en-US" sz="4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4400" dirty="0">
                <a:solidFill>
                  <a:schemeClr val="tx2"/>
                </a:solidFill>
              </a:rPr>
              <a:t>)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25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D2A43F-D183-457A-B2EB-4705996F2331}"/>
              </a:ext>
            </a:extLst>
          </p:cNvPr>
          <p:cNvSpPr/>
          <p:nvPr/>
        </p:nvSpPr>
        <p:spPr>
          <a:xfrm>
            <a:off x="643770" y="437082"/>
            <a:ext cx="10952298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CustomTextInput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extends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React.Component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constructor(props)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super(props);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this.textInput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React.createRef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render() {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&lt;div&gt;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&lt;input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type="text"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ref={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this.textInput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/&gt;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&lt;/div&gt;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9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928FC6-6529-4B54-9D71-BC92E1468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40" y="5820"/>
            <a:ext cx="10927695" cy="61041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7744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500" b="1" dirty="0">
                <a:latin typeface="medium-content-serif-font"/>
              </a:rPr>
              <a:t>Компонент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const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ButtonWithIcon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({icon, children}) =&gt; (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&lt;button&gt;&lt;Icon icon={icon} /&gt;{children}&lt;/button&gt;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);</a:t>
            </a:r>
            <a:endParaRPr kumimoji="0" lang="ru-R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React 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отрисует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его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так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&lt;button&gt;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class="icon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icon_coffee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"&gt;&lt;/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Hello Jest!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&lt;/button&gt;</a:t>
            </a:r>
            <a:endParaRPr kumimoji="0" lang="ru-R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Но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с shallow rendering 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вот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так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</a:t>
            </a:r>
            <a:endParaRPr kumimoji="0" lang="ru-RU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&lt;button&gt;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&lt;Icon icon="coffee" /&gt;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Hello Jest!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&lt;/button&gt;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488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73C7-218E-4454-A5D4-8BD3A625D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7294"/>
            <a:ext cx="9144000" cy="5638097"/>
          </a:xfrm>
        </p:spPr>
        <p:txBody>
          <a:bodyPr>
            <a:normAutofit/>
          </a:bodyPr>
          <a:lstStyle/>
          <a:p>
            <a:r>
              <a:rPr lang="en-US" sz="4800" dirty="0"/>
              <a:t>React </a:t>
            </a:r>
            <a:r>
              <a:rPr lang="ru-RU" sz="4800" dirty="0"/>
              <a:t>— это декларативная </a:t>
            </a:r>
            <a:r>
              <a:rPr lang="en-US" sz="4800" dirty="0"/>
              <a:t>JavaScript</a:t>
            </a:r>
            <a:r>
              <a:rPr lang="ru-RU" sz="4800" dirty="0"/>
              <a:t> библиотека для создания пользовательских интерфейсов. Она позволяет вам собирать сложный </a:t>
            </a:r>
            <a:r>
              <a:rPr lang="en-US" sz="4800" dirty="0"/>
              <a:t>UI</a:t>
            </a:r>
            <a:r>
              <a:rPr lang="ru-RU" sz="4800" dirty="0"/>
              <a:t> из</a:t>
            </a:r>
            <a:r>
              <a:rPr lang="en-US" sz="4800" dirty="0"/>
              <a:t> </a:t>
            </a:r>
            <a:r>
              <a:rPr lang="ru-RU" sz="4800" dirty="0"/>
              <a:t>маленьких изолированных кусочков кода, называемых «компонентами».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063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98A3-8BBE-4BD1-A791-2C603F1FF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6729"/>
            <a:ext cx="9144000" cy="1752950"/>
          </a:xfrm>
        </p:spPr>
        <p:txBody>
          <a:bodyPr>
            <a:normAutofit/>
          </a:bodyPr>
          <a:lstStyle/>
          <a:p>
            <a:r>
              <a:rPr lang="ru-RU" dirty="0"/>
              <a:t>Простой функциональный компонент: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93F545B-04CA-46CE-BACF-FF1EE1A259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27860" y="2891037"/>
            <a:ext cx="10875882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function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Welcome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lang="en-US" altLang="en-US" sz="4000" dirty="0">
                <a:solidFill>
                  <a:srgbClr val="88C6BE"/>
                </a:solidFill>
                <a:latin typeface="source-code-pro"/>
              </a:rPr>
              <a:t>props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</a:t>
            </a:r>
            <a:endParaRPr kumimoji="0" lang="ru-RU" altLang="en-US" sz="4000" b="0" i="0" u="none" strike="noStrike" cap="none" normalizeH="0" baseline="0" dirty="0">
              <a:ln>
                <a:noFill/>
              </a:ln>
              <a:solidFill>
                <a:srgbClr val="88C6BE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endParaRPr kumimoji="0" lang="ru-RU" altLang="en-US" sz="4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40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	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return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lang="ru-RU" altLang="en-US" sz="4000" dirty="0">
                <a:solidFill>
                  <a:srgbClr val="88C6BE"/>
                </a:solidFill>
                <a:latin typeface="source-code-pro"/>
              </a:rPr>
              <a:t>Привет Мир! Я</a:t>
            </a:r>
            <a:r>
              <a:rPr lang="en-US" altLang="en-US" sz="4000" dirty="0">
                <a:solidFill>
                  <a:srgbClr val="88C6BE"/>
                </a:solidFill>
                <a:latin typeface="source-code-pro"/>
              </a:rPr>
              <a:t> {</a:t>
            </a:r>
            <a:r>
              <a:rPr lang="en-US" altLang="en-US" sz="4000" dirty="0" err="1">
                <a:solidFill>
                  <a:srgbClr val="88C6BE"/>
                </a:solidFill>
                <a:latin typeface="source-code-pro"/>
              </a:rPr>
              <a:t>props.Name</a:t>
            </a:r>
            <a:r>
              <a:rPr lang="en-US" altLang="en-US" sz="4000" dirty="0">
                <a:solidFill>
                  <a:srgbClr val="88C6BE"/>
                </a:solidFill>
                <a:latin typeface="source-code-pro"/>
              </a:rPr>
              <a:t>}</a:t>
            </a:r>
            <a:r>
              <a:rPr lang="ru-RU" altLang="en-US" sz="4000" dirty="0">
                <a:solidFill>
                  <a:srgbClr val="88C6BE"/>
                </a:solidFill>
                <a:latin typeface="source-code-pro"/>
              </a:rPr>
              <a:t>!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&lt;/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&gt;;</a:t>
            </a:r>
            <a:endParaRPr kumimoji="0" lang="ru-RU" altLang="en-US" sz="4000" b="0" i="0" u="none" strike="noStrike" cap="none" normalizeH="0" baseline="0" dirty="0">
              <a:ln>
                <a:noFill/>
              </a:ln>
              <a:solidFill>
                <a:srgbClr val="88C6BE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704A-7040-43E3-BC41-2C636D72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класс: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CF474D-BE29-4874-8390-13FEFD0016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31307"/>
            <a:ext cx="7830157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class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Welcome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extends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React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Component</a:t>
            </a:r>
            <a:endParaRPr kumimoji="0" lang="ru-RU" altLang="en-US" sz="3600" b="0" i="0" u="none" strike="noStrike" cap="none" normalizeH="0" baseline="0" dirty="0">
              <a:ln>
                <a:noFill/>
              </a:ln>
              <a:solidFill>
                <a:srgbClr val="FAC863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endParaRPr kumimoji="0" lang="ru-RU" altLang="en-US" sz="3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dirty="0">
                <a:solidFill>
                  <a:srgbClr val="79B6F2"/>
                </a:solidFill>
                <a:latin typeface="source-code-pro"/>
              </a:rPr>
              <a:t>	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render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endParaRPr kumimoji="0" lang="ru-RU" altLang="en-US" sz="3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-code-pr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	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		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return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FFFFFF"/>
                </a:solidFill>
                <a:latin typeface="source-code-pro"/>
              </a:rPr>
              <a:t>		</a:t>
            </a:r>
            <a:r>
              <a:rPr lang="en-US" altLang="en-US" sz="3600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lang="ru-RU" altLang="en-US" sz="3600" dirty="0">
                <a:solidFill>
                  <a:srgbClr val="88C6BE"/>
                </a:solidFill>
                <a:latin typeface="source-code-pro"/>
              </a:rPr>
              <a:t> Привет Мир!</a:t>
            </a:r>
            <a:endParaRPr lang="en-US" altLang="en-US" sz="3600" dirty="0">
              <a:solidFill>
                <a:srgbClr val="88C6BE"/>
              </a:solidFill>
              <a:latin typeface="source-code-pr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88C6BE"/>
                </a:solidFill>
                <a:latin typeface="source-code-pro"/>
              </a:rPr>
              <a:t>			</a:t>
            </a:r>
            <a:r>
              <a:rPr lang="ru-RU" altLang="en-US" sz="3600" dirty="0">
                <a:solidFill>
                  <a:srgbClr val="88C6BE"/>
                </a:solidFill>
                <a:latin typeface="source-code-pro"/>
              </a:rPr>
              <a:t>Я тоже </a:t>
            </a:r>
            <a:r>
              <a:rPr lang="en-US" altLang="en-US" sz="3600" dirty="0">
                <a:solidFill>
                  <a:srgbClr val="88C6BE"/>
                </a:solidFill>
                <a:latin typeface="source-code-pro"/>
              </a:rPr>
              <a:t>{</a:t>
            </a:r>
            <a:r>
              <a:rPr lang="en-US" altLang="en-US" sz="3600" dirty="0" err="1">
                <a:solidFill>
                  <a:srgbClr val="88C6BE"/>
                </a:solidFill>
                <a:latin typeface="source-code-pro"/>
              </a:rPr>
              <a:t>this.props.Name</a:t>
            </a:r>
            <a:r>
              <a:rPr lang="en-US" altLang="en-US" sz="3600" dirty="0">
                <a:solidFill>
                  <a:srgbClr val="88C6BE"/>
                </a:solidFill>
                <a:latin typeface="source-code-pro"/>
              </a:rPr>
              <a:t>}</a:t>
            </a:r>
            <a:r>
              <a:rPr lang="ru-RU" altLang="en-US" sz="3600" dirty="0">
                <a:solidFill>
                  <a:srgbClr val="88C6BE"/>
                </a:solidFill>
                <a:latin typeface="source-code-pro"/>
              </a:rPr>
              <a:t>! </a:t>
            </a:r>
            <a:endParaRPr lang="en-US" altLang="en-US" sz="3600" dirty="0">
              <a:solidFill>
                <a:srgbClr val="88C6BE"/>
              </a:solidFill>
              <a:latin typeface="source-code-pr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88C6BE"/>
                </a:solidFill>
                <a:latin typeface="source-code-pro"/>
              </a:rPr>
              <a:t>		&lt;/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&gt;);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    	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C5AE-AB0F-4567-ABD3-CA8CC6A4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/>
              <a:t>Условные операторы.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151B-6B25-4DC1-A654-70285B73B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178"/>
            <a:ext cx="10515600" cy="45377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render () { return null;}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{ </a:t>
            </a:r>
            <a:r>
              <a:rPr lang="en-US" sz="4000" dirty="0" err="1"/>
              <a:t>item.Image</a:t>
            </a:r>
            <a:r>
              <a:rPr lang="en-US" sz="4000" dirty="0"/>
              <a:t> &amp;&amp; &lt;</a:t>
            </a:r>
            <a:r>
              <a:rPr lang="en-US" sz="4000" dirty="0" err="1"/>
              <a:t>img</a:t>
            </a:r>
            <a:r>
              <a:rPr lang="en-US" sz="4000" dirty="0"/>
              <a:t> </a:t>
            </a:r>
            <a:r>
              <a:rPr lang="en-US" sz="4000" dirty="0" err="1"/>
              <a:t>src</a:t>
            </a:r>
            <a:r>
              <a:rPr lang="en-US" sz="4000" dirty="0"/>
              <a:t> = {</a:t>
            </a:r>
            <a:r>
              <a:rPr lang="en-US" sz="4000" dirty="0" err="1"/>
              <a:t>item.Image</a:t>
            </a:r>
            <a:r>
              <a:rPr lang="en-US" sz="4000" dirty="0"/>
              <a:t>} /&gt; }</a:t>
            </a:r>
            <a:endParaRPr lang="ru-RU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{ index % 2 ? </a:t>
            </a:r>
          </a:p>
          <a:p>
            <a:pPr marL="0" indent="0">
              <a:buNone/>
            </a:pPr>
            <a:r>
              <a:rPr lang="en-US" sz="4000" dirty="0"/>
              <a:t>&lt;div </a:t>
            </a:r>
            <a:r>
              <a:rPr lang="en-US" sz="4000" dirty="0" err="1"/>
              <a:t>className</a:t>
            </a:r>
            <a:r>
              <a:rPr lang="en-US" sz="4000" dirty="0"/>
              <a:t> = "blue-line" /&gt; :</a:t>
            </a:r>
          </a:p>
          <a:p>
            <a:pPr marL="0" indent="0">
              <a:buNone/>
            </a:pPr>
            <a:r>
              <a:rPr lang="en-US" sz="4000" dirty="0"/>
              <a:t>&lt;div </a:t>
            </a:r>
            <a:r>
              <a:rPr lang="en-US" sz="4000" dirty="0" err="1"/>
              <a:t>className</a:t>
            </a:r>
            <a:r>
              <a:rPr lang="en-US" sz="4000" dirty="0"/>
              <a:t> = "green-line" /&gt; }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9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225B84-9DE6-49F4-9F71-1ECC33157ECC}"/>
              </a:ext>
            </a:extLst>
          </p:cNvPr>
          <p:cNvSpPr/>
          <p:nvPr/>
        </p:nvSpPr>
        <p:spPr>
          <a:xfrm>
            <a:off x="616434" y="174180"/>
            <a:ext cx="106515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import React, { Component } from 'react';</a:t>
            </a:r>
          </a:p>
          <a:p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class News extends Component 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constructor(props) 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super(props);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this.state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news: []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    render () 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return (&lt;div&gt;{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this.state.news.length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}&lt;/div&gt;);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8276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77257A1-CE9E-4E42-B5CA-807ED2801B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4833" y="775163"/>
            <a:ext cx="987610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Если наше состояние зависит от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props, 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то 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правильно будет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использовать второй вариант вызова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A1A1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setState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который принимает функцию, а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не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объект.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683026-6E6A-473C-8BE5-EE5981E9246D}"/>
              </a:ext>
            </a:extLst>
          </p:cNvPr>
          <p:cNvSpPr/>
          <p:nvPr/>
        </p:nvSpPr>
        <p:spPr>
          <a:xfrm>
            <a:off x="935469" y="2828836"/>
            <a:ext cx="99909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this.setState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({ news: [{ id: 1}] });</a:t>
            </a:r>
          </a:p>
          <a:p>
            <a:endParaRPr lang="en-US" sz="3600" dirty="0">
              <a:solidFill>
                <a:srgbClr val="00000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b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sz="3600" dirty="0" err="1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this.setState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((state, props) =&gt; ({  counter: </a:t>
            </a:r>
            <a:r>
              <a:rPr lang="en-US" sz="3600" dirty="0" err="1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state.counter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+ </a:t>
            </a:r>
            <a:r>
              <a:rPr lang="en-US" sz="3600" dirty="0" err="1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props.increment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}));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1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1C02-C59C-4517-AB59-BFD9646B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Есть три варианта как передать обработчик событий, чтобы у нас был доступ к текущему элементу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F26A-6D34-4E52-BDEE-7EFB882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/>
              <a:t>Bind </a:t>
            </a:r>
            <a:r>
              <a:rPr lang="ru-RU" b="1" dirty="0"/>
              <a:t>в конструкторе.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err="1"/>
              <a:t>this.addNew</a:t>
            </a:r>
            <a:r>
              <a:rPr lang="en-US" dirty="0"/>
              <a:t> = </a:t>
            </a:r>
            <a:r>
              <a:rPr lang="en-US" dirty="0" err="1"/>
              <a:t>this.addNew.bind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en-US" dirty="0"/>
              <a:t>&lt;li </a:t>
            </a: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this.addNew</a:t>
            </a:r>
            <a:r>
              <a:rPr lang="en-US" dirty="0"/>
              <a:t>} ()}&gt;</a:t>
            </a:r>
            <a:r>
              <a:rPr lang="ru-RU" dirty="0"/>
              <a:t>Добавить&lt;/</a:t>
            </a:r>
            <a:r>
              <a:rPr lang="en-US" dirty="0"/>
              <a:t>li&gt;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2. Стрелочные функции</a:t>
            </a:r>
            <a:r>
              <a:rPr lang="en-US" b="1" dirty="0"/>
              <a:t> </a:t>
            </a:r>
            <a:r>
              <a:rPr lang="ru-RU" b="1" dirty="0"/>
              <a:t>в</a:t>
            </a:r>
            <a:r>
              <a:rPr lang="en-US" b="1" dirty="0"/>
              <a:t> </a:t>
            </a:r>
            <a:r>
              <a:rPr lang="ru-RU" b="1" dirty="0" err="1"/>
              <a:t>колбэке</a:t>
            </a:r>
            <a:r>
              <a:rPr lang="ru-RU" b="1" dirty="0"/>
              <a:t>.</a:t>
            </a:r>
          </a:p>
          <a:p>
            <a:pPr marL="0" indent="0">
              <a:buNone/>
            </a:pPr>
            <a:r>
              <a:rPr lang="en-US" dirty="0"/>
              <a:t>&lt;li </a:t>
            </a:r>
            <a:r>
              <a:rPr lang="en-US" dirty="0" err="1"/>
              <a:t>onClick</a:t>
            </a:r>
            <a:r>
              <a:rPr lang="en-US" dirty="0"/>
              <a:t>={() =&gt; </a:t>
            </a:r>
            <a:r>
              <a:rPr lang="en-US" dirty="0" err="1"/>
              <a:t>this.addNew</a:t>
            </a:r>
            <a:r>
              <a:rPr lang="en-US" dirty="0"/>
              <a:t>()}&gt;</a:t>
            </a:r>
            <a:r>
              <a:rPr lang="ru-RU" dirty="0"/>
              <a:t>Добавить&lt;/</a:t>
            </a:r>
            <a:r>
              <a:rPr lang="en-US" dirty="0"/>
              <a:t>li&gt;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3.</a:t>
            </a:r>
            <a:r>
              <a:rPr lang="ru-RU" b="1" dirty="0"/>
              <a:t>Синтаксисом общедоступных полей классов (эксперимент.)</a:t>
            </a:r>
          </a:p>
          <a:p>
            <a:pPr marL="0" indent="0">
              <a:buNone/>
            </a:pPr>
            <a:r>
              <a:rPr lang="en-US" dirty="0" err="1"/>
              <a:t>addNew</a:t>
            </a:r>
            <a:r>
              <a:rPr lang="en-US" dirty="0"/>
              <a:t> = () =&gt; {   </a:t>
            </a:r>
            <a:r>
              <a:rPr lang="ru-RU" dirty="0"/>
              <a:t>…</a:t>
            </a:r>
            <a:r>
              <a:rPr lang="en-US" dirty="0"/>
              <a:t>  }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this.addNew</a:t>
            </a: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4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E3B2-B8C1-4706-9D32-CB72C402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жизненного цикла.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F173-C0DF-4FE8-A5DC-43715C99D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/>
              <a:t>componentDidMount</a:t>
            </a:r>
            <a:r>
              <a:rPr lang="en-US" sz="4000" dirty="0"/>
              <a:t> (</a:t>
            </a:r>
            <a:r>
              <a:rPr lang="ru-RU" sz="4000" dirty="0"/>
              <a:t>при монтировке</a:t>
            </a:r>
            <a:r>
              <a:rPr lang="en-US" sz="4000" dirty="0"/>
              <a:t>)</a:t>
            </a:r>
            <a:endParaRPr lang="ru-RU" sz="4000" dirty="0"/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 err="1"/>
              <a:t>componentWillUnmount</a:t>
            </a:r>
            <a:r>
              <a:rPr lang="ru-RU" sz="4000" dirty="0"/>
              <a:t> (когда удаляем)</a:t>
            </a:r>
          </a:p>
          <a:p>
            <a:pPr marL="0" indent="0">
              <a:buNone/>
            </a:pPr>
            <a:endParaRPr lang="ru-RU" sz="4000" dirty="0"/>
          </a:p>
          <a:p>
            <a:r>
              <a:rPr lang="en-US" sz="4000" dirty="0" err="1"/>
              <a:t>componentDidUpdate</a:t>
            </a:r>
            <a:r>
              <a:rPr lang="en-US" sz="4000" dirty="0"/>
              <a:t>(</a:t>
            </a:r>
            <a:r>
              <a:rPr lang="en-US" sz="4000" dirty="0" err="1"/>
              <a:t>prevState</a:t>
            </a:r>
            <a:r>
              <a:rPr lang="en-US" sz="4000" dirty="0"/>
              <a:t>, </a:t>
            </a:r>
            <a:r>
              <a:rPr lang="en-US" sz="4000" dirty="0" err="1"/>
              <a:t>prevProps</a:t>
            </a:r>
            <a:r>
              <a:rPr lang="en-US" sz="4000" dirty="0"/>
              <a:t>) (</a:t>
            </a:r>
            <a:r>
              <a:rPr lang="ru-RU" sz="4000" dirty="0"/>
              <a:t>при обновлении извне</a:t>
            </a:r>
            <a:r>
              <a:rPr lang="en-US" sz="4000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2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259</Words>
  <Application>Microsoft Office PowerPoint</Application>
  <PresentationFormat>Widescreen</PresentationFormat>
  <Paragraphs>142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Consolas</vt:lpstr>
      <vt:lpstr>medium-content-serif-font</vt:lpstr>
      <vt:lpstr>Menlo</vt:lpstr>
      <vt:lpstr>Segoe UI</vt:lpstr>
      <vt:lpstr>source-code-pro</vt:lpstr>
      <vt:lpstr>Times New Roman</vt:lpstr>
      <vt:lpstr>Office Theme</vt:lpstr>
      <vt:lpstr>REACT.JS ИЛИ  ТУДА И ОБРАТНО</vt:lpstr>
      <vt:lpstr>React — это декларативная JavaScript библиотека для создания пользовательских интерфейсов. Она позволяет вам собирать сложный UI из маленьких изолированных кусочков кода, называемых «компонентами». </vt:lpstr>
      <vt:lpstr>Простой функциональный компонент:</vt:lpstr>
      <vt:lpstr>Или класс:</vt:lpstr>
      <vt:lpstr>Условные операторы.</vt:lpstr>
      <vt:lpstr>PowerPoint Presentation</vt:lpstr>
      <vt:lpstr>PowerPoint Presentation</vt:lpstr>
      <vt:lpstr>Есть три варианта как передать обработчик событий, чтобы у нас был доступ к текущему элементу </vt:lpstr>
      <vt:lpstr>Методы жизненного цикла.</vt:lpstr>
      <vt:lpstr>PropTypes предоставляет ряд валидаторов, которые могут использоваться для проверки, что получаемые данные корректны. </vt:lpstr>
      <vt:lpstr>Корневой узел внутри HTML: &lt;div id="root"&gt;&lt;/div&gt; </vt:lpstr>
      <vt:lpstr>PowerPoint Presentation</vt:lpstr>
      <vt:lpstr>Предохранители</vt:lpstr>
      <vt:lpstr> </vt:lpstr>
      <vt:lpstr>PowerPoint Presentation</vt:lpstr>
      <vt:lpstr>«Ключ» — это специальный строковый атрибут, который нужно указывать при создании списка элементов.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Простой функциональный компонент: </dc:title>
  <dc:creator>Maria Voronina</dc:creator>
  <cp:lastModifiedBy>Maria Voronina</cp:lastModifiedBy>
  <cp:revision>66</cp:revision>
  <dcterms:created xsi:type="dcterms:W3CDTF">2019-11-03T14:02:10Z</dcterms:created>
  <dcterms:modified xsi:type="dcterms:W3CDTF">2019-11-14T18:39:56Z</dcterms:modified>
</cp:coreProperties>
</file>