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74" r:id="rId3"/>
    <p:sldId id="256" r:id="rId4"/>
    <p:sldId id="257" r:id="rId5"/>
    <p:sldId id="262" r:id="rId6"/>
    <p:sldId id="260" r:id="rId7"/>
    <p:sldId id="261" r:id="rId8"/>
    <p:sldId id="264" r:id="rId9"/>
    <p:sldId id="276" r:id="rId10"/>
    <p:sldId id="265" r:id="rId11"/>
    <p:sldId id="259" r:id="rId12"/>
    <p:sldId id="273" r:id="rId13"/>
    <p:sldId id="272" r:id="rId14"/>
    <p:sldId id="267" r:id="rId15"/>
    <p:sldId id="268" r:id="rId16"/>
    <p:sldId id="258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B30E-B7D5-4B41-8DCB-497A473ECC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E8A70-2E19-41AA-ADA7-22CE60EE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E8A70-2E19-41AA-ADA7-22CE60EE0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18E-B584-4D3C-BE9B-4428203F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6E6-C60F-4B20-91DE-03295941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0B8-5A3D-421D-A1EC-95E4573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549-C163-4DFF-B802-CE7A545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985-49F5-4A56-8ACA-8DC1FE8E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073-34E5-47EC-876D-51D7CA4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2AF-FF11-41A8-8C80-3BB0B188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DE9-24AA-40FB-B22C-AF87F18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553-8EB9-4596-81F3-0DC224F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11B-45C2-439E-A63E-B6B9D8E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91B-F875-4AD8-88E4-DD43F801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47A5-123C-46B8-8751-5E27854C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D5C-E7CE-4FF7-893E-B9F0D28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614-8894-424D-B14C-736F77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68C4-21E6-4D84-BEDB-B87D8DC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52B-93F4-473D-BE38-4927A81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50-E4F7-4859-9929-A2F03159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266-1CC1-4682-87A0-E8196F4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5D6-C083-4601-BE71-A7A015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8E9-B19D-4AB0-B76C-3BCA9BA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082-C6EA-4A66-B846-1F8EF6E7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B28D-83C5-400D-8335-85F90F3A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163-2343-46F1-B310-34A95BC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B7B-9DFC-4A72-901F-88C249FD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563-395C-4E8A-9F31-818EA02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458-3A43-4DF8-94A0-3C43DA2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598-CEF4-44BD-B2C9-D190C5F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3789-CCDC-40F1-9C16-60D2FFE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B79-3BA7-4845-ABD7-6AD5A01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ED6-2714-4E45-9125-FA4B436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B0A-48F6-49E9-AE4B-DA9687F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BD9-E27C-4B7C-8279-BF6F860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F596-CE49-4314-9C36-6655650A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1F51-947F-474C-BE39-C45365B9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D3B0-E677-4141-8060-BA07BB1D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C4F5-EDE9-4688-9E0D-C2B42192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79-E2B8-4D15-8FE4-4148420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3F60-8F70-481F-B678-C2269E3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B7F4-3B4E-47A2-B105-1C4872A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1CE-2565-4266-9553-CB818E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30D3-838E-44A7-A1F9-D282FBA2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65C7-39B8-4F2B-88D6-2A71E25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B3F1-6DBF-4CB6-B938-8450CAF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A9D8-6C87-47BF-9DCD-670D09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7F972-D992-4A52-BDF7-9954143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A348-BA4B-4E2E-9F64-108A46D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33D-E800-4D79-AB9C-95293A1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B09-F5F8-4806-B0CB-FED7B03B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FDF8-64FC-4868-B85A-3AC5E014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72E9-B7B4-4B4C-9592-984113E0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BDE3-7451-45AD-B235-D947702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D7D7-B954-4535-92B2-9D8C9B7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8114-5E52-4454-B962-BD6729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6559-85FE-4E7F-BBA6-524C0FE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68-884A-4EF9-9173-6E863409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B4A-3B78-420A-BBC3-C3A5D76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3DE-EFAB-4BE2-A43C-2014397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39F1-E4C5-4F27-999F-81D87F9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D667-2E0E-4960-AA34-3414776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6DB2-6693-4C46-AD28-AE23B5BD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F57-0149-4AFF-AD37-B8C5673C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01F-A064-45A5-8243-0FB80EACF6C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EADF-89BF-4B0A-A595-686EBE9A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863F-CDBF-44DE-A558-CE1A7DCC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ource-to-source_compiler" TargetMode="Externa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://localhost:808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DA3-91EE-427B-9E2D-7170198D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 </a:t>
            </a:r>
            <a:r>
              <a:rPr lang="ru-RU" dirty="0"/>
              <a:t>ИЛИ  ТУДА И ОБРАТНО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3941-AF07-4671-9548-06284EB42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Повесть Марии Ворониной, разработчика из Рязани.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E3B2-B8C1-4706-9D32-CB72C40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173-C0DF-4FE8-A5DC-43715C99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componentDidMount</a:t>
            </a:r>
            <a:r>
              <a:rPr lang="en-US" sz="4000" dirty="0"/>
              <a:t> (</a:t>
            </a:r>
            <a:r>
              <a:rPr lang="ru-RU" sz="4000" dirty="0"/>
              <a:t>при монтировке</a:t>
            </a:r>
            <a:r>
              <a:rPr lang="en-US" sz="4000" dirty="0"/>
              <a:t>)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componentWillUnmount</a:t>
            </a:r>
            <a:r>
              <a:rPr lang="ru-RU" sz="4000" dirty="0"/>
              <a:t> (когда удаляем)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en-US" sz="4000" dirty="0" err="1"/>
              <a:t>componentDidUpdate</a:t>
            </a:r>
            <a:r>
              <a:rPr lang="en-US" sz="4000" dirty="0"/>
              <a:t>(</a:t>
            </a:r>
            <a:r>
              <a:rPr lang="en-US" sz="4000" dirty="0" err="1"/>
              <a:t>prevState</a:t>
            </a:r>
            <a:r>
              <a:rPr lang="en-US" sz="4000" dirty="0"/>
              <a:t>, </a:t>
            </a:r>
            <a:r>
              <a:rPr lang="en-US" sz="4000" dirty="0" err="1"/>
              <a:t>prevProps</a:t>
            </a:r>
            <a:r>
              <a:rPr lang="en-US" sz="4000" dirty="0"/>
              <a:t>) (</a:t>
            </a:r>
            <a:r>
              <a:rPr lang="ru-RU" sz="4000" dirty="0"/>
              <a:t>при обновлении извне</a:t>
            </a:r>
            <a:r>
              <a:rPr lang="en-US" sz="40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CDE0-ABFE-4EAF-BC80-50385B29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6" y="1501688"/>
            <a:ext cx="10515600" cy="52277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/>
              <a:t>import React from 'react';</a:t>
            </a:r>
          </a:p>
          <a:p>
            <a:pPr marL="0" indent="0">
              <a:buNone/>
            </a:pPr>
            <a:r>
              <a:rPr lang="en-US" sz="4500" dirty="0"/>
              <a:t>import </a:t>
            </a:r>
            <a:r>
              <a:rPr lang="en-US" sz="4500" dirty="0" err="1"/>
              <a:t>PropTypes</a:t>
            </a:r>
            <a:r>
              <a:rPr lang="en-US" sz="4500" dirty="0"/>
              <a:t> from 'prop-types';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const Item = ({ item, index }) =&gt; (  … );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Item.defaultProps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 index: 0,</a:t>
            </a:r>
          </a:p>
          <a:p>
            <a:pPr marL="0" indent="0">
              <a:buNone/>
            </a:pPr>
            <a:r>
              <a:rPr lang="en-US" sz="4500" dirty="0"/>
              <a:t>};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Item.propTypes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index: </a:t>
            </a:r>
            <a:r>
              <a:rPr lang="en-US" sz="4500" dirty="0" err="1"/>
              <a:t>PropTypes.number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item : </a:t>
            </a:r>
            <a:r>
              <a:rPr lang="en-US" sz="4500" dirty="0" err="1"/>
              <a:t>PropTypes.shape</a:t>
            </a:r>
            <a:r>
              <a:rPr lang="en-US" sz="4500" dirty="0"/>
              <a:t>({</a:t>
            </a:r>
          </a:p>
          <a:p>
            <a:pPr marL="0" indent="0">
              <a:buNone/>
            </a:pPr>
            <a:r>
              <a:rPr lang="en-US" sz="4500" dirty="0"/>
              <a:t>        Title: </a:t>
            </a:r>
            <a:r>
              <a:rPr lang="en-US" sz="4500" dirty="0" err="1"/>
              <a:t>PropTypes.string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}).</a:t>
            </a:r>
            <a:r>
              <a:rPr lang="en-US" sz="4500" dirty="0" err="1"/>
              <a:t>isRequired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export default Item;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5C978-6409-40DC-9453-EC01AE3E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872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PropTypes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предоставляет ряд валидаторов, которые могут использоваться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проверки, что получаемые данные корректны.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8D-3469-468C-9623-F26A41E86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16"/>
            <a:ext cx="9144000" cy="969108"/>
          </a:xfrm>
        </p:spPr>
        <p:txBody>
          <a:bodyPr>
            <a:normAutofit/>
          </a:bodyPr>
          <a:lstStyle/>
          <a:p>
            <a:r>
              <a:rPr lang="ru-RU" b="1" dirty="0"/>
              <a:t>Предохранители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9629-27A0-49E5-B82B-BCAE655E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3324"/>
            <a:ext cx="9144000" cy="489243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static </a:t>
            </a:r>
            <a:r>
              <a:rPr lang="en-US" dirty="0" err="1"/>
              <a:t>getDerivedStateFromError</a:t>
            </a:r>
            <a:r>
              <a:rPr lang="en-US" dirty="0"/>
              <a:t>(error) {</a:t>
            </a:r>
          </a:p>
          <a:p>
            <a:r>
              <a:rPr lang="en-US" dirty="0"/>
              <a:t>    // </a:t>
            </a:r>
            <a:r>
              <a:rPr lang="en-US" dirty="0" err="1"/>
              <a:t>Обновить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r>
              <a:rPr lang="en-US" dirty="0"/>
              <a:t> с </a:t>
            </a:r>
            <a:r>
              <a:rPr lang="en-US" dirty="0" err="1"/>
              <a:t>тем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рендер</a:t>
            </a:r>
            <a:r>
              <a:rPr lang="en-US" dirty="0"/>
              <a:t> </a:t>
            </a:r>
            <a:r>
              <a:rPr lang="en-US" dirty="0" err="1"/>
              <a:t>показал</a:t>
            </a:r>
            <a:r>
              <a:rPr lang="en-US" dirty="0"/>
              <a:t> </a:t>
            </a:r>
            <a:r>
              <a:rPr lang="en-US" dirty="0" err="1"/>
              <a:t>запасной</a:t>
            </a:r>
            <a:r>
              <a:rPr lang="en-US" dirty="0"/>
              <a:t> UI.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</a:t>
            </a:r>
            <a:r>
              <a:rPr lang="en-US" dirty="0" err="1"/>
              <a:t>componentDidCatch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 {</a:t>
            </a:r>
          </a:p>
          <a:p>
            <a:r>
              <a:rPr lang="en-US" dirty="0"/>
              <a:t>    //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сохранить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ошибке</a:t>
            </a:r>
            <a:r>
              <a:rPr lang="en-US" dirty="0"/>
              <a:t> в </a:t>
            </a:r>
            <a:r>
              <a:rPr lang="en-US" dirty="0" err="1"/>
              <a:t>соответствующую</a:t>
            </a:r>
            <a:r>
              <a:rPr lang="en-US" dirty="0"/>
              <a:t> </a:t>
            </a:r>
            <a:r>
              <a:rPr lang="en-US" dirty="0" err="1"/>
              <a:t>службу</a:t>
            </a:r>
            <a:r>
              <a:rPr lang="en-US" dirty="0"/>
              <a:t> </a:t>
            </a:r>
            <a:r>
              <a:rPr lang="en-US" dirty="0" err="1"/>
              <a:t>журнала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logErrorToMyService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0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B3B-EA05-46D2-BAB1-C1D6176D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361"/>
            <a:ext cx="9144000" cy="11555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19348-E597-4C66-9B1A-9875DC228B9E}"/>
              </a:ext>
            </a:extLst>
          </p:cNvPr>
          <p:cNvSpPr/>
          <p:nvPr/>
        </p:nvSpPr>
        <p:spPr>
          <a:xfrm>
            <a:off x="1524000" y="54036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Фрагменты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3F43F9-FE0D-4D4E-B700-4B065B778B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222101"/>
            <a:ext cx="493115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React.Fragment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ChildB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ChildC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Fragment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ru-RU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B6BF6-4E59-42A9-8D5E-B026D7528BD7}"/>
              </a:ext>
            </a:extLst>
          </p:cNvPr>
          <p:cNvSpPr/>
          <p:nvPr/>
        </p:nvSpPr>
        <p:spPr>
          <a:xfrm>
            <a:off x="442847" y="451050"/>
            <a:ext cx="112680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Виртуальный </a:t>
            </a:r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40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VDOM</a:t>
            </a:r>
            <a:r>
              <a:rPr lang="ru-RU" sz="40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— это концепция программирования, в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которой идеальное или «виртуальное» представление пользовательского интерфейса хранится в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памяти и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синхронизируется с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«настоящим» 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при помощи библиотеки, такой как </a:t>
            </a:r>
            <a:r>
              <a:rPr lang="en-US" sz="40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ReactDOM</a:t>
            </a:r>
            <a:r>
              <a:rPr lang="ru-RU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Этот процесс называется</a:t>
            </a:r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4000" u="sng" dirty="0">
                <a:solidFill>
                  <a:srgbClr val="1A1A1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согласованием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58-688E-4E62-BDC2-FA2FAC5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4267"/>
          </a:xfrm>
        </p:spPr>
        <p:txBody>
          <a:bodyPr>
            <a:normAutofit fontScale="90000"/>
          </a:bodyPr>
          <a:lstStyle/>
          <a:p>
            <a:r>
              <a:rPr lang="ru-RU" dirty="0"/>
              <a:t>«Ключ»</a:t>
            </a:r>
            <a:r>
              <a:rPr lang="en-US" dirty="0"/>
              <a:t> </a:t>
            </a:r>
            <a:r>
              <a:rPr lang="ru-RU" dirty="0"/>
              <a:t>— это специальный строковый атрибут, который нужно указывать при создании списка элементов.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A27-637A-407D-A741-065BCBD1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619"/>
            <a:ext cx="10515600" cy="325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this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state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news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map</a:t>
            </a:r>
            <a:r>
              <a:rPr lang="ru-RU" sz="4400" dirty="0">
                <a:solidFill>
                  <a:schemeClr val="tx2"/>
                </a:solidFill>
              </a:rPr>
              <a:t>((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,</a:t>
            </a:r>
            <a:r>
              <a:rPr lang="en-US" sz="4400" dirty="0">
                <a:solidFill>
                  <a:schemeClr val="tx2"/>
                </a:solidFill>
              </a:rPr>
              <a:t> index</a:t>
            </a:r>
            <a:r>
              <a:rPr lang="ru-RU" sz="4400" dirty="0">
                <a:solidFill>
                  <a:schemeClr val="tx2"/>
                </a:solidFill>
              </a:rPr>
              <a:t>)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=&gt;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&lt;</a:t>
            </a:r>
            <a:r>
              <a:rPr lang="en-US" sz="4400" dirty="0">
                <a:solidFill>
                  <a:schemeClr val="tx2"/>
                </a:solidFill>
              </a:rPr>
              <a:t>Item </a:t>
            </a:r>
            <a:r>
              <a:rPr lang="en-US" sz="4400" dirty="0" err="1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en-US" sz="4400" b="1" dirty="0">
                <a:solidFill>
                  <a:schemeClr val="tx2"/>
                </a:solidFill>
              </a:rPr>
              <a:t>key</a:t>
            </a:r>
            <a:r>
              <a:rPr lang="ru-RU" sz="4400" b="1" dirty="0">
                <a:solidFill>
                  <a:schemeClr val="tx2"/>
                </a:solidFill>
              </a:rPr>
              <a:t>={</a:t>
            </a:r>
            <a:r>
              <a:rPr lang="en-US" sz="4400" b="1" dirty="0">
                <a:solidFill>
                  <a:schemeClr val="tx2"/>
                </a:solidFill>
              </a:rPr>
              <a:t>item</a:t>
            </a:r>
            <a:r>
              <a:rPr lang="ru-RU" sz="4400" b="1" dirty="0">
                <a:solidFill>
                  <a:schemeClr val="tx2"/>
                </a:solidFill>
              </a:rPr>
              <a:t>.</a:t>
            </a:r>
            <a:r>
              <a:rPr lang="en-US" sz="4400" b="1" dirty="0">
                <a:solidFill>
                  <a:schemeClr val="tx2"/>
                </a:solidFill>
              </a:rPr>
              <a:t>id</a:t>
            </a:r>
            <a:r>
              <a:rPr lang="ru-RU" sz="4400" b="1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/&gt;</a:t>
            </a:r>
            <a:endParaRPr lang="en-US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)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DD2411-8563-4664-BE85-A98247D1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44100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latin typeface="source-code-pro"/>
              </a:rPr>
              <a:t>Корневой узел внутри </a:t>
            </a:r>
            <a:r>
              <a:rPr lang="en-US" altLang="en-US" sz="2800" dirty="0">
                <a:latin typeface="source-code-pro"/>
              </a:rPr>
              <a:t>HTML:</a:t>
            </a:r>
            <a:br>
              <a:rPr lang="en-US" altLang="en-US" sz="2800" dirty="0">
                <a:solidFill>
                  <a:srgbClr val="88C6BE"/>
                </a:solidFill>
                <a:latin typeface="source-code-pr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"&gt;&lt;/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7B00-7B8C-46BA-9B1F-061D83742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47" y="4037976"/>
            <a:ext cx="106514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world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ReactDOM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document.getElementById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'root'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D3BA-CBBC-4FC0-890C-AAF1578F1669}"/>
              </a:ext>
            </a:extLst>
          </p:cNvPr>
          <p:cNvSpPr/>
          <p:nvPr/>
        </p:nvSpPr>
        <p:spPr>
          <a:xfrm>
            <a:off x="717329" y="1496251"/>
            <a:ext cx="108931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Для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рендеринга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корневой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узел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DOM,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вызовите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3200" dirty="0" err="1">
                <a:solidFill>
                  <a:srgbClr val="1A1A1A"/>
                </a:solidFill>
                <a:latin typeface="source-code-pro"/>
              </a:rPr>
              <a:t>ReactDOM.render</a:t>
            </a:r>
            <a:r>
              <a:rPr lang="en-US" altLang="en-US" sz="3200" dirty="0">
                <a:solidFill>
                  <a:srgbClr val="1A1A1A"/>
                </a:solidFill>
                <a:latin typeface="source-code-pro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c </a:t>
            </a:r>
            <a:r>
              <a:rPr lang="ru-RU" altLang="en-US" sz="3200" dirty="0">
                <a:solidFill>
                  <a:srgbClr val="000000"/>
                </a:solidFill>
                <a:latin typeface="-apple-system"/>
              </a:rPr>
              <a:t>двумя аргументами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и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корневым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85D6F-A99D-4D49-9924-3A3DE2310230}"/>
              </a:ext>
            </a:extLst>
          </p:cNvPr>
          <p:cNvSpPr/>
          <p:nvPr/>
        </p:nvSpPr>
        <p:spPr>
          <a:xfrm>
            <a:off x="429809" y="337106"/>
            <a:ext cx="11284623" cy="635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Webpack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мощный и гибкий инструмент для сборки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Он запустит наше приложение на порту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http://localhost: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8080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вернет пустую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HMR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reload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Magic!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Babel</a:t>
            </a:r>
            <a:r>
              <a:rPr lang="ru-RU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JS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 err="1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транспайлер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переписывающий код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ES6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код на предыдущем стандарте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endParaRPr lang="en-US" sz="2800" dirty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 err="1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 списком пакетов, которые будут использоваться в нашем проекте. Пакет ставится командой </a:t>
            </a:r>
            <a:r>
              <a:rPr lang="en-US" sz="2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–save &lt;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Имя пакета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будем использовать фейковый сервер. Нам его даст пакет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json-server.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 фейковый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на порту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http://localhost:/4000</a:t>
            </a:r>
            <a:endParaRPr lang="ru-RU" sz="2800" dirty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3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928FC6-6529-4B54-9D71-BC92E146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40" y="5820"/>
            <a:ext cx="10927695" cy="6104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500" b="1" dirty="0">
                <a:latin typeface="medium-content-serif-font"/>
              </a:rPr>
              <a:t>Компонент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ButtonWithIcon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({ icon, children }) =&gt; 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&lt;button&gt;&lt;Icon icon={icon} /&gt;{children}&lt;/button&gt;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React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отрисует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его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class="icon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icon_coffee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"&gt;&lt;/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Но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с shallow rendering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вот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ru-RU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&lt;Icon icon="coffee" 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8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73C7-218E-4454-A5D4-8BD3A625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294"/>
            <a:ext cx="9144000" cy="5638097"/>
          </a:xfrm>
        </p:spPr>
        <p:txBody>
          <a:bodyPr>
            <a:normAutofit/>
          </a:bodyPr>
          <a:lstStyle/>
          <a:p>
            <a:r>
              <a:rPr lang="en-US" sz="4800" dirty="0"/>
              <a:t>React </a:t>
            </a:r>
            <a:r>
              <a:rPr lang="ru-RU" sz="4800" dirty="0"/>
              <a:t>— это декларативная </a:t>
            </a:r>
            <a:r>
              <a:rPr lang="en-US" sz="4800" dirty="0"/>
              <a:t>JavaScript</a:t>
            </a:r>
            <a:r>
              <a:rPr lang="ru-RU" sz="4800" dirty="0"/>
              <a:t> библиотека для создания пользовательских интерфейсов. Она позволяет вам собирать сложный </a:t>
            </a:r>
            <a:r>
              <a:rPr lang="en-US" sz="4800" dirty="0"/>
              <a:t>UI</a:t>
            </a:r>
            <a:r>
              <a:rPr lang="ru-RU" sz="4800" dirty="0"/>
              <a:t> из</a:t>
            </a:r>
            <a:r>
              <a:rPr lang="en-US" sz="4800" dirty="0"/>
              <a:t> </a:t>
            </a:r>
            <a:r>
              <a:rPr lang="ru-RU" sz="4800" dirty="0"/>
              <a:t>маленьких изолированных кусочков кода, называемых «компонентами».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8A3-8BBE-4BD1-A791-2C603F1F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729"/>
            <a:ext cx="9144000" cy="1752950"/>
          </a:xfrm>
        </p:spPr>
        <p:txBody>
          <a:bodyPr>
            <a:normAutofit/>
          </a:bodyPr>
          <a:lstStyle/>
          <a:p>
            <a:r>
              <a:rPr lang="ru-RU" dirty="0"/>
              <a:t>Простой функциональный компонент: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545B-04CA-46CE-BACF-FF1EE1A25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7860" y="2891037"/>
            <a:ext cx="1087588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props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	&lt;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ru-RU" altLang="en-US" sz="4000" dirty="0">
                <a:solidFill>
                  <a:srgbClr val="88C6BE"/>
                </a:solidFill>
                <a:latin typeface="source-code-pro"/>
              </a:rPr>
              <a:t>Привет Мир! Я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 {</a:t>
            </a:r>
            <a:r>
              <a:rPr lang="en-US" altLang="en-US" sz="4000" dirty="0" err="1">
                <a:solidFill>
                  <a:srgbClr val="88C6BE"/>
                </a:solidFill>
                <a:latin typeface="source-code-pro"/>
              </a:rPr>
              <a:t>props.Name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4000" dirty="0">
                <a:solidFill>
                  <a:srgbClr val="88C6BE"/>
                </a:solidFill>
                <a:latin typeface="source-code-pro"/>
              </a:rPr>
              <a:t>!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04A-7040-43E3-BC41-2C636D7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класс: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F474D-BE29-4874-8390-13FEFD001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1307"/>
            <a:ext cx="783015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AC86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79B6F2"/>
                </a:solidFill>
                <a:latin typeface="source-code-pro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FFFFFF"/>
                </a:solidFill>
                <a:latin typeface="source-code-pro"/>
              </a:rPr>
              <a:t>		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 Привет Мир!</a:t>
            </a:r>
            <a:endParaRPr lang="en-US" altLang="en-US" sz="3600" dirty="0">
              <a:solidFill>
                <a:srgbClr val="88C6BE"/>
              </a:solidFill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			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Я тоже 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sz="3600" dirty="0" err="1">
                <a:solidFill>
                  <a:srgbClr val="88C6BE"/>
                </a:solidFill>
                <a:latin typeface="source-code-pro"/>
              </a:rPr>
              <a:t>this.props.Name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! </a:t>
            </a:r>
            <a:endParaRPr lang="en-US" altLang="en-US" sz="3600" dirty="0">
              <a:solidFill>
                <a:srgbClr val="88C6BE"/>
              </a:solidFill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		&lt;/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&gt;);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AE-AB0F-4567-ABD3-CA8CC6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Условные операторы.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51B-6B25-4DC1-A654-70285B73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178"/>
            <a:ext cx="10515600" cy="4537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render () { return null;}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{ </a:t>
            </a:r>
            <a:r>
              <a:rPr lang="en-US" sz="4000" dirty="0" err="1"/>
              <a:t>item.Image</a:t>
            </a:r>
            <a:r>
              <a:rPr lang="en-US" sz="4000" dirty="0"/>
              <a:t> &amp;&amp; &lt;</a:t>
            </a:r>
            <a:r>
              <a:rPr lang="en-US" sz="4000" dirty="0" err="1"/>
              <a:t>img</a:t>
            </a:r>
            <a:r>
              <a:rPr lang="en-US" sz="4000" dirty="0"/>
              <a:t> </a:t>
            </a:r>
            <a:r>
              <a:rPr lang="en-US" sz="4000" dirty="0" err="1"/>
              <a:t>src</a:t>
            </a:r>
            <a:r>
              <a:rPr lang="en-US" sz="4000" dirty="0"/>
              <a:t> = {</a:t>
            </a:r>
            <a:r>
              <a:rPr lang="en-US" sz="4000" dirty="0" err="1"/>
              <a:t>item.Image</a:t>
            </a:r>
            <a:r>
              <a:rPr lang="en-US" sz="4000" dirty="0"/>
              <a:t>} /&gt; }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{ index % 2 ? </a:t>
            </a:r>
          </a:p>
          <a:p>
            <a:pPr marL="0" indent="0">
              <a:buNone/>
            </a:pPr>
            <a:r>
              <a:rPr lang="en-US" sz="4000" dirty="0"/>
              <a:t>&lt;div </a:t>
            </a:r>
            <a:r>
              <a:rPr lang="en-US" sz="4000" dirty="0" err="1"/>
              <a:t>className</a:t>
            </a:r>
            <a:r>
              <a:rPr lang="en-US" sz="4000" dirty="0"/>
              <a:t> = "blue-line" /&gt; :</a:t>
            </a:r>
          </a:p>
          <a:p>
            <a:pPr marL="0" indent="0">
              <a:buNone/>
            </a:pPr>
            <a:r>
              <a:rPr lang="en-US" sz="4000" dirty="0"/>
              <a:t>&lt;div </a:t>
            </a:r>
            <a:r>
              <a:rPr lang="en-US" sz="4000" dirty="0" err="1"/>
              <a:t>className</a:t>
            </a:r>
            <a:r>
              <a:rPr lang="en-US" sz="4000" dirty="0"/>
              <a:t> = "green-line" /&gt; 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25B84-9DE6-49F4-9F71-1ECC33157ECC}"/>
              </a:ext>
            </a:extLst>
          </p:cNvPr>
          <p:cNvSpPr/>
          <p:nvPr/>
        </p:nvSpPr>
        <p:spPr>
          <a:xfrm>
            <a:off x="616434" y="174180"/>
            <a:ext cx="10651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import React, { Component } from 'react';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class News extends Component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constructor(props)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super(props);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this.state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news: []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   render ()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return (&lt;div&gt;{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this.state.news.length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}&lt;/div&gt;);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27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7257A1-CE9E-4E42-B5CA-807ED2801B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3" y="775163"/>
            <a:ext cx="98761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Если наше состояние зависит от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props,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то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правильно будет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использовать второй вариант вызова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setState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который принимает функцию, 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объект.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83026-6E6A-473C-8BE5-EE5981E9246D}"/>
              </a:ext>
            </a:extLst>
          </p:cNvPr>
          <p:cNvSpPr/>
          <p:nvPr/>
        </p:nvSpPr>
        <p:spPr>
          <a:xfrm>
            <a:off x="935469" y="2828836"/>
            <a:ext cx="9990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this.setState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({ news: [{ id: 1}] });</a:t>
            </a:r>
          </a:p>
          <a:p>
            <a:endParaRPr lang="en-US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b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this.setState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((state, props) =&gt; ({  counter: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state.counter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+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props.increment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}));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C02-C59C-4517-AB59-BFD9646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Есть три варианта как передать обработчик событий, чтобы у нас был доступ к текущему элементу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26A-6D34-4E52-BDEE-7EFB882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Bind </a:t>
            </a:r>
            <a:r>
              <a:rPr lang="ru-RU" b="1" dirty="0"/>
              <a:t>в конструкторе.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this.addNew</a:t>
            </a:r>
            <a:r>
              <a:rPr lang="en-US" dirty="0"/>
              <a:t> = </a:t>
            </a:r>
            <a:r>
              <a:rPr lang="en-US" dirty="0" err="1"/>
              <a:t>this.addNew.bind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&lt;li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/>
              <a:t>} 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2. Стрелочные функции</a:t>
            </a:r>
            <a:r>
              <a:rPr lang="en-US" b="1" dirty="0"/>
              <a:t> </a:t>
            </a:r>
            <a:r>
              <a:rPr lang="ru-RU" b="1" dirty="0"/>
              <a:t>в</a:t>
            </a:r>
            <a:r>
              <a:rPr lang="en-US" b="1" dirty="0"/>
              <a:t> </a:t>
            </a:r>
            <a:r>
              <a:rPr lang="ru-RU" b="1" dirty="0" err="1"/>
              <a:t>колбэке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dirty="0" err="1"/>
              <a:t>onClick</a:t>
            </a:r>
            <a:r>
              <a:rPr lang="en-US" dirty="0"/>
              <a:t>={() =&gt; </a:t>
            </a:r>
            <a:r>
              <a:rPr lang="en-US" dirty="0" err="1"/>
              <a:t>this.addNew</a:t>
            </a:r>
            <a:r>
              <a:rPr lang="en-US" dirty="0"/>
              <a:t>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lang="ru-RU" b="1" dirty="0"/>
              <a:t>Синтаксисом общедоступных полей классов (эксперимент.)</a:t>
            </a:r>
          </a:p>
          <a:p>
            <a:pPr marL="0" indent="0">
              <a:buNone/>
            </a:pPr>
            <a:r>
              <a:rPr lang="en-US" dirty="0" err="1"/>
              <a:t>addNew</a:t>
            </a:r>
            <a:r>
              <a:rPr lang="en-US" dirty="0"/>
              <a:t> = () =&gt; {   </a:t>
            </a:r>
            <a:r>
              <a:rPr lang="ru-RU" dirty="0"/>
              <a:t>…</a:t>
            </a:r>
            <a:r>
              <a:rPr lang="en-US" dirty="0"/>
              <a:t>  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2A43F-D183-457A-B2EB-4705996F2331}"/>
              </a:ext>
            </a:extLst>
          </p:cNvPr>
          <p:cNvSpPr/>
          <p:nvPr/>
        </p:nvSpPr>
        <p:spPr>
          <a:xfrm>
            <a:off x="643770" y="437082"/>
            <a:ext cx="1095229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CustomTextInput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React.Component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constructor(props)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super(props);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this.textInput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React.createRef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render()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&lt;div&gt;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&lt;input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type="text"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ref={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this.textInput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/&gt;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&lt;/div&gt;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259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medium-content-serif-font</vt:lpstr>
      <vt:lpstr>Menlo</vt:lpstr>
      <vt:lpstr>Segoe UI</vt:lpstr>
      <vt:lpstr>source-code-pro</vt:lpstr>
      <vt:lpstr>Times New Roman</vt:lpstr>
      <vt:lpstr>Office Theme</vt:lpstr>
      <vt:lpstr>REACT.JS ИЛИ  ТУДА И ОБРАТНО</vt:lpstr>
      <vt:lpstr>React — это декларативная JavaScript библиотека для создания пользовательских интерфейсов. Она позволяет вам собирать сложный UI из маленьких изолированных кусочков кода, называемых «компонентами». </vt:lpstr>
      <vt:lpstr>Простой функциональный компонент:</vt:lpstr>
      <vt:lpstr>Или класс:</vt:lpstr>
      <vt:lpstr>Условные операторы.</vt:lpstr>
      <vt:lpstr>PowerPoint Presentation</vt:lpstr>
      <vt:lpstr>PowerPoint Presentation</vt:lpstr>
      <vt:lpstr>Есть три варианта как передать обработчик событий, чтобы у нас был доступ к текущему элементу </vt:lpstr>
      <vt:lpstr>PowerPoint Presentation</vt:lpstr>
      <vt:lpstr>Методы жизненного цикла.</vt:lpstr>
      <vt:lpstr>PropTypes предоставляет ряд валидаторов, которые могут использоваться для проверки, что получаемые данные корректны. </vt:lpstr>
      <vt:lpstr>Предохранители</vt:lpstr>
      <vt:lpstr> </vt:lpstr>
      <vt:lpstr>PowerPoint Presentation</vt:lpstr>
      <vt:lpstr>«Ключ» — это специальный строковый атрибут, который нужно указывать при создании списка элементов.  </vt:lpstr>
      <vt:lpstr>Корневой узел внутри HTML: &lt;div id="root"&gt;&lt;/div&gt;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функциональный компонент: </dc:title>
  <dc:creator>Maria Voronina</dc:creator>
  <cp:lastModifiedBy>Maria Voronina</cp:lastModifiedBy>
  <cp:revision>69</cp:revision>
  <dcterms:created xsi:type="dcterms:W3CDTF">2019-11-03T14:02:10Z</dcterms:created>
  <dcterms:modified xsi:type="dcterms:W3CDTF">2019-11-22T08:26:33Z</dcterms:modified>
</cp:coreProperties>
</file>