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0" r:id="rId4"/>
    <p:sldId id="271" r:id="rId5"/>
    <p:sldId id="275" r:id="rId6"/>
    <p:sldId id="276" r:id="rId7"/>
    <p:sldId id="273" r:id="rId8"/>
    <p:sldId id="272" r:id="rId9"/>
    <p:sldId id="274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89" r:id="rId22"/>
    <p:sldId id="290" r:id="rId23"/>
    <p:sldId id="280" r:id="rId24"/>
    <p:sldId id="291" r:id="rId25"/>
    <p:sldId id="292" r:id="rId26"/>
    <p:sldId id="293" r:id="rId27"/>
    <p:sldId id="294" r:id="rId28"/>
    <p:sldId id="295" r:id="rId29"/>
    <p:sldId id="296" r:id="rId30"/>
    <p:sldId id="262" r:id="rId31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AD98FB-488D-4280-9187-36B2BC171D30}" type="datetime1">
              <a:rPr lang="ko-KR" altLang="en-US" smtClean="0">
                <a:latin typeface="+mn-ea"/>
              </a:rPr>
              <a:t>2020-09-05</a:t>
            </a:fld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ko-KR" smtClean="0">
                <a:latin typeface="+mn-ea"/>
              </a:rPr>
              <a:t>‹#›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397745C1-A948-4857-A6FE-C71E07FE2CC6}" type="datetime1">
              <a:rPr lang="ko-KR" altLang="en-US" smtClean="0"/>
              <a:t>2020-09-05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01F2A70B-78F2-4DCF-B53B-C990D2FAFB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2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99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572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9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51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814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92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036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623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8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23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677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608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347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988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684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297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173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709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480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73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995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98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5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524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60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53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75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32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6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8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9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0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1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2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3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4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5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6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7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8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9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0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1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2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3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4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5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6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7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8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9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0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1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2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3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4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5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6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7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8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9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0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1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2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3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4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5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6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7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8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9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0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1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2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3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4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5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6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7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8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9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0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1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2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3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4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5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6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7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8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9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0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1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2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3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4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5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6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7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8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9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0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1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2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3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4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5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6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7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8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9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0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1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2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3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4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5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6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7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8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9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0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1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2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3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4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5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6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7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8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9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0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1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2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3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4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5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6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7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8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9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0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1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2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3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4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5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6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7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8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9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자유형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C25414-962D-4126-95A3-600CB1D50962}" type="datetime1">
              <a:rPr lang="ko-KR" altLang="en-US" smtClean="0"/>
              <a:t>2020-09-05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AAAF4-B023-4F11-8BC4-40E184001277}" type="datetime1">
              <a:rPr lang="ko-KR" altLang="en-US" noProof="0" smtClean="0"/>
              <a:t>2020-09-05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  <a:lvl2pPr marL="548640">
              <a:defRPr>
                <a:latin typeface="+mn-ea"/>
                <a:ea typeface="+mn-ea"/>
              </a:defRPr>
            </a:lvl2pPr>
            <a:lvl3pPr marL="777240">
              <a:defRPr>
                <a:latin typeface="+mn-ea"/>
                <a:ea typeface="+mn-ea"/>
              </a:defRPr>
            </a:lvl3pPr>
            <a:lvl4pPr marL="1005840">
              <a:defRPr>
                <a:latin typeface="+mn-ea"/>
                <a:ea typeface="+mn-ea"/>
              </a:defRPr>
            </a:lvl4pPr>
            <a:lvl5pPr marL="1234440">
              <a:defRPr>
                <a:latin typeface="+mn-ea"/>
                <a:ea typeface="+mn-ea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E260582E-7A65-437C-8D28-2CCA48D478B1}" type="datetime1">
              <a:rPr lang="ko-KR" altLang="en-US" smtClean="0"/>
              <a:t>2020-09-05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5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7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8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9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0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1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2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3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4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5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6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7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8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9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0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1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2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3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4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5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6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7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8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9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0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1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2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3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4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5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6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7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8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9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0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1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2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3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4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5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6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7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8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9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0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1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2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3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4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5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6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7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8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9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0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1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2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3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4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5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6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7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8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9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0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1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2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3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4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5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6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7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8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9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0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1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2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3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4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5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6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7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8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9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0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1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2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3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4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5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6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7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8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9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0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1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2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3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4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5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6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7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8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9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0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1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2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3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4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5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6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7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8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9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0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1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2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3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4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5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6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7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8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5352F-80AB-4FF1-AE87-04B0FB46C4A6}" type="datetime1">
              <a:rPr lang="ko-KR" altLang="en-US" smtClean="0"/>
              <a:t>2020-09-05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8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1417D-47F7-4294-BC60-C922E66DDC5E}" type="datetime1">
              <a:rPr lang="ko-KR" altLang="en-US" smtClean="0"/>
              <a:t>2020-09-05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0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7608D-1C69-4016-8D0F-BF9CD95494C5}" type="datetime1">
              <a:rPr lang="ko-KR" altLang="en-US" smtClean="0"/>
              <a:t>2020-09-05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85" name="내용 개체 틀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6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8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9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D8DD6-5756-4386-AA2C-4FE3FAD46F08}" type="datetime1">
              <a:rPr lang="ko-KR" altLang="en-US" smtClean="0"/>
              <a:t>2020-09-05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703DB-376B-4877-9DFC-673EAE81E438}" type="datetime1">
              <a:rPr lang="ko-KR" altLang="en-US" smtClean="0"/>
              <a:t>2020-09-05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615" name="틀" descr="상자 그래픽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그룹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그룹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그룹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그룹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그룹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그룹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9038E-9B6B-453E-BFC0-BB741C130533}" type="datetime1">
              <a:rPr lang="ko-KR" altLang="en-US" smtClean="0"/>
              <a:t>2020-09-05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grpSp>
        <p:nvGrpSpPr>
          <p:cNvPr id="614" name="틀" descr="상자 그래픽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그룹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그룹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자유형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그룹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자유형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그룹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그룹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자유형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그룹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자유형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66A3C-CD7B-41E4-AAC8-8FEE9D856C7D}" type="datetime1">
              <a:rPr lang="ko-KR" altLang="en-US" smtClean="0"/>
              <a:t>2020-09-05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B858D52-AA5F-4806-9C6F-D2E4C47ECC08}" type="datetime1">
              <a:rPr lang="ko-KR" altLang="en-US" noProof="0" smtClean="0"/>
              <a:t>2020-09-05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76072" indent="-27432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4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33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2618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904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8676455" cy="2667000"/>
          </a:xfrm>
        </p:spPr>
        <p:txBody>
          <a:bodyPr rtlCol="0"/>
          <a:lstStyle/>
          <a:p>
            <a:pPr algn="r" rtl="0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수  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D  A  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쟁  이 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8676455" cy="1066800"/>
          </a:xfrm>
        </p:spPr>
        <p:txBody>
          <a:bodyPr rtlCol="0"/>
          <a:lstStyle/>
          <a:p>
            <a:pPr algn="r" rtl="0"/>
            <a:r>
              <a:rPr lang="en-US" altLang="ko-KR" dirty="0">
                <a:latin typeface="Algerian" panose="04020705040A02060702" pitchFamily="82" charset="0"/>
                <a:ea typeface="HY얕은샘물M" panose="02030600000101010101" pitchFamily="18" charset="-127"/>
              </a:rPr>
              <a:t>2016010729    Jeon Ung </a:t>
            </a:r>
            <a:r>
              <a:rPr lang="en-US" altLang="ko-KR" dirty="0" err="1">
                <a:latin typeface="Algerian" panose="04020705040A02060702" pitchFamily="82" charset="0"/>
                <a:ea typeface="HY얕은샘물M" panose="02030600000101010101" pitchFamily="18" charset="-127"/>
              </a:rPr>
              <a:t>Jin</a:t>
            </a:r>
            <a:endParaRPr lang="ko-KR" altLang="en-US" dirty="0">
              <a:latin typeface="Algerian" panose="04020705040A02060702" pitchFamily="82" charset="0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최 적 화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2061964" y="2060848"/>
            <a:ext cx="90730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62AB6D-D301-4EE2-A2AA-0CF8A7ABEE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6" y="1905000"/>
            <a:ext cx="11683391" cy="4332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2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최 적 화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2061964" y="2060848"/>
            <a:ext cx="90730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/>
              <a:t> 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4FAB639-3EE7-4202-B02B-445FCB0F8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93826"/>
              </p:ext>
            </p:extLst>
          </p:nvPr>
        </p:nvGraphicFramePr>
        <p:xfrm>
          <a:off x="549797" y="2040795"/>
          <a:ext cx="11089231" cy="34592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96410">
                  <a:extLst>
                    <a:ext uri="{9D8B030D-6E8A-4147-A177-3AD203B41FA5}">
                      <a16:colId xmlns:a16="http://schemas.microsoft.com/office/drawing/2014/main" val="2501960091"/>
                    </a:ext>
                  </a:extLst>
                </a:gridCol>
                <a:gridCol w="4390244">
                  <a:extLst>
                    <a:ext uri="{9D8B030D-6E8A-4147-A177-3AD203B41FA5}">
                      <a16:colId xmlns:a16="http://schemas.microsoft.com/office/drawing/2014/main" val="943372662"/>
                    </a:ext>
                  </a:extLst>
                </a:gridCol>
                <a:gridCol w="3002577">
                  <a:extLst>
                    <a:ext uri="{9D8B030D-6E8A-4147-A177-3AD203B41FA5}">
                      <a16:colId xmlns:a16="http://schemas.microsoft.com/office/drawing/2014/main" val="2032817706"/>
                    </a:ext>
                  </a:extLst>
                </a:gridCol>
              </a:tblGrid>
              <a:tr h="1091952">
                <a:tc>
                  <a:txBody>
                    <a:bodyPr/>
                    <a:lstStyle/>
                    <a:p>
                      <a:pPr algn="ctr" latinLnBrk="1"/>
                      <a:endParaRPr lang="en-US" altLang="ko-KR" sz="230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3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결 정 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3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제 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30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300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목 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693058"/>
                  </a:ext>
                </a:extLst>
              </a:tr>
              <a:tr h="889669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우리가 결정</a:t>
                      </a:r>
                      <a:r>
                        <a:rPr lang="en-US" altLang="ko-KR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통제</a:t>
                      </a:r>
                      <a:r>
                        <a:rPr lang="en-US" altLang="ko-KR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)</a:t>
                      </a:r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가능한 변수</a:t>
                      </a:r>
                      <a:endParaRPr lang="en-US" altLang="ko-KR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행위에 있어 존재하는 한계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최대화 또는 최소화할 무엇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02422"/>
                  </a:ext>
                </a:extLst>
              </a:tr>
              <a:tr h="14529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만드는 물고기</a:t>
                      </a:r>
                      <a:r>
                        <a:rPr lang="en-US" altLang="ko-KR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오리의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물고기</a:t>
                      </a:r>
                      <a:r>
                        <a:rPr lang="en-US" altLang="ko-KR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오리의</a:t>
                      </a:r>
                      <a:endParaRPr lang="en-US" altLang="ko-KR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제조시간</a:t>
                      </a:r>
                      <a:r>
                        <a:rPr lang="en-US" altLang="ko-KR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고무공급량</a:t>
                      </a:r>
                      <a:endParaRPr lang="en-US" altLang="ko-KR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총 이익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9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목 적 함 수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1522414" y="2060848"/>
            <a:ext cx="9612558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목적함수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2400" b="0" i="0" dirty="0">
                <a:solidFill>
                  <a:srgbClr val="242424"/>
                </a:solidFill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단어 그대로 어떤 </a:t>
            </a:r>
            <a:r>
              <a:rPr lang="ko-KR" altLang="en-US" sz="2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목적</a:t>
            </a: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을 위하여 사용하는 </a:t>
            </a:r>
            <a:r>
              <a:rPr lang="ko-KR" altLang="en-US" sz="2400" b="1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함수</a:t>
            </a: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를 말한다</a:t>
            </a:r>
            <a:r>
              <a:rPr lang="en-US" altLang="ko-KR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            </a:t>
            </a:r>
            <a:r>
              <a:rPr lang="en-US" altLang="ko-KR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일반적으로 </a:t>
            </a:r>
            <a:r>
              <a:rPr lang="ko-KR" altLang="en-US" sz="2400" b="1" i="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함수의 최댓값 또는 최솟값</a:t>
            </a: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을 구할 때</a:t>
            </a:r>
            <a:r>
              <a:rPr lang="en-US" altLang="ko-KR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             </a:t>
            </a: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그 </a:t>
            </a:r>
            <a:r>
              <a:rPr lang="ko-KR" altLang="en-US" sz="2400" b="1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함수</a:t>
            </a: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를 </a:t>
            </a:r>
            <a:r>
              <a:rPr lang="ko-KR" altLang="en-US" sz="2400" b="1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목적함수</a:t>
            </a: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라고 한다</a:t>
            </a:r>
            <a:endParaRPr lang="en-US" altLang="ko-KR" sz="2400" b="0" i="0" dirty="0">
              <a:effectLst/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               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                 C</a:t>
            </a:r>
            <a:r>
              <a:rPr lang="en-US" altLang="ko-KR" sz="2400" baseline="-250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X</a:t>
            </a:r>
            <a:r>
              <a:rPr lang="en-US" altLang="ko-KR" sz="2400" baseline="-250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+ C</a:t>
            </a:r>
            <a:r>
              <a:rPr lang="en-US" altLang="ko-KR" sz="2400" baseline="-25000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X</a:t>
            </a:r>
            <a:r>
              <a:rPr lang="en-US" altLang="ko-KR" sz="2400" baseline="-25000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= P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C  : 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제약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X  : 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결정변수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P  : 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목적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   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71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목 적 함 수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1522414" y="2060848"/>
            <a:ext cx="961255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즉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‘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총 이익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총 이익 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+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 총 이익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’</a:t>
            </a: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총 이익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한 개당 이익 * 물고기 수  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 총 이익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 한 개당 이익 * 오리 수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6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목 적 함 수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765820" y="1787146"/>
            <a:ext cx="1123324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Ex )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 하나당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5$ ,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하나당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4$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의 이익을 창출한다 가정하자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여러가지 조합을 구성할 수 있으나 그 중 오리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100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개 물고기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50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개를 만든다면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( $5 *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100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개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) + ( $4 *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50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개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) = $700</a:t>
            </a: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다음달 이익을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700$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로 예상하게 되는 목적함수를 만들게 된다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ctr"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시간의 제한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6382444" y="3429000"/>
            <a:ext cx="55245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해당 자료에서는 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‘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시간의 제한 조건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‘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에 대한 설명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94DA40-20B7-4BD4-AB47-77E60571EC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1884584"/>
            <a:ext cx="5524500" cy="4110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3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시간의 제한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5518348" y="2204864"/>
            <a:ext cx="6373216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제품 조합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은 오리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모두 만들 수 있음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제품 조합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는 오리는 만들 수 있으나 물고기는 만들 수 없음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제품 조합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은 물고기는 만들 수 있으나 오리는 만들 수 없음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15694-10F8-4ABD-8BD7-6333EDC29E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8" y="1787146"/>
            <a:ext cx="4752528" cy="4548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895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시간의 제한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5518348" y="1833910"/>
            <a:ext cx="6373216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물고기의 수를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x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축에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오리의 수를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y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축에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두고 좌표평면으로 나타내면 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물고기의 수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오리의 수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)=( x ,y )</a:t>
            </a: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일 때 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 0  &lt;=  X  &lt;=  300</a:t>
            </a:r>
          </a:p>
          <a:p>
            <a:pPr algn="ctr">
              <a:lnSpc>
                <a:spcPct val="90000"/>
              </a:lnSpc>
            </a:pP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 0  &lt;=  Y  &lt;=  400 </a:t>
            </a: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의 공통해 구간에서 만족하게 된다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이 구간을 </a:t>
            </a:r>
            <a:r>
              <a:rPr lang="ko-KR" altLang="en-US" sz="2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실행가능 영역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이라 한다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15694-10F8-4ABD-8BD7-6333EDC29E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8" y="1787146"/>
            <a:ext cx="4752528" cy="4548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7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고무공급량의 제한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5950396" y="1833910"/>
            <a:ext cx="5941168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이번에는 고무 공급량의 제한을 생각해봅시다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생성에 있어서 고무공급량이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차원적인 반비례 관계에 있다는 가정하에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생각해봅시다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01306A-9760-43B1-B21A-909DA054EA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7" y="1932348"/>
            <a:ext cx="5262381" cy="3901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77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고무공급량의 제한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5518348" y="1833910"/>
            <a:ext cx="63732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제한되어 있는 고무로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= 500 , 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= 0 </a:t>
            </a: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=0 ,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= 400</a:t>
            </a: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만들면 고무가 없다 하였기에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물고기의 수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오리의 수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)=( x ,y )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일 때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(0 , 500)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과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(400,0) 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두 점 사이에 직선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▷실행가능 영역을 또다른 제약이 제한함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F79701-43EF-412F-A81D-EB1471D971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7" y="2132856"/>
            <a:ext cx="5357391" cy="4254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70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최   적   화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algn="ctr" rtl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어떤 조건 아래에서 주어진 함수를 가능한 최대 또는 최소로 하는 일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스프레드시트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7227535" y="1700808"/>
            <a:ext cx="3836600" cy="549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C10=B10*B5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C11=B11*B6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B13=SUM(C10:C11)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B20=B17*B5+B18*B6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⇔P = C</a:t>
            </a:r>
            <a:r>
              <a:rPr lang="en-US" altLang="ko-KR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X</a:t>
            </a:r>
            <a:r>
              <a:rPr lang="en-US" altLang="ko-KR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 + C</a:t>
            </a:r>
            <a:r>
              <a:rPr lang="en-US" altLang="ko-KR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X</a:t>
            </a:r>
            <a:r>
              <a:rPr lang="en-US" altLang="ko-KR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2 </a:t>
            </a: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 descr="C:/Users/최연석/AppData/Roaming/PolarisOffice/ETemp/18844_14515104/fImage511911843481.png">
            <a:extLst>
              <a:ext uri="{FF2B5EF4-FFF2-40B4-BE49-F238E27FC236}">
                <a16:creationId xmlns:a16="http://schemas.microsoft.com/office/drawing/2014/main" id="{23380FC8-AC5F-424F-8E45-4682787BD7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564250"/>
            <a:ext cx="5015230" cy="5229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92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스프레드시트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6094412" y="1827161"/>
            <a:ext cx="5832648" cy="449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스프레드시트 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– 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데이터 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– 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해 찾기 실행</a:t>
            </a: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목표 셀 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목적</a:t>
            </a: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변수 셀 변경  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결정변수  </a:t>
            </a: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                     (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목적달성을 위해 변경하는 값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제한조건종속  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:  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각종 제한 조건을 넣음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" name="그림 2" descr="C:/Users/최연석/AppData/Roaming/PolarisOffice/ETemp/18844_14515104/fImage900072893481.png">
            <a:extLst>
              <a:ext uri="{FF2B5EF4-FFF2-40B4-BE49-F238E27FC236}">
                <a16:creationId xmlns:a16="http://schemas.microsoft.com/office/drawing/2014/main" id="{3EF26D4D-0E72-419F-9879-C4165A910F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734874"/>
            <a:ext cx="5400600" cy="4548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14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스프레드시트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6094412" y="2276872"/>
            <a:ext cx="583264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결과 값으로 총 이익은 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$2,320 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예상</a:t>
            </a: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오리 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400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마리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물고기 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80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마리가 </a:t>
            </a: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주어진 조건에서 가장 최적화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 descr="C:/Users/최연석/AppData/Roaming/PolarisOffice/ETemp/18844_14515104/fImage253892903481.png">
            <a:extLst>
              <a:ext uri="{FF2B5EF4-FFF2-40B4-BE49-F238E27FC236}">
                <a16:creationId xmlns:a16="http://schemas.microsoft.com/office/drawing/2014/main" id="{8F29BE38-1089-4EDF-93AF-56E0F167F6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4" y="1827160"/>
            <a:ext cx="5679440" cy="4901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20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이</a:t>
            </a:r>
            <a:r>
              <a:rPr lang="en-US" altLang="ko-KR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…</a:t>
            </a:r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이게 무슨 일이고</a:t>
            </a:r>
            <a:r>
              <a:rPr lang="en-US" altLang="ko-KR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…</a:t>
            </a:r>
            <a:endParaRPr lang="ko-KR" altLang="en-US" sz="5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5446340" y="2852936"/>
            <a:ext cx="5832648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제작한 물고기는 다 팔렸지만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물고기는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400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마리 중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20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마리만 판매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 </a:t>
            </a:r>
            <a:r>
              <a:rPr lang="ko-KR" altLang="en-US" sz="2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◈  시장을 분석 할 필요 有</a:t>
            </a:r>
            <a:endParaRPr lang="en-US" altLang="ko-KR" sz="2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/>
          </a:p>
        </p:txBody>
      </p:sp>
      <p:pic>
        <p:nvPicPr>
          <p:cNvPr id="3" name="그림 2" descr="C:/Users/최연석/AppData/Roaming/PolarisOffice/ETemp/18844_14515104/fImage4486072925018.jpeg">
            <a:extLst>
              <a:ext uri="{FF2B5EF4-FFF2-40B4-BE49-F238E27FC236}">
                <a16:creationId xmlns:a16="http://schemas.microsoft.com/office/drawing/2014/main" id="{4C7AB590-7772-4485-A0E0-9C7F9F7BF0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8" y="1851200"/>
            <a:ext cx="4079742" cy="4386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61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역사적인 판매 데이터 이용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</a:p>
        </p:txBody>
      </p:sp>
      <p:pic>
        <p:nvPicPr>
          <p:cNvPr id="8" name="내용 개체 틀 7" descr="C:/Users/최연석/AppData/Roaming/PolarisOffice/ETemp/18844_14515104/fImage329232948418.png">
            <a:extLst>
              <a:ext uri="{FF2B5EF4-FFF2-40B4-BE49-F238E27FC236}">
                <a16:creationId xmlns:a16="http://schemas.microsoft.com/office/drawing/2014/main" id="{AB64C4D0-67A3-4587-B879-091F1DDC4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7" y="1988840"/>
            <a:ext cx="3960440" cy="4288904"/>
          </a:xfrm>
          <a:prstGeom prst="rect">
            <a:avLst/>
          </a:prstGeom>
          <a:noFill/>
        </p:spPr>
      </p:pic>
      <p:pic>
        <p:nvPicPr>
          <p:cNvPr id="10" name="내용 개체 틀 9" descr="C:/Users/최연석/AppData/Roaming/PolarisOffice/ETemp/18844_14515104/fImage343092959920.png">
            <a:extLst>
              <a:ext uri="{FF2B5EF4-FFF2-40B4-BE49-F238E27FC236}">
                <a16:creationId xmlns:a16="http://schemas.microsoft.com/office/drawing/2014/main" id="{A4B3D8DD-A474-4F4A-A68E-BE472B04FA49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1967699"/>
            <a:ext cx="4416552" cy="4288904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6E1B3C-602B-43CF-959D-E27D9FE47548}"/>
              </a:ext>
            </a:extLst>
          </p:cNvPr>
          <p:cNvSpPr txBox="1"/>
          <p:nvPr/>
        </p:nvSpPr>
        <p:spPr>
          <a:xfrm>
            <a:off x="4798269" y="2390141"/>
            <a:ext cx="2376263" cy="344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①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월에는 매출 크게 감소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②오리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구매 량이 큰 차이를 보이는 부분에서는 반비례 관계</a:t>
            </a:r>
          </a:p>
        </p:txBody>
      </p:sp>
    </p:spTree>
    <p:extLst>
      <p:ext uri="{BB962C8B-B14F-4D97-AF65-F5344CB8AC3E}">
        <p14:creationId xmlns:p14="http://schemas.microsoft.com/office/powerpoint/2010/main" val="317273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음의 상관관계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E1B3C-602B-43CF-959D-E27D9FE47548}"/>
              </a:ext>
            </a:extLst>
          </p:cNvPr>
          <p:cNvSpPr txBox="1"/>
          <p:nvPr/>
        </p:nvSpPr>
        <p:spPr>
          <a:xfrm>
            <a:off x="7102524" y="2852936"/>
            <a:ext cx="381642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음의 상관관계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두 변수 사이에 어느 한쪽이 증가할 때 다른 쪽은 감소하는 관계</a:t>
            </a:r>
            <a:r>
              <a:rPr lang="en-US" altLang="ko-KR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5" name="내용 개체 틀 4" descr="C:/Users/최연석/AppData/Roaming/PolarisOffice/ETemp/18844_14515104/fImage4950783057397.jpeg">
            <a:extLst>
              <a:ext uri="{FF2B5EF4-FFF2-40B4-BE49-F238E27FC236}">
                <a16:creationId xmlns:a16="http://schemas.microsoft.com/office/drawing/2014/main" id="{045610F6-74C6-4E5A-A856-B84985D53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988840"/>
            <a:ext cx="5616624" cy="432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361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수요 예측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E1B3C-602B-43CF-959D-E27D9FE47548}"/>
              </a:ext>
            </a:extLst>
          </p:cNvPr>
          <p:cNvSpPr txBox="1"/>
          <p:nvPr/>
        </p:nvSpPr>
        <p:spPr>
          <a:xfrm>
            <a:off x="1773932" y="2348880"/>
            <a:ext cx="7920880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역사적인 데이터를 이용해 자료 분석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①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12-1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월에 매출이 대폭하락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57200" indent="-457200">
              <a:lnSpc>
                <a:spcPct val="90000"/>
              </a:lnSpc>
              <a:buAutoNum type="circleNumDbPlain" startAt="2"/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지난달들의 추세를 보니 오리는 잘 팔리는 듯 하다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457200" indent="-457200">
              <a:lnSpc>
                <a:spcPct val="90000"/>
              </a:lnSpc>
              <a:buAutoNum type="circleNumDbPlain" startAt="2"/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57200" indent="-457200">
              <a:lnSpc>
                <a:spcPct val="90000"/>
              </a:lnSpc>
              <a:buAutoNum type="circleNumDbPlain" startAt="2"/>
            </a:pP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457200" indent="-457200">
              <a:lnSpc>
                <a:spcPct val="90000"/>
              </a:lnSpc>
              <a:buAutoNum type="circleNumDbPlain" startAt="2"/>
            </a:pP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매년 오리는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월은 전월에 비해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30~40%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하락</a:t>
            </a:r>
            <a:endParaRPr lang="en-US" altLang="ko-KR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     (150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마리 이상 팔기는 힘들어 보임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.)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     (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또한 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50</a:t>
            </a:r>
            <a:r>
              <a:rPr lang="ko-KR" altLang="en-US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마리 이상 팔기는 힘들어 보임</a:t>
            </a:r>
            <a:r>
              <a:rPr lang="en-US" altLang="ko-KR" sz="2200" dirty="0">
                <a:latin typeface="HY엽서M" panose="02030600000101010101" pitchFamily="18" charset="-127"/>
                <a:ea typeface="HY엽서M" panose="02030600000101010101" pitchFamily="18" charset="-127"/>
              </a:rPr>
              <a:t>.)</a:t>
            </a:r>
            <a:endParaRPr lang="ko-KR" altLang="en-US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48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수요 예측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E1B3C-602B-43CF-959D-E27D9FE47548}"/>
              </a:ext>
            </a:extLst>
          </p:cNvPr>
          <p:cNvSpPr txBox="1"/>
          <p:nvPr/>
        </p:nvSpPr>
        <p:spPr>
          <a:xfrm>
            <a:off x="7102524" y="2852936"/>
            <a:ext cx="381642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물고기 </a:t>
            </a:r>
            <a:r>
              <a:rPr lang="en-US" altLang="ko-KR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50</a:t>
            </a: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마리 이하</a:t>
            </a:r>
            <a:endParaRPr lang="en-US" altLang="ko-KR" sz="2400" b="0" i="0" dirty="0">
              <a:effectLst/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150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마리 이하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제한범위 설정</a:t>
            </a:r>
            <a:endParaRPr lang="ko-KR" altLang="en-US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6" name="내용 개체 틀 5" descr="C:/Users/최연석/AppData/Roaming/PolarisOffice/ETemp/18844_14515104/fImage250283071193.png">
            <a:extLst>
              <a:ext uri="{FF2B5EF4-FFF2-40B4-BE49-F238E27FC236}">
                <a16:creationId xmlns:a16="http://schemas.microsoft.com/office/drawing/2014/main" id="{F578D306-3738-43C4-AF51-F6A47C8A0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060848"/>
            <a:ext cx="5184576" cy="4104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914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결과 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E1B3C-602B-43CF-959D-E27D9FE47548}"/>
              </a:ext>
            </a:extLst>
          </p:cNvPr>
          <p:cNvSpPr txBox="1"/>
          <p:nvPr/>
        </p:nvSpPr>
        <p:spPr>
          <a:xfrm>
            <a:off x="6382446" y="2492896"/>
            <a:ext cx="511256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오리 </a:t>
            </a:r>
            <a:r>
              <a:rPr lang="en-US" altLang="ko-KR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150</a:t>
            </a:r>
            <a:r>
              <a:rPr lang="ko-KR" altLang="en-US" sz="24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마리</a:t>
            </a:r>
            <a:endParaRPr lang="en-US" altLang="ko-KR" sz="2400" b="0" i="0" dirty="0">
              <a:effectLst/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50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마리를 팔아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고무는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21250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만큼 사용하고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총 이익은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$950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이라 추정 </a:t>
            </a:r>
            <a:endParaRPr lang="ko-KR" altLang="en-US" sz="2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5" name="내용 개체 틀 4" descr="C:/Users/최연석/AppData/Roaming/PolarisOffice/ETemp/18844_14515104/fImage200583144375.png">
            <a:extLst>
              <a:ext uri="{FF2B5EF4-FFF2-40B4-BE49-F238E27FC236}">
                <a16:creationId xmlns:a16="http://schemas.microsoft.com/office/drawing/2014/main" id="{596CF5A7-0F36-4141-8267-1811D83005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988840"/>
            <a:ext cx="4824536" cy="4320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32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# 성 공 적   </a:t>
            </a:r>
            <a:endParaRPr lang="ko-KR" altLang="en-US" b="0" kern="1200" dirty="0">
              <a:latin typeface="+mn-ea"/>
              <a:ea typeface="+mn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6E1B3C-602B-43CF-959D-E27D9FE47548}"/>
              </a:ext>
            </a:extLst>
          </p:cNvPr>
          <p:cNvSpPr txBox="1"/>
          <p:nvPr/>
        </p:nvSpPr>
        <p:spPr>
          <a:xfrm>
            <a:off x="1522413" y="3429000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1">
              <a:lnSpc>
                <a:spcPct val="90000"/>
              </a:lnSpc>
              <a:spcBef>
                <a:spcPts val="1200"/>
              </a:spcBef>
              <a:buSzPct val="100000"/>
            </a:pPr>
            <a:endParaRPr lang="ko-KR" altLang="en-US" sz="1100" kern="1200" dirty="0">
              <a:latin typeface="+mn-ea"/>
              <a:ea typeface="+mn-ea"/>
              <a:cs typeface="+mn-cs"/>
            </a:endParaRPr>
          </a:p>
        </p:txBody>
      </p:sp>
      <p:pic>
        <p:nvPicPr>
          <p:cNvPr id="6" name="내용 개체 틀 5" descr="C:/Users/최연석/AppData/Roaming/PolarisOffice/ETemp/18844_14515104/fImage2950973152217.jpeg">
            <a:extLst>
              <a:ext uri="{FF2B5EF4-FFF2-40B4-BE49-F238E27FC236}">
                <a16:creationId xmlns:a16="http://schemas.microsoft.com/office/drawing/2014/main" id="{650E3218-8583-4225-A3F0-6BA6E9321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52" y="1905000"/>
            <a:ext cx="412102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4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목욕친구사로부터의 이메일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DB625-A368-4FD5-8650-D4AFFF11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204864"/>
            <a:ext cx="3545086" cy="3564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308C4A-AB32-48F0-B675-61FD798227B1}"/>
              </a:ext>
            </a:extLst>
          </p:cNvPr>
          <p:cNvSpPr txBox="1"/>
          <p:nvPr/>
        </p:nvSpPr>
        <p:spPr>
          <a:xfrm>
            <a:off x="5446340" y="3645714"/>
            <a:ext cx="619268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목욕 친구사가 메일을 보낸 목적 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가능한 많은 이익창출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9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E4649-1F6C-477B-8011-CD1AD5CC634F}"/>
              </a:ext>
            </a:extLst>
          </p:cNvPr>
          <p:cNvSpPr txBox="1"/>
          <p:nvPr/>
        </p:nvSpPr>
        <p:spPr>
          <a:xfrm>
            <a:off x="4654252" y="357301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dirty="0">
                <a:latin typeface="Algerian" panose="04020705040A02060702" pitchFamily="82" charset="0"/>
              </a:rPr>
              <a:t>The End…</a:t>
            </a:r>
            <a:endParaRPr lang="ko-KR" alt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이  </a:t>
            </a:r>
            <a:r>
              <a:rPr lang="ko-KR" altLang="en-US" sz="5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익</a:t>
            </a:r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  창  출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DB625-A368-4FD5-8650-D4AFFF11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60" y="2276872"/>
            <a:ext cx="3545086" cy="3564964"/>
          </a:xfrm>
          <a:prstGeom prst="rect">
            <a:avLst/>
          </a:prstGeom>
        </p:spPr>
      </p:pic>
      <p:sp>
        <p:nvSpPr>
          <p:cNvPr id="3" name="순서도: 순차적 액세스 저장소 2">
            <a:extLst>
              <a:ext uri="{FF2B5EF4-FFF2-40B4-BE49-F238E27FC236}">
                <a16:creationId xmlns:a16="http://schemas.microsoft.com/office/drawing/2014/main" id="{09F8A1D4-DDC8-449A-9D2F-7783351063BF}"/>
              </a:ext>
            </a:extLst>
          </p:cNvPr>
          <p:cNvSpPr/>
          <p:nvPr/>
        </p:nvSpPr>
        <p:spPr>
          <a:xfrm flipH="1">
            <a:off x="6598468" y="2060848"/>
            <a:ext cx="2844316" cy="2232248"/>
          </a:xfrm>
          <a:prstGeom prst="flowChartMagneticTape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무조건 많이 만들어서 </a:t>
            </a:r>
            <a:endParaRPr lang="en-US" altLang="ko-KR" sz="15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많이 팔면 되는 거 아닌가요 </a:t>
            </a:r>
            <a:r>
              <a:rPr lang="en-US" altLang="ko-KR" sz="15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..?</a:t>
            </a:r>
            <a:endParaRPr lang="ko-KR" altLang="en-US" sz="15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6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이익창출을 위해 고려할 점 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DB625-A368-4FD5-8650-D4AFFF11D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4172" y="1880828"/>
            <a:ext cx="4320690" cy="3889000"/>
          </a:xfrm>
          <a:prstGeom prst="rect">
            <a:avLst/>
          </a:prstGeom>
        </p:spPr>
      </p:pic>
      <p:sp>
        <p:nvSpPr>
          <p:cNvPr id="2" name="순서도: 순차적 액세스 저장소 1">
            <a:extLst>
              <a:ext uri="{FF2B5EF4-FFF2-40B4-BE49-F238E27FC236}">
                <a16:creationId xmlns:a16="http://schemas.microsoft.com/office/drawing/2014/main" id="{C006F577-21D5-4E68-8931-4099569E993F}"/>
              </a:ext>
            </a:extLst>
          </p:cNvPr>
          <p:cNvSpPr/>
          <p:nvPr/>
        </p:nvSpPr>
        <p:spPr>
          <a:xfrm>
            <a:off x="1629916" y="1916832"/>
            <a:ext cx="1800200" cy="1512168"/>
          </a:xfrm>
          <a:prstGeom prst="flowChartMagneticTape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오리</a:t>
            </a:r>
            <a:r>
              <a:rPr lang="en-US" altLang="ko-KR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물고기를 팔았을 때의 이익 </a:t>
            </a:r>
            <a:r>
              <a:rPr lang="en-US" altLang="ko-KR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…?</a:t>
            </a:r>
            <a:endParaRPr lang="ko-KR" altLang="en-US" sz="12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순서도: 순차적 액세스 저장소 2">
            <a:extLst>
              <a:ext uri="{FF2B5EF4-FFF2-40B4-BE49-F238E27FC236}">
                <a16:creationId xmlns:a16="http://schemas.microsoft.com/office/drawing/2014/main" id="{09F8A1D4-DDC8-449A-9D2F-7783351063BF}"/>
              </a:ext>
            </a:extLst>
          </p:cNvPr>
          <p:cNvSpPr/>
          <p:nvPr/>
        </p:nvSpPr>
        <p:spPr>
          <a:xfrm flipH="1">
            <a:off x="8700563" y="3825328"/>
            <a:ext cx="1800200" cy="1512168"/>
          </a:xfrm>
          <a:prstGeom prst="flowChartMagneticTape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만드는 오리</a:t>
            </a:r>
            <a:r>
              <a:rPr lang="en-US" altLang="ko-KR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물고기의 수</a:t>
            </a:r>
            <a:r>
              <a:rPr lang="en-US" altLang="ko-KR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…?</a:t>
            </a:r>
            <a:endParaRPr lang="ko-KR" altLang="en-US" sz="12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순서도: 순차적 액세스 저장소 5">
            <a:extLst>
              <a:ext uri="{FF2B5EF4-FFF2-40B4-BE49-F238E27FC236}">
                <a16:creationId xmlns:a16="http://schemas.microsoft.com/office/drawing/2014/main" id="{8BBE783B-7636-450F-83EF-C45AA066F0A9}"/>
              </a:ext>
            </a:extLst>
          </p:cNvPr>
          <p:cNvSpPr/>
          <p:nvPr/>
        </p:nvSpPr>
        <p:spPr>
          <a:xfrm>
            <a:off x="1486110" y="3976173"/>
            <a:ext cx="1800200" cy="1512168"/>
          </a:xfrm>
          <a:prstGeom prst="flowChartMagneticTape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오리</a:t>
            </a:r>
            <a:r>
              <a:rPr lang="en-US" altLang="ko-KR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물고기를 만드는데 필요한 시간</a:t>
            </a:r>
            <a:r>
              <a:rPr lang="en-US" altLang="ko-KR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…?</a:t>
            </a:r>
            <a:endParaRPr lang="ko-KR" altLang="en-US" sz="12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순서도: 순차적 액세스 저장소 7">
            <a:extLst>
              <a:ext uri="{FF2B5EF4-FFF2-40B4-BE49-F238E27FC236}">
                <a16:creationId xmlns:a16="http://schemas.microsoft.com/office/drawing/2014/main" id="{47FA4AB9-FF6B-4450-91F1-C7361493A185}"/>
              </a:ext>
            </a:extLst>
          </p:cNvPr>
          <p:cNvSpPr/>
          <p:nvPr/>
        </p:nvSpPr>
        <p:spPr>
          <a:xfrm flipH="1">
            <a:off x="8681750" y="1844824"/>
            <a:ext cx="1872208" cy="1512168"/>
          </a:xfrm>
          <a:prstGeom prst="flowChartMagneticTape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오리</a:t>
            </a:r>
            <a:r>
              <a:rPr lang="en-US" altLang="ko-KR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물고기를 만드는데 필요한 고무의 양</a:t>
            </a:r>
            <a:r>
              <a:rPr lang="en-US" altLang="ko-KR" sz="12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…?</a:t>
            </a:r>
            <a:endParaRPr lang="ko-KR" altLang="en-US" sz="12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0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이익창출을 위해 고려할 점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2061964" y="2060848"/>
            <a:ext cx="90730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A545A-7952-4EE3-8793-F92599F4B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812" y="1905000"/>
            <a:ext cx="3384376" cy="388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21BF83-C3BF-439D-8C23-7EDCBF195542}"/>
              </a:ext>
            </a:extLst>
          </p:cNvPr>
          <p:cNvSpPr txBox="1"/>
          <p:nvPr/>
        </p:nvSpPr>
        <p:spPr>
          <a:xfrm>
            <a:off x="4726261" y="2146313"/>
            <a:ext cx="666074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이러한 고려사항을 </a:t>
            </a:r>
            <a:r>
              <a:rPr lang="ko-KR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제한조건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이라고 한다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제한 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→  문제에 대한 인자 조절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제품조합에 대한 우리의 선택은 </a:t>
            </a:r>
            <a:r>
              <a:rPr lang="ko-KR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제약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에 의해 </a:t>
            </a:r>
            <a:r>
              <a:rPr lang="ko-KR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엽서M" panose="02030600000101010101" pitchFamily="18" charset="-127"/>
                <a:ea typeface="HY엽서M" panose="02030600000101010101" pitchFamily="18" charset="-127"/>
              </a:rPr>
              <a:t>제한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을 받게 된다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>
              <a:lnSpc>
                <a:spcPct val="90000"/>
              </a:lnSpc>
            </a:pPr>
            <a:r>
              <a:rPr lang="ko-KR" altLang="en-US" sz="1200" b="1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제약</a:t>
            </a:r>
            <a:r>
              <a:rPr lang="ko-KR" altLang="en-US" sz="12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 </a:t>
            </a:r>
            <a:r>
              <a:rPr lang="en-US" altLang="ko-KR" sz="12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12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어느 정도까지의 행위 등을 할 수 있으나</a:t>
            </a:r>
            <a:r>
              <a:rPr lang="en-US" altLang="ko-KR" sz="12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2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그 할 수 있는 행위의 한계가 있음</a:t>
            </a:r>
            <a:r>
              <a:rPr lang="en-US" altLang="ko-KR" sz="12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. </a:t>
            </a:r>
          </a:p>
          <a:p>
            <a:pPr algn="r">
              <a:lnSpc>
                <a:spcPct val="90000"/>
              </a:lnSpc>
            </a:pPr>
            <a:r>
              <a:rPr lang="ko-KR" altLang="en-US" sz="1200" b="1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제한</a:t>
            </a:r>
            <a:r>
              <a:rPr lang="ko-KR" altLang="en-US" sz="12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 </a:t>
            </a:r>
            <a:r>
              <a:rPr lang="en-US" altLang="ko-KR" sz="12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12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처음부터 할 수 있는 행위의 한계가 이미 정해져 있음</a:t>
            </a:r>
            <a:r>
              <a:rPr lang="en-US" altLang="ko-KR" sz="1200" b="0" i="0" dirty="0">
                <a:effectLst/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1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07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이익창출을 위해 고려할 점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2061964" y="2060848"/>
            <a:ext cx="90730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/>
              <a:t> </a:t>
            </a:r>
          </a:p>
        </p:txBody>
      </p:sp>
      <p:pic>
        <p:nvPicPr>
          <p:cNvPr id="4" name="그림 3" descr="의류, 셔츠이(가) 표시된 사진&#10;&#10;자동 생성된 설명">
            <a:extLst>
              <a:ext uri="{FF2B5EF4-FFF2-40B4-BE49-F238E27FC236}">
                <a16:creationId xmlns:a16="http://schemas.microsoft.com/office/drawing/2014/main" id="{1E0E42A5-CDBE-475C-BFA5-3DDE8831D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72" y="3573016"/>
            <a:ext cx="3024336" cy="2765168"/>
          </a:xfrm>
          <a:prstGeom prst="rect">
            <a:avLst/>
          </a:prstGeom>
        </p:spPr>
      </p:pic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C00BB7DF-61EA-4A58-9A44-5753364127B0}"/>
              </a:ext>
            </a:extLst>
          </p:cNvPr>
          <p:cNvSpPr/>
          <p:nvPr/>
        </p:nvSpPr>
        <p:spPr>
          <a:xfrm>
            <a:off x="5216055" y="1772816"/>
            <a:ext cx="4766789" cy="1800200"/>
          </a:xfrm>
          <a:prstGeom prst="cloudCallou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우리가 결정 할 수 있는 것은</a:t>
            </a:r>
            <a:endParaRPr lang="en-US" altLang="ko-KR" sz="18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만드는 물고기</a:t>
            </a:r>
            <a:r>
              <a:rPr lang="en-US" altLang="ko-KR" sz="18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18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오리의 수밖에 없겠군</a:t>
            </a:r>
            <a:r>
              <a:rPr lang="en-US" altLang="ko-KR" sz="18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…</a:t>
            </a:r>
            <a:r>
              <a:rPr lang="ko-KR" altLang="en-US" sz="18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23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이  </a:t>
            </a:r>
            <a:r>
              <a:rPr lang="ko-KR" altLang="en-US" sz="5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익</a:t>
            </a:r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  창  출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3420A1C-A052-444C-81FE-CB9804FA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99971"/>
              </p:ext>
            </p:extLst>
          </p:nvPr>
        </p:nvGraphicFramePr>
        <p:xfrm>
          <a:off x="2133972" y="2060848"/>
          <a:ext cx="8136904" cy="2697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82577">
                  <a:extLst>
                    <a:ext uri="{9D8B030D-6E8A-4147-A177-3AD203B41FA5}">
                      <a16:colId xmlns:a16="http://schemas.microsoft.com/office/drawing/2014/main" val="2400200782"/>
                    </a:ext>
                  </a:extLst>
                </a:gridCol>
                <a:gridCol w="3754327">
                  <a:extLst>
                    <a:ext uri="{9D8B030D-6E8A-4147-A177-3AD203B41FA5}">
                      <a16:colId xmlns:a16="http://schemas.microsoft.com/office/drawing/2014/main" val="4216669643"/>
                    </a:ext>
                  </a:extLst>
                </a:gridCol>
              </a:tblGrid>
              <a:tr h="310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통제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통제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5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물고기</a:t>
                      </a:r>
                      <a:r>
                        <a:rPr lang="en-US" altLang="ko-KR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/</a:t>
                      </a:r>
                      <a:r>
                        <a:rPr lang="ko-KR" altLang="en-US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오리를 팔 때 얻을 수 있는 이익</a:t>
                      </a:r>
                      <a:endParaRPr lang="en-US" altLang="ko-KR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만드는 물고기</a:t>
                      </a:r>
                      <a:r>
                        <a:rPr lang="en-US" altLang="ko-KR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/</a:t>
                      </a:r>
                      <a:r>
                        <a:rPr lang="ko-KR" altLang="en-US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오리의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57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물고기</a:t>
                      </a:r>
                      <a:r>
                        <a:rPr lang="en-US" altLang="ko-KR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/</a:t>
                      </a:r>
                      <a:r>
                        <a:rPr lang="ko-KR" altLang="en-US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오리를 만드는데 필요한 고무의 양</a:t>
                      </a:r>
                      <a:endParaRPr lang="en-US" altLang="ko-KR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1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물고기</a:t>
                      </a:r>
                      <a:r>
                        <a:rPr lang="en-US" altLang="ko-KR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/</a:t>
                      </a:r>
                      <a:r>
                        <a:rPr lang="ko-KR" altLang="en-US" sz="1500" dirty="0"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오리를 만드는데 걸리는 시간</a:t>
                      </a:r>
                      <a:endParaRPr lang="en-US" altLang="ko-KR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  <a:p>
                      <a:pPr algn="ctr" latinLnBrk="1"/>
                      <a:endParaRPr lang="ko-KR" altLang="en-US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35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sz="5000" dirty="0">
                <a:latin typeface="궁서체" panose="02030609000101010101" pitchFamily="17" charset="-127"/>
                <a:ea typeface="궁서체" panose="02030609000101010101" pitchFamily="17" charset="-127"/>
              </a:rPr>
              <a:t>데 이 터 분 류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125860" y="1905000"/>
            <a:ext cx="10513168" cy="4548336"/>
          </a:xfrm>
        </p:spPr>
        <p:txBody>
          <a:bodyPr rtlCol="0"/>
          <a:lstStyle/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AF0EC-DE9B-4C65-9525-FB239249FF5F}"/>
              </a:ext>
            </a:extLst>
          </p:cNvPr>
          <p:cNvSpPr txBox="1"/>
          <p:nvPr/>
        </p:nvSpPr>
        <p:spPr>
          <a:xfrm>
            <a:off x="2061964" y="2060848"/>
            <a:ext cx="9073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필요한 데이터는 두가지로 분류 가능</a:t>
            </a:r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통제 가능한 데이터   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      -  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만드는 물고기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오리의 수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통제 불가능한 데이터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      - 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오리를 팔 때 얻을 수 있는 수익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      - 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오리를 만드는데 필요한 고무의 양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      -  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물고기</a:t>
            </a:r>
            <a:r>
              <a:rPr lang="en-US" altLang="ko-KR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오리를 만드는데 소요되는 시간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62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칠판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gradFill flip="none" rotWithShape="1">
          <a:gsLst>
            <a:gs pos="0">
              <a:schemeClr val="tx1">
                <a:shade val="30000"/>
                <a:satMod val="115000"/>
              </a:schemeClr>
            </a:gs>
            <a:gs pos="50000">
              <a:schemeClr val="tx1">
                <a:shade val="67500"/>
                <a:satMod val="115000"/>
              </a:schemeClr>
            </a:gs>
            <a:gs pos="100000">
              <a:schemeClr val="tx1">
                <a:shade val="100000"/>
                <a:satMod val="115000"/>
              </a:schemeClr>
            </a:gs>
          </a:gsLst>
          <a:lin ang="5400000" scaled="1"/>
          <a:tileRect/>
        </a:gradFill>
        <a:ln>
          <a:miter lim="800000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0_TF02804846_TF02804846.potx" id="{5D58C5C8-DCD8-4683-8F80-2727C2154D0F}" vid="{5606BD10-093D-48AD-B740-AC65385F8422}"/>
    </a:ext>
  </a:extLst>
</a:theme>
</file>

<file path=ppt/theme/theme2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884</Words>
  <Application>Microsoft Office PowerPoint</Application>
  <PresentationFormat>사용자 지정</PresentationFormat>
  <Paragraphs>359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HY얕은샘물M</vt:lpstr>
      <vt:lpstr>HY엽서M</vt:lpstr>
      <vt:lpstr>궁서체</vt:lpstr>
      <vt:lpstr>맑은 고딕</vt:lpstr>
      <vt:lpstr>Algerian</vt:lpstr>
      <vt:lpstr>Arial</vt:lpstr>
      <vt:lpstr>Consolas</vt:lpstr>
      <vt:lpstr>Corbel</vt:lpstr>
      <vt:lpstr>칠판 16x9</vt:lpstr>
      <vt:lpstr>수  D  A  쟁  이 </vt:lpstr>
      <vt:lpstr>최   적   화</vt:lpstr>
      <vt:lpstr>목욕친구사로부터의 이메일</vt:lpstr>
      <vt:lpstr>이  익  창  출</vt:lpstr>
      <vt:lpstr>이익창출을 위해 고려할 점 </vt:lpstr>
      <vt:lpstr>이익창출을 위해 고려할 점</vt:lpstr>
      <vt:lpstr>이익창출을 위해 고려할 점</vt:lpstr>
      <vt:lpstr>이  익  창  출</vt:lpstr>
      <vt:lpstr>데 이 터 분 류</vt:lpstr>
      <vt:lpstr>최 적 화</vt:lpstr>
      <vt:lpstr>최 적 화</vt:lpstr>
      <vt:lpstr>목 적 함 수</vt:lpstr>
      <vt:lpstr>목 적 함 수</vt:lpstr>
      <vt:lpstr>목 적 함 수</vt:lpstr>
      <vt:lpstr>시간의 제한</vt:lpstr>
      <vt:lpstr>시간의 제한</vt:lpstr>
      <vt:lpstr>시간의 제한</vt:lpstr>
      <vt:lpstr>고무공급량의 제한</vt:lpstr>
      <vt:lpstr>고무공급량의 제한</vt:lpstr>
      <vt:lpstr>스프레드시트</vt:lpstr>
      <vt:lpstr>스프레드시트</vt:lpstr>
      <vt:lpstr>스프레드시트</vt:lpstr>
      <vt:lpstr>이…이게 무슨 일이고…</vt:lpstr>
      <vt:lpstr>역사적인 판매 데이터 이용 </vt:lpstr>
      <vt:lpstr>음의 상관관계</vt:lpstr>
      <vt:lpstr>수요 예측</vt:lpstr>
      <vt:lpstr>수요 예측</vt:lpstr>
      <vt:lpstr>결과 </vt:lpstr>
      <vt:lpstr># 성 공 적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  D  A  쟁  이 </dc:title>
  <dc:creator>전웅진</dc:creator>
  <cp:lastModifiedBy>전웅진</cp:lastModifiedBy>
  <cp:revision>1</cp:revision>
  <dcterms:created xsi:type="dcterms:W3CDTF">2020-09-04T18:32:54Z</dcterms:created>
  <dcterms:modified xsi:type="dcterms:W3CDTF">2020-09-04T18:39:35Z</dcterms:modified>
</cp:coreProperties>
</file>