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r-project.org" TargetMode="External" /><Relationship Id="rId3" Type="http://schemas.openxmlformats.org/officeDocument/2006/relationships/image" Target="../media/image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227661" y="1934337"/>
            <a:ext cx="5490165" cy="957706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스 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토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그 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5161" y="5266891"/>
            <a:ext cx="9631127" cy="467408"/>
          </a:xfrm>
        </p:spPr>
        <p:txBody>
          <a:bodyPr/>
          <a:lstStyle/>
          <a:p>
            <a:pPr algn="r">
              <a:defRPr/>
            </a:pPr>
            <a:r>
              <a:rPr lang="en-US" altLang="ko-KR">
                <a:latin typeface="나눔손글씨 붓"/>
                <a:ea typeface="나눔손글씨 붓"/>
              </a:rPr>
              <a:t>2016010729</a:t>
            </a:r>
            <a:endParaRPr lang="ko-KR" altLang="en-US">
              <a:latin typeface="나눔손글씨 붓"/>
              <a:ea typeface="나눔손글씨 붓"/>
            </a:endParaRPr>
          </a:p>
          <a:p>
            <a:pPr algn="r">
              <a:defRPr/>
            </a:pPr>
            <a:r>
              <a:rPr lang="ko-KR" altLang="en-US">
                <a:latin typeface="나눔손글씨 붓"/>
                <a:ea typeface="나눔손글씨 붓"/>
              </a:rPr>
              <a:t> </a:t>
            </a:r>
            <a:r>
              <a:rPr lang="en-US" altLang="ko-KR">
                <a:latin typeface="나눔손글씨 붓"/>
                <a:ea typeface="나눔손글씨 붓"/>
              </a:rPr>
              <a:t>Jeonungjin</a:t>
            </a:r>
            <a:endParaRPr lang="en-US" altLang="ko-KR"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903808" y="3081690"/>
            <a:ext cx="5296716" cy="2875987"/>
          </a:xfrm>
        </p:spPr>
        <p:txBody>
          <a:bodyPr/>
          <a:lstStyle/>
          <a:p>
            <a:pPr>
              <a:defRPr/>
            </a:pPr>
            <a:r>
              <a:rPr lang="en-US" altLang="ko-KR" sz="1600">
                <a:latin typeface="HY산B"/>
                <a:ea typeface="HY산B"/>
              </a:rPr>
              <a:t>#</a:t>
            </a:r>
            <a:r>
              <a:rPr lang="ko-KR" altLang="en-US" sz="1600">
                <a:latin typeface="HY산B"/>
                <a:ea typeface="HY산B"/>
              </a:rPr>
              <a:t>임금이 </a:t>
            </a:r>
            <a:r>
              <a:rPr lang="en-US" altLang="ko-KR" sz="1600">
                <a:latin typeface="HY산B"/>
                <a:ea typeface="HY산B"/>
              </a:rPr>
              <a:t>5~6%</a:t>
            </a:r>
            <a:r>
              <a:rPr lang="ko-KR" altLang="en-US" sz="1600">
                <a:latin typeface="HY산B"/>
                <a:ea typeface="HY산B"/>
              </a:rPr>
              <a:t>에서 많은사람이 임금인상된것 확인</a:t>
            </a: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 sz="1600">
                <a:latin typeface="HY산B"/>
                <a:ea typeface="HY산B"/>
              </a:rPr>
              <a:t>#</a:t>
            </a:r>
            <a:r>
              <a:rPr lang="ko-KR" altLang="en-US" sz="1600">
                <a:latin typeface="HY산B"/>
                <a:ea typeface="HY산B"/>
              </a:rPr>
              <a:t>데이터를 표현할때는  읽기 쉬운 단위로</a:t>
            </a: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endParaRPr lang="ko-KR" altLang="en-US" sz="1600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 sz="1600">
                <a:solidFill>
                  <a:srgbClr val="ff0000"/>
                </a:solidFill>
                <a:latin typeface="HY산B"/>
                <a:ea typeface="HY산B"/>
              </a:rPr>
              <a:t>#Question</a:t>
            </a:r>
            <a:r>
              <a:rPr lang="ko-KR" altLang="en-US" sz="1600">
                <a:solidFill>
                  <a:srgbClr val="ff0000"/>
                </a:solidFill>
                <a:latin typeface="HY산B"/>
                <a:ea typeface="HY산B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HY산B"/>
                <a:ea typeface="HY산B"/>
              </a:rPr>
              <a:t>:</a:t>
            </a:r>
            <a:r>
              <a:rPr lang="ko-KR" altLang="en-US" sz="1600">
                <a:solidFill>
                  <a:srgbClr val="ff0000"/>
                </a:solidFill>
                <a:latin typeface="HY산B"/>
                <a:ea typeface="HY산B"/>
              </a:rPr>
              <a:t> 막대그래프 사이에 공백</a:t>
            </a:r>
            <a:endParaRPr lang="ko-KR" altLang="en-US" sz="1600">
              <a:solidFill>
                <a:srgbClr val="ff0000"/>
              </a:solidFill>
              <a:latin typeface="HY산B"/>
              <a:ea typeface="HY산B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913437" y="1909406"/>
            <a:ext cx="4174945" cy="4631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328267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  <a:latin typeface="HY산B"/>
                <a:ea typeface="HY산B"/>
              </a:rPr>
              <a:t>#Question</a:t>
            </a:r>
            <a:r>
              <a:rPr lang="ko-KR" altLang="en-US">
                <a:solidFill>
                  <a:srgbClr val="ff0000"/>
                </a:solidFill>
                <a:latin typeface="HY산B"/>
                <a:ea typeface="HY산B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HY산B"/>
                <a:ea typeface="HY산B"/>
              </a:rPr>
              <a:t>:</a:t>
            </a:r>
            <a:r>
              <a:rPr lang="ko-KR" altLang="en-US">
                <a:solidFill>
                  <a:srgbClr val="ff0000"/>
                </a:solidFill>
                <a:latin typeface="HY산B"/>
                <a:ea typeface="HY산B"/>
              </a:rPr>
              <a:t> 막대그래프 사이에 공백</a:t>
            </a:r>
            <a:endParaRPr lang="ko-KR" altLang="en-US">
              <a:solidFill>
                <a:srgbClr val="ff0000"/>
              </a:solidFill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*</a:t>
            </a:r>
            <a:r>
              <a:rPr lang="ko-KR" altLang="en-US">
                <a:latin typeface="HY산B"/>
                <a:ea typeface="HY산B"/>
              </a:rPr>
              <a:t>  막대사이의 공백은 측정값 사이의 공백을 의미</a:t>
            </a:r>
            <a:endParaRPr lang="ko-KR" altLang="en-US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 algn="ctr">
              <a:defRPr/>
            </a:pPr>
            <a:r>
              <a:rPr lang="ko-KR" altLang="en-US" b="1" i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산B"/>
                <a:ea typeface="HY산B"/>
              </a:rPr>
              <a:t>통계 데이터를 관리하기 위해 소프트웨어 도구</a:t>
            </a:r>
            <a:r>
              <a:rPr lang="en-US" altLang="ko-KR" b="1" i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산B"/>
                <a:ea typeface="HY산B"/>
              </a:rPr>
              <a:t>R</a:t>
            </a:r>
            <a:r>
              <a:rPr lang="ko-KR" altLang="en-US" b="1" i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산B"/>
                <a:ea typeface="HY산B"/>
              </a:rPr>
              <a:t>사용</a:t>
            </a:r>
            <a:endParaRPr lang="ko-KR" altLang="en-US" b="1" i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355587" y="3675151"/>
            <a:ext cx="5585679" cy="1666633"/>
          </a:xfrm>
        </p:spPr>
        <p:txBody>
          <a:bodyPr/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산B"/>
                <a:ea typeface="HY산B"/>
                <a:hlinkClick r:id="rId2"/>
              </a:rPr>
              <a:t>www.r-project.org</a:t>
            </a:r>
            <a:endParaRPr lang="en-US" altLang="ko-KR">
              <a:solidFill>
                <a:schemeClr val="tx1"/>
              </a:solidFill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HY산B"/>
                <a:ea typeface="HY산B"/>
              </a:rPr>
              <a:t>사이트에 접속하여 </a:t>
            </a:r>
            <a:r>
              <a:rPr lang="en-US" altLang="ko-KR">
                <a:solidFill>
                  <a:schemeClr val="tx1"/>
                </a:solidFill>
                <a:latin typeface="HY산B"/>
                <a:ea typeface="HY산B"/>
              </a:rPr>
              <a:t>R</a:t>
            </a:r>
            <a:r>
              <a:rPr lang="ko-KR" altLang="en-US">
                <a:solidFill>
                  <a:schemeClr val="tx1"/>
                </a:solidFill>
                <a:latin typeface="HY산B"/>
                <a:ea typeface="HY산B"/>
              </a:rPr>
              <a:t>다운</a:t>
            </a:r>
            <a:endParaRPr lang="en-US" altLang="ko-KR">
              <a:solidFill>
                <a:schemeClr val="tx1"/>
              </a:solidFill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HY산B"/>
                <a:ea typeface="HY산B"/>
              </a:rPr>
              <a:t>명령 프롬프트에 명령 입력</a:t>
            </a:r>
            <a:endParaRPr lang="en-US" altLang="ko-KR">
              <a:solidFill>
                <a:schemeClr val="tx1"/>
              </a:solidFill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HY산B"/>
                <a:ea typeface="HY산B"/>
              </a:rPr>
              <a:t>(R</a:t>
            </a:r>
            <a:r>
              <a:rPr lang="ko-KR" altLang="en-US">
                <a:solidFill>
                  <a:schemeClr val="tx1"/>
                </a:solidFill>
                <a:latin typeface="HY산B"/>
                <a:ea typeface="HY산B"/>
              </a:rPr>
              <a:t>은 크게 다루지 않으므로 명령은 생략</a:t>
            </a:r>
            <a:r>
              <a:rPr lang="en-US" altLang="ko-KR">
                <a:solidFill>
                  <a:schemeClr val="tx1"/>
                </a:solidFill>
                <a:latin typeface="HY산B"/>
                <a:ea typeface="HY산B"/>
              </a:rPr>
              <a:t>) </a:t>
            </a:r>
            <a:endParaRPr lang="en-US" altLang="ko-KR">
              <a:solidFill>
                <a:schemeClr val="tx1"/>
              </a:solidFill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 </a:t>
            </a:r>
            <a:endParaRPr lang="ko-KR" altLang="en-US">
              <a:latin typeface="HY산B"/>
              <a:ea typeface="HY산B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555" y="1937105"/>
            <a:ext cx="4667248" cy="4029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278385" y="1912771"/>
            <a:ext cx="5200397" cy="424958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R</a:t>
            </a:r>
            <a:r>
              <a:rPr lang="ko-KR" altLang="en-US">
                <a:latin typeface="HY산B"/>
                <a:ea typeface="HY산B"/>
              </a:rPr>
              <a:t>명령중 </a:t>
            </a:r>
            <a:r>
              <a:rPr lang="en-US" altLang="ko-KR">
                <a:latin typeface="HY산B"/>
                <a:ea typeface="HY산B"/>
              </a:rPr>
              <a:t>source </a:t>
            </a:r>
            <a:r>
              <a:rPr lang="ko-KR" altLang="en-US">
                <a:latin typeface="HY산B"/>
                <a:ea typeface="HY산B"/>
              </a:rPr>
              <a:t>명령을 사용하여 </a:t>
            </a:r>
            <a:r>
              <a:rPr lang="en-US" altLang="ko-KR">
                <a:latin typeface="HY산B"/>
                <a:ea typeface="HY산B"/>
              </a:rPr>
              <a:t>R</a:t>
            </a:r>
            <a:r>
              <a:rPr lang="ko-KR" altLang="en-US">
                <a:latin typeface="HY산B"/>
                <a:ea typeface="HY산B"/>
              </a:rPr>
              <a:t>에 데이터 불러오기 가능함</a:t>
            </a:r>
            <a:r>
              <a:rPr lang="en-US" altLang="ko-KR">
                <a:latin typeface="HY산B"/>
                <a:ea typeface="HY산B"/>
              </a:rPr>
              <a:t>.</a:t>
            </a: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 sz="2000">
                <a:solidFill>
                  <a:schemeClr val="accent1"/>
                </a:solidFill>
                <a:latin typeface="HY산B"/>
                <a:ea typeface="HY산B"/>
              </a:rPr>
              <a:t>저 창을 불러오기 위해 </a:t>
            </a:r>
            <a:endParaRPr lang="ko-KR" altLang="en-US" sz="2000">
              <a:solidFill>
                <a:schemeClr val="accent1"/>
              </a:solidFill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 sz="2000">
                <a:solidFill>
                  <a:schemeClr val="accent1"/>
                </a:solidFill>
                <a:latin typeface="HY산B"/>
                <a:ea typeface="HY산B"/>
              </a:rPr>
              <a:t>source("http://www.hanb.co.kr/exam/2011/hfda.R")</a:t>
            </a:r>
            <a:endParaRPr lang="ko-KR" altLang="en-US" sz="2000">
              <a:solidFill>
                <a:schemeClr val="accent1"/>
              </a:solidFill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 sz="2000">
                <a:solidFill>
                  <a:schemeClr val="accent1"/>
                </a:solidFill>
                <a:latin typeface="HY산B"/>
                <a:ea typeface="HY산B"/>
              </a:rPr>
              <a:t>입력해보라지만 되지 않는다</a:t>
            </a:r>
            <a:r>
              <a:rPr lang="en-US" altLang="ko-KR" sz="2000">
                <a:solidFill>
                  <a:schemeClr val="accent1"/>
                </a:solidFill>
                <a:latin typeface="HY산B"/>
                <a:ea typeface="HY산B"/>
              </a:rPr>
              <a:t>...</a:t>
            </a:r>
            <a:endParaRPr lang="en-US" altLang="ko-KR" sz="2000">
              <a:solidFill>
                <a:schemeClr val="accent1"/>
              </a:solidFill>
              <a:latin typeface="HY산B"/>
              <a:ea typeface="HY산B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427" y="1704152"/>
            <a:ext cx="4784975" cy="4458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R</a:t>
            </a:r>
            <a:r>
              <a:rPr lang="ko-KR" altLang="en-US">
                <a:latin typeface="HY산B"/>
                <a:ea typeface="HY산B"/>
              </a:rPr>
              <a:t>에서 히스토그램 명령의 예시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hist(employees$</a:t>
            </a:r>
            <a:r>
              <a:rPr lang="ko-KR" altLang="en-US">
                <a:latin typeface="HY산B"/>
                <a:ea typeface="HY산B"/>
              </a:rPr>
              <a:t>인상률</a:t>
            </a:r>
            <a:r>
              <a:rPr lang="en-US" altLang="ko-KR">
                <a:latin typeface="HY산B"/>
                <a:ea typeface="HY산B"/>
              </a:rPr>
              <a:t>,</a:t>
            </a: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breaks=50)</a:t>
            </a:r>
            <a:endParaRPr lang="en-US" altLang="ko-KR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1955581"/>
            <a:ext cx="9631127" cy="4256576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HY산B"/>
                <a:ea typeface="HY산B"/>
              </a:rPr>
              <a:t>R</a:t>
            </a:r>
            <a:r>
              <a:rPr lang="ko-KR" altLang="en-US">
                <a:latin typeface="HY산B"/>
                <a:ea typeface="HY산B"/>
              </a:rPr>
              <a:t>에서 히스토그램 명령의 예시</a:t>
            </a:r>
            <a:endParaRPr lang="ko-KR" altLang="en-US">
              <a:latin typeface="HY산B"/>
              <a:ea typeface="HY산B"/>
            </a:endParaRPr>
          </a:p>
          <a:p>
            <a:pPr algn="ctr">
              <a:defRPr/>
            </a:pPr>
            <a:endParaRPr lang="ko-KR" altLang="en-US">
              <a:latin typeface="HY산B"/>
              <a:ea typeface="HY산B"/>
            </a:endParaRPr>
          </a:p>
          <a:p>
            <a:pPr algn="ctr">
              <a:defRPr/>
            </a:pPr>
            <a:r>
              <a:rPr lang="en-US" altLang="ko-KR">
                <a:latin typeface="HY산B"/>
                <a:ea typeface="HY산B"/>
              </a:rPr>
              <a:t>hist(employees$</a:t>
            </a:r>
            <a:r>
              <a:rPr lang="ko-KR" altLang="en-US">
                <a:latin typeface="HY산B"/>
                <a:ea typeface="HY산B"/>
              </a:rPr>
              <a:t>인상률</a:t>
            </a:r>
            <a:r>
              <a:rPr lang="en-US" altLang="ko-KR">
                <a:latin typeface="HY산B"/>
                <a:ea typeface="HY산B"/>
              </a:rPr>
              <a:t>,</a:t>
            </a: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breaks=50)</a:t>
            </a: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</p:txBody>
      </p:sp>
      <p:sp>
        <p:nvSpPr>
          <p:cNvPr id="4" name=""/>
          <p:cNvSpPr/>
          <p:nvPr/>
        </p:nvSpPr>
        <p:spPr>
          <a:xfrm>
            <a:off x="677879" y="2350491"/>
            <a:ext cx="3092949" cy="1078509"/>
          </a:xfrm>
          <a:prstGeom prst="cloud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hist </a:t>
            </a:r>
            <a:r>
              <a:rPr lang="ko-KR" altLang="en-US">
                <a:solidFill>
                  <a:schemeClr val="lt1"/>
                </a:solidFill>
              </a:rPr>
              <a:t>명령은 </a:t>
            </a:r>
            <a:r>
              <a:rPr lang="en-US" altLang="ko-KR">
                <a:solidFill>
                  <a:schemeClr val="lt1"/>
                </a:solidFill>
              </a:rPr>
              <a:t>R</a:t>
            </a:r>
            <a:r>
              <a:rPr lang="ko-KR" altLang="en-US">
                <a:solidFill>
                  <a:schemeClr val="lt1"/>
                </a:solidFill>
              </a:rPr>
              <a:t>에서 히스토그램기능을 수행하도록 지시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4338047" y="4083869"/>
            <a:ext cx="2943117" cy="1078509"/>
          </a:xfrm>
          <a:prstGeom prst="cloud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첫번째 인수는 사용할 데이터 지정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8386064" y="2124170"/>
            <a:ext cx="3306995" cy="1078509"/>
          </a:xfrm>
          <a:prstGeom prst="cloud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두번째 인수는 분류방법을 지시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  <p:bldP spid="5" grpId="2" animBg="1"/>
      <p:bldP spid="6" grpId="3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392386" y="2683333"/>
            <a:ext cx="5521464" cy="3304077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 세로의 빈도수 </a:t>
            </a:r>
            <a:r>
              <a:rPr lang="en-US" altLang="ko-KR">
                <a:latin typeface="HY산B"/>
                <a:ea typeface="HY산B"/>
              </a:rPr>
              <a:t>==</a:t>
            </a:r>
            <a:r>
              <a:rPr lang="ko-KR" altLang="en-US">
                <a:latin typeface="HY산B"/>
                <a:ea typeface="HY산B"/>
              </a:rPr>
              <a:t>사람을 의미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 sz="2000">
                <a:latin typeface="HY산B"/>
                <a:ea typeface="HY산B"/>
              </a:rPr>
              <a:t>*</a:t>
            </a:r>
            <a:r>
              <a:rPr lang="ko-KR" altLang="en-US" sz="2000">
                <a:latin typeface="HY산B"/>
                <a:ea typeface="HY산B"/>
              </a:rPr>
              <a:t>많은 사람들이 </a:t>
            </a:r>
            <a:r>
              <a:rPr lang="en-US" altLang="ko-KR" sz="2000">
                <a:latin typeface="HY산B"/>
                <a:ea typeface="HY산B"/>
              </a:rPr>
              <a:t>5%</a:t>
            </a:r>
            <a:r>
              <a:rPr lang="ko-KR" altLang="en-US" sz="2000">
                <a:latin typeface="HY산B"/>
                <a:ea typeface="HY산B"/>
              </a:rPr>
              <a:t>정도의 임금인상</a:t>
            </a:r>
            <a:endParaRPr lang="ko-KR" altLang="en-US" sz="2000">
              <a:latin typeface="HY산B"/>
              <a:ea typeface="HY산B"/>
            </a:endParaRPr>
          </a:p>
          <a:p>
            <a:pPr>
              <a:defRPr/>
            </a:pPr>
            <a:endParaRPr lang="ko-KR" altLang="en-US" sz="2000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 sz="2000">
                <a:latin typeface="HY산B"/>
                <a:ea typeface="HY산B"/>
              </a:rPr>
              <a:t>*</a:t>
            </a:r>
            <a:r>
              <a:rPr lang="ko-KR" altLang="en-US" sz="2000">
                <a:latin typeface="HY산B"/>
                <a:ea typeface="HY산B"/>
              </a:rPr>
              <a:t>약 </a:t>
            </a:r>
            <a:r>
              <a:rPr lang="en-US" altLang="ko-KR" sz="2000">
                <a:latin typeface="HY산B"/>
                <a:ea typeface="HY산B"/>
              </a:rPr>
              <a:t>20%</a:t>
            </a:r>
            <a:r>
              <a:rPr lang="ko-KR" altLang="en-US" sz="2000">
                <a:latin typeface="HY산B"/>
                <a:ea typeface="HY산B"/>
              </a:rPr>
              <a:t>의 인상을 받은사람들이 임금인상을 가장 많이 받음</a:t>
            </a:r>
            <a:endParaRPr lang="ko-KR" altLang="en-US" sz="2000">
              <a:latin typeface="HY산B"/>
              <a:ea typeface="HY산B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047" y="1703690"/>
            <a:ext cx="3602374" cy="4803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R</a:t>
            </a:r>
            <a:r>
              <a:rPr lang="ko-KR" altLang="en-US">
                <a:latin typeface="HY산B"/>
                <a:ea typeface="HY산B"/>
              </a:rPr>
              <a:t>에서 다음명령들은 어떤 의미를 가지는가</a:t>
            </a:r>
            <a:r>
              <a:rPr lang="en-US" altLang="ko-KR">
                <a:latin typeface="HY산B"/>
                <a:ea typeface="HY산B"/>
              </a:rPr>
              <a:t>..?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sd(employees$</a:t>
            </a:r>
            <a:r>
              <a:rPr lang="ko-KR" altLang="en-US">
                <a:latin typeface="HY산B"/>
                <a:ea typeface="HY산B"/>
              </a:rPr>
              <a:t>인상률</a:t>
            </a:r>
            <a:r>
              <a:rPr lang="en-US" altLang="ko-KR">
                <a:latin typeface="HY산B"/>
                <a:ea typeface="HY산B"/>
              </a:rPr>
              <a:t>)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summary(emplyees$</a:t>
            </a:r>
            <a:r>
              <a:rPr lang="ko-KR" altLang="en-US">
                <a:latin typeface="HY산B"/>
                <a:ea typeface="HY산B"/>
              </a:rPr>
              <a:t>인상률</a:t>
            </a:r>
            <a:r>
              <a:rPr lang="en-US" altLang="ko-KR">
                <a:latin typeface="HY산B"/>
                <a:ea typeface="HY산B"/>
              </a:rPr>
              <a:t>)</a:t>
            </a:r>
            <a:r>
              <a:rPr lang="ko-KR" altLang="en-US">
                <a:latin typeface="HY산B"/>
                <a:ea typeface="HY산B"/>
              </a:rPr>
              <a:t> </a:t>
            </a:r>
            <a:endParaRPr lang="ko-KR" altLang="en-US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sd(employees$</a:t>
            </a:r>
            <a:r>
              <a:rPr lang="ko-KR" altLang="en-US">
                <a:latin typeface="HY산B"/>
                <a:ea typeface="HY산B"/>
              </a:rPr>
              <a:t>인상률</a:t>
            </a:r>
            <a:r>
              <a:rPr lang="en-US" altLang="ko-KR">
                <a:latin typeface="HY산B"/>
                <a:ea typeface="HY산B"/>
              </a:rPr>
              <a:t>)</a:t>
            </a:r>
            <a:r>
              <a:rPr lang="ko-KR" altLang="en-US">
                <a:latin typeface="HY산B"/>
                <a:ea typeface="HY산B"/>
              </a:rPr>
              <a:t>  </a:t>
            </a:r>
            <a:r>
              <a:rPr lang="en-US" altLang="ko-KR">
                <a:latin typeface="HY산B"/>
                <a:ea typeface="HY산B"/>
              </a:rPr>
              <a:t>:</a:t>
            </a: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sd</a:t>
            </a:r>
            <a:r>
              <a:rPr lang="ko-KR" altLang="en-US">
                <a:latin typeface="HY산B"/>
                <a:ea typeface="HY산B"/>
              </a:rPr>
              <a:t>명령은 지정한 데이터 범위의 표준편차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summary(emplyees$</a:t>
            </a:r>
            <a:r>
              <a:rPr lang="ko-KR" altLang="en-US">
                <a:latin typeface="HY산B"/>
                <a:ea typeface="HY산B"/>
              </a:rPr>
              <a:t>인상률</a:t>
            </a:r>
            <a:r>
              <a:rPr lang="en-US" altLang="ko-KR">
                <a:latin typeface="HY산B"/>
                <a:ea typeface="HY산B"/>
              </a:rPr>
              <a:t>)</a:t>
            </a:r>
            <a:r>
              <a:rPr lang="ko-KR" altLang="en-US">
                <a:latin typeface="HY산B"/>
                <a:ea typeface="HY산B"/>
              </a:rPr>
              <a:t>  </a:t>
            </a:r>
            <a:r>
              <a:rPr lang="en-US" altLang="ko-KR">
                <a:latin typeface="HY산B"/>
                <a:ea typeface="HY산B"/>
              </a:rPr>
              <a:t>:</a:t>
            </a:r>
            <a:r>
              <a:rPr lang="ko-KR" altLang="en-US">
                <a:latin typeface="HY산B"/>
                <a:ea typeface="HY산B"/>
              </a:rPr>
              <a:t> 수령액 열의 요약 통계를 표시</a:t>
            </a:r>
            <a:endParaRPr lang="ko-KR" altLang="en-US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히스토그램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:</a:t>
            </a:r>
            <a:r>
              <a:rPr lang="ko-KR" altLang="en-US">
                <a:latin typeface="HY산B"/>
                <a:ea typeface="HY산B"/>
              </a:rPr>
              <a:t> 비교할 양이나 수치의 분포를 막대 모양의 도형으로 나타낸 그래프 </a:t>
            </a:r>
            <a:endParaRPr lang="ko-KR" altLang="en-US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445660" y="2961592"/>
            <a:ext cx="11268568" cy="2287363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히스토그램을 통해 큰폭의 인상을 위해서는 협상이 불가피하다는것을 알수 있다</a:t>
            </a:r>
            <a:r>
              <a:rPr lang="en-US" altLang="ko-KR">
                <a:latin typeface="HY산B"/>
                <a:ea typeface="HY산B"/>
              </a:rPr>
              <a:t>.</a:t>
            </a:r>
            <a:endParaRPr lang="en-US" altLang="ko-KR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HY산B"/>
                <a:ea typeface="HY산B"/>
              </a:rPr>
              <a:t>***</a:t>
            </a:r>
            <a:r>
              <a:rPr lang="ko-KR" altLang="en-US">
                <a:latin typeface="HY산B"/>
                <a:ea typeface="HY산B"/>
              </a:rPr>
              <a:t>주어진 상황 </a:t>
            </a:r>
            <a:r>
              <a:rPr lang="en-US" altLang="ko-KR">
                <a:latin typeface="HY산B"/>
                <a:ea typeface="HY산B"/>
              </a:rPr>
              <a:t>***</a:t>
            </a: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endParaRPr lang="en-US" altLang="ko-KR"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연간평가를 앞두고 </a:t>
            </a:r>
            <a:r>
              <a:rPr lang="en-US" altLang="ko-KR">
                <a:latin typeface="HY산B"/>
                <a:ea typeface="HY산B"/>
              </a:rPr>
              <a:t>CEO</a:t>
            </a:r>
            <a:r>
              <a:rPr lang="ko-KR" altLang="en-US">
                <a:latin typeface="HY산B"/>
                <a:ea typeface="HY산B"/>
              </a:rPr>
              <a:t>로부터 자신의 실적에 대한 평가를 요구받음</a:t>
            </a:r>
            <a:r>
              <a:rPr lang="en-US" altLang="ko-KR">
                <a:latin typeface="HY산B"/>
                <a:ea typeface="HY산B"/>
              </a:rPr>
              <a:t>.</a:t>
            </a:r>
            <a:endParaRPr lang="en-US" altLang="ko-KR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HY산B"/>
                <a:ea typeface="HY산B"/>
              </a:rPr>
              <a:t>*</a:t>
            </a: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*</a:t>
            </a: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*</a:t>
            </a:r>
            <a:r>
              <a:rPr lang="ko-KR" altLang="en-US">
                <a:latin typeface="HY산B"/>
                <a:ea typeface="HY산B"/>
              </a:rPr>
              <a:t> 우리의 궁극적인 목표 </a:t>
            </a:r>
            <a:r>
              <a:rPr lang="en-US" altLang="ko-KR">
                <a:latin typeface="HY산B"/>
                <a:ea typeface="HY산B"/>
              </a:rPr>
              <a:t>*</a:t>
            </a: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*</a:t>
            </a: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*</a:t>
            </a:r>
            <a:endParaRPr lang="en-US" altLang="ko-KR">
              <a:latin typeface="HY산B"/>
              <a:ea typeface="HY산B"/>
            </a:endParaRPr>
          </a:p>
          <a:p>
            <a:pPr algn="ctr">
              <a:defRPr/>
            </a:pPr>
            <a:endParaRPr lang="ko-KR" altLang="en-US">
              <a:latin typeface="HY산B"/>
              <a:ea typeface="HY산B"/>
            </a:endParaRPr>
          </a:p>
          <a:p>
            <a:pPr algn="ctr">
              <a:defRPr/>
            </a:pPr>
            <a:r>
              <a:rPr lang="ko-KR" altLang="en-US">
                <a:latin typeface="HY산B"/>
                <a:ea typeface="HY산B"/>
              </a:rPr>
              <a:t>ㅡ             ㅡ</a:t>
            </a:r>
            <a:endParaRPr lang="ko-KR" altLang="en-US">
              <a:latin typeface="HY산B"/>
              <a:ea typeface="HY산B"/>
            </a:endParaRPr>
          </a:p>
          <a:p>
            <a:pPr algn="ctr">
              <a:defRPr/>
            </a:pPr>
            <a:r>
              <a:rPr lang="ko-KR" altLang="en-US">
                <a:latin typeface="HY산B"/>
                <a:ea typeface="HY산B"/>
              </a:rPr>
              <a:t> </a:t>
            </a:r>
            <a:endParaRPr lang="ko-KR" altLang="en-US">
              <a:latin typeface="HY산B"/>
              <a:ea typeface="HY산B"/>
            </a:endParaRPr>
          </a:p>
          <a:p>
            <a:pPr algn="ctr">
              <a:defRPr/>
            </a:pPr>
            <a:endParaRPr lang="ko-KR" altLang="en-US">
              <a:latin typeface="HY산B"/>
              <a:ea typeface="HY산B"/>
            </a:endParaRPr>
          </a:p>
          <a:p>
            <a:pPr algn="ctr">
              <a:defRPr/>
            </a:pPr>
            <a:r>
              <a:rPr lang="ko-KR" altLang="en-US">
                <a:latin typeface="HY산B"/>
                <a:ea typeface="HY산B"/>
              </a:rPr>
              <a:t>임금인상희망</a:t>
            </a:r>
            <a:endParaRPr lang="ko-KR" altLang="en-US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/>
            </a:r>
            <a:endParaRPr lang="ko-KR" altLang="en-US">
              <a:latin typeface="HY산B"/>
              <a:ea typeface="HY산B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26419" y="2992753"/>
          <a:ext cx="4069080" cy="23817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9080"/>
              </a:tblGrid>
              <a:tr h="5954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우리의 선택지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954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조금 요구한다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954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많이 요구한다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954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요구하지 않는다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371689" y="2992753"/>
          <a:ext cx="4069080" cy="237091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69080"/>
              </a:tblGrid>
              <a:tr h="5737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예상되는 결과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63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현상유지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63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임금 인상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63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대폭적인 임금 인상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81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해고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2287363"/>
          </a:xfrm>
        </p:spPr>
        <p:txBody>
          <a:bodyPr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b="1" i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산B"/>
                <a:ea typeface="HY산B"/>
              </a:rPr>
              <a:t>조금 전략적으로 다가갈 필요성 有</a:t>
            </a:r>
            <a:endParaRPr xmlns:mc="http://schemas.openxmlformats.org/markup-compatibility/2006" xmlns:hp="http://schemas.haansoft.com/office/presentation/8.0" lang="ko-KR" altLang="en-US" sz="3000" b="1" i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122095" y="1940097"/>
            <a:ext cx="7069904" cy="4304168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 </a:t>
            </a:r>
            <a:r>
              <a:rPr lang="ko-KR" altLang="en-US" sz="2200">
                <a:latin typeface="HY산B"/>
                <a:ea typeface="HY산B"/>
              </a:rPr>
              <a:t>과거 </a:t>
            </a:r>
            <a:r>
              <a:rPr lang="en-US" altLang="ko-KR" sz="2200">
                <a:latin typeface="HY산B"/>
                <a:ea typeface="HY산B"/>
              </a:rPr>
              <a:t>3</a:t>
            </a:r>
            <a:r>
              <a:rPr lang="ko-KR" altLang="en-US" sz="2200">
                <a:latin typeface="HY산B"/>
                <a:ea typeface="HY산B"/>
              </a:rPr>
              <a:t>년간의 임금 인상 에 대한 인사 기록</a:t>
            </a:r>
            <a:endParaRPr lang="ko-KR" altLang="en-US" sz="2200">
              <a:latin typeface="HY산B"/>
              <a:ea typeface="HY산B"/>
            </a:endParaRPr>
          </a:p>
          <a:p>
            <a:pPr>
              <a:defRPr/>
            </a:pPr>
            <a:endParaRPr lang="ko-KR" altLang="en-US" sz="2200">
              <a:latin typeface="HY산B"/>
              <a:ea typeface="HY산B"/>
            </a:endParaRPr>
          </a:p>
          <a:p>
            <a:pPr>
              <a:defRPr/>
            </a:pPr>
            <a:endParaRPr lang="ko-KR" altLang="en-US" sz="2200"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 sz="2200">
                <a:latin typeface="HY산B"/>
                <a:ea typeface="HY산B"/>
              </a:rPr>
              <a:t>상단 셀렉을 인상률과 협상여부를 성별과 년도로 분류</a:t>
            </a:r>
            <a:endParaRPr lang="ko-KR" altLang="en-US" sz="2200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 sz="2200">
                <a:latin typeface="HY산B"/>
                <a:ea typeface="HY산B"/>
              </a:rPr>
              <a:t>(</a:t>
            </a:r>
            <a:r>
              <a:rPr lang="ko-KR" altLang="en-US" sz="2200">
                <a:latin typeface="HY산B"/>
                <a:ea typeface="HY산B"/>
              </a:rPr>
              <a:t>분류 요소는 개인마다 상이</a:t>
            </a:r>
            <a:r>
              <a:rPr lang="en-US" altLang="ko-KR" sz="2200">
                <a:latin typeface="HY산B"/>
                <a:ea typeface="HY산B"/>
              </a:rPr>
              <a:t>)</a:t>
            </a:r>
            <a:endParaRPr lang="en-US" altLang="ko-KR" sz="2200">
              <a:latin typeface="HY산B"/>
              <a:ea typeface="HY산B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489" y="1940097"/>
            <a:ext cx="4107536" cy="4069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280436" y="2961592"/>
            <a:ext cx="9631127" cy="3464611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스프레드시트이용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r>
              <a:rPr lang="ko-KR" altLang="en-US">
                <a:latin typeface="HY산B"/>
                <a:ea typeface="HY산B"/>
              </a:rPr>
              <a:t> </a:t>
            </a:r>
            <a:r>
              <a:rPr lang="en-US" altLang="ko-KR">
                <a:latin typeface="HY산B"/>
                <a:ea typeface="HY산B"/>
              </a:rPr>
              <a:t>[</a:t>
            </a:r>
            <a:r>
              <a:rPr lang="ko-KR" altLang="en-US">
                <a:latin typeface="HY산B"/>
                <a:ea typeface="HY산B"/>
              </a:rPr>
              <a:t>데이터 분석상자</a:t>
            </a:r>
            <a:r>
              <a:rPr lang="en-US" altLang="ko-KR">
                <a:latin typeface="HY산B"/>
                <a:ea typeface="HY산B"/>
              </a:rPr>
              <a:t>]</a:t>
            </a:r>
            <a:r>
              <a:rPr lang="ko-KR" altLang="en-US">
                <a:latin typeface="HY산B"/>
                <a:ea typeface="HY산B"/>
              </a:rPr>
              <a:t>  </a:t>
            </a:r>
            <a:r>
              <a:rPr lang="en-US" altLang="ko-KR">
                <a:latin typeface="HY산B"/>
                <a:ea typeface="HY산B"/>
              </a:rPr>
              <a:t>-</a:t>
            </a:r>
            <a:r>
              <a:rPr lang="ko-KR" altLang="en-US">
                <a:latin typeface="HY산B"/>
                <a:ea typeface="HY산B"/>
              </a:rPr>
              <a:t>  </a:t>
            </a:r>
            <a:r>
              <a:rPr lang="en-US" altLang="ko-KR">
                <a:latin typeface="HY산B"/>
                <a:ea typeface="HY산B"/>
              </a:rPr>
              <a:t>[</a:t>
            </a:r>
            <a:r>
              <a:rPr lang="ko-KR" altLang="en-US">
                <a:latin typeface="HY산B"/>
                <a:ea typeface="HY산B"/>
              </a:rPr>
              <a:t>데이터 분석</a:t>
            </a:r>
            <a:r>
              <a:rPr lang="en-US" altLang="ko-KR">
                <a:latin typeface="HY산B"/>
                <a:ea typeface="HY산B"/>
              </a:rPr>
              <a:t>]</a:t>
            </a:r>
            <a:r>
              <a:rPr lang="ko-KR" altLang="en-US">
                <a:latin typeface="HY산B"/>
                <a:ea typeface="HY산B"/>
              </a:rPr>
              <a:t>  </a:t>
            </a:r>
            <a:r>
              <a:rPr lang="en-US" altLang="ko-KR">
                <a:latin typeface="HY산B"/>
                <a:ea typeface="HY산B"/>
              </a:rPr>
              <a:t>-</a:t>
            </a:r>
            <a:r>
              <a:rPr lang="ko-KR" altLang="en-US">
                <a:latin typeface="HY산B"/>
                <a:ea typeface="HY산B"/>
              </a:rPr>
              <a:t>  </a:t>
            </a:r>
            <a:r>
              <a:rPr lang="en-US" altLang="ko-KR">
                <a:latin typeface="HY산B"/>
                <a:ea typeface="HY산B"/>
              </a:rPr>
              <a:t>[</a:t>
            </a:r>
            <a:r>
              <a:rPr lang="ko-KR" altLang="en-US">
                <a:latin typeface="HY산B"/>
                <a:ea typeface="HY산B"/>
              </a:rPr>
              <a:t>히스토그램</a:t>
            </a:r>
            <a:r>
              <a:rPr lang="en-US" altLang="ko-KR">
                <a:latin typeface="HY산B"/>
                <a:ea typeface="HY산B"/>
              </a:rPr>
              <a:t>]</a:t>
            </a:r>
            <a:r>
              <a:rPr lang="ko-KR" altLang="en-US">
                <a:latin typeface="HY산B"/>
                <a:ea typeface="HY산B"/>
              </a:rPr>
              <a:t> 선택</a:t>
            </a: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  <a:p>
            <a:pPr>
              <a:defRPr/>
            </a:pPr>
            <a:endParaRPr lang="ko-KR" altLang="en-US">
              <a:latin typeface="HY산B"/>
              <a:ea typeface="HY산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38058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히  스  토  그  램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957320" y="2961592"/>
            <a:ext cx="5928148" cy="2287363"/>
          </a:xfrm>
        </p:spPr>
        <p:txBody>
          <a:bodyPr/>
          <a:lstStyle/>
          <a:p>
            <a:pPr>
              <a:defRPr/>
            </a:pPr>
            <a:r>
              <a:rPr lang="en-US" altLang="ko-KR" sz="1600" b="1">
                <a:latin typeface="HY산B"/>
                <a:ea typeface="HY산B"/>
              </a:rPr>
              <a:t>*</a:t>
            </a:r>
            <a:r>
              <a:rPr lang="ko-KR" altLang="en-US" sz="1600" b="1">
                <a:latin typeface="HY산B"/>
                <a:ea typeface="HY산B"/>
              </a:rPr>
              <a:t>  </a:t>
            </a: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산B"/>
                <a:ea typeface="HY산B"/>
              </a:rPr>
              <a:t>입력범위 란에는 인상률 열의 모든 임금인상 데이터 선택</a:t>
            </a:r>
            <a:endParaRPr lang="ko-KR" altLang="en-US" sz="1600" b="1">
              <a:latin typeface="HY산B"/>
              <a:ea typeface="HY산B"/>
            </a:endParaRPr>
          </a:p>
          <a:p>
            <a:pPr>
              <a:defRPr/>
            </a:pPr>
            <a:endParaRPr lang="ko-KR" altLang="en-US" sz="1600" b="1">
              <a:latin typeface="HY산B"/>
              <a:ea typeface="HY산B"/>
            </a:endParaRPr>
          </a:p>
          <a:p>
            <a:pPr>
              <a:defRPr/>
            </a:pPr>
            <a:endParaRPr lang="ko-KR" altLang="en-US" sz="1600" b="1">
              <a:latin typeface="HY산B"/>
              <a:ea typeface="HY산B"/>
            </a:endParaRPr>
          </a:p>
          <a:p>
            <a:pPr>
              <a:defRPr/>
            </a:pPr>
            <a:endParaRPr lang="ko-KR" altLang="en-US" sz="1600" b="1">
              <a:latin typeface="HY산B"/>
              <a:ea typeface="HY산B"/>
            </a:endParaRPr>
          </a:p>
          <a:p>
            <a:pPr>
              <a:defRPr/>
            </a:pPr>
            <a:endParaRPr lang="ko-KR" altLang="en-US" sz="1600" b="1">
              <a:latin typeface="HY산B"/>
              <a:ea typeface="HY산B"/>
            </a:endParaRPr>
          </a:p>
          <a:p>
            <a:pPr>
              <a:defRPr/>
            </a:pPr>
            <a:r>
              <a:rPr lang="en-US" altLang="ko-KR" sz="1600" b="1">
                <a:latin typeface="HY산B"/>
                <a:ea typeface="HY산B"/>
              </a:rPr>
              <a:t>*</a:t>
            </a:r>
            <a:r>
              <a:rPr lang="ko-KR" altLang="en-US" sz="1600" b="1">
                <a:latin typeface="HY산B"/>
                <a:ea typeface="HY산B"/>
              </a:rPr>
              <a:t>  차트출력 必선택</a:t>
            </a:r>
            <a:endParaRPr lang="ko-KR" altLang="en-US" sz="1600" b="1">
              <a:latin typeface="HY산B"/>
              <a:ea typeface="HY산B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510" y="1735796"/>
            <a:ext cx="5138147" cy="473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318</ep:Words>
  <ep:PresentationFormat/>
  <ep:Paragraphs>69</ep:Paragraphs>
  <ep:Slides>20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교차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  <vt:lpstr>히  스  토  그  램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2020-09-18T18:01:54.710</dcterms:modified>
  <cp:revision>27</cp:revision>
  <dc:title>히  스  토  그  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