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592" r:id="rId3"/>
    <p:sldId id="563" r:id="rId4"/>
    <p:sldId id="581" r:id="rId5"/>
    <p:sldId id="582" r:id="rId6"/>
    <p:sldId id="564" r:id="rId7"/>
    <p:sldId id="583" r:id="rId8"/>
    <p:sldId id="565" r:id="rId9"/>
    <p:sldId id="570" r:id="rId10"/>
    <p:sldId id="566" r:id="rId11"/>
    <p:sldId id="584" r:id="rId12"/>
    <p:sldId id="586" r:id="rId13"/>
    <p:sldId id="585" r:id="rId14"/>
    <p:sldId id="587" r:id="rId15"/>
    <p:sldId id="571" r:id="rId16"/>
    <p:sldId id="588" r:id="rId17"/>
    <p:sldId id="579" r:id="rId18"/>
    <p:sldId id="589" r:id="rId19"/>
    <p:sldId id="590" r:id="rId20"/>
    <p:sldId id="591" r:id="rId21"/>
    <p:sldId id="569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BFF"/>
    <a:srgbClr val="2D4B2B"/>
    <a:srgbClr val="3D643A"/>
    <a:srgbClr val="1D301C"/>
    <a:srgbClr val="F66A81"/>
    <a:srgbClr val="FBB3BF"/>
    <a:srgbClr val="F995A6"/>
    <a:srgbClr val="664E59"/>
    <a:srgbClr val="896977"/>
    <a:srgbClr val="554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>
        <p:scale>
          <a:sx n="75" d="100"/>
          <a:sy n="75" d="100"/>
        </p:scale>
        <p:origin x="1218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32476" y="4630149"/>
            <a:ext cx="785077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altLang="ko-KR" sz="2500" spc="-150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아리따-돋움4.0(TTF)-SemiBold" panose="02020603020101020101" pitchFamily="18" charset="-127"/>
            </a:endParaRPr>
          </a:p>
          <a:p>
            <a:pPr algn="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  <a:ea typeface="궁서체" panose="02030609000101010101" pitchFamily="17" charset="-127"/>
              </a:rPr>
              <a:t>2016010729</a:t>
            </a:r>
          </a:p>
          <a:p>
            <a:pPr algn="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  <a:ea typeface="궁서체" panose="02030609000101010101" pitchFamily="17" charset="-127"/>
              </a:rPr>
              <a:t>Jeon Ung </a:t>
            </a:r>
            <a:r>
              <a:rPr lang="en-US" altLang="ko-KR" sz="25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  <a:ea typeface="궁서체" panose="02030609000101010101" pitchFamily="17" charset="-127"/>
              </a:rPr>
              <a:t>Jin</a:t>
            </a:r>
            <a:endParaRPr lang="en-US" altLang="ko-KR" sz="2500" spc="-150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궁서체" panose="02030609000101010101" pitchFamily="17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7124700" y="5457544"/>
            <a:ext cx="185855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Wide Latin" panose="020A0A07050505020404" pitchFamily="18" charset="0"/>
                <a:ea typeface="아리따-돋움4.0(TTF)-SemiBold" panose="02020603020101020101" pitchFamily="18" charset="-127"/>
              </a:rPr>
              <a:t>수 </a:t>
            </a:r>
            <a:r>
              <a:rPr lang="en-US" altLang="ko-KR" sz="2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Wide Latin" panose="020A0A07050505020404" pitchFamily="18" charset="0"/>
                <a:ea typeface="아리따-돋움4.0(TTF)-SemiBold" panose="02020603020101020101" pitchFamily="18" charset="-127"/>
              </a:rPr>
              <a:t>DA </a:t>
            </a:r>
            <a:r>
              <a:rPr lang="ko-KR" altLang="en-US" sz="2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Wide Latin" panose="020A0A07050505020404" pitchFamily="18" charset="0"/>
                <a:ea typeface="아리따-돋움4.0(TTF)-SemiBold" panose="02020603020101020101" pitchFamily="18" charset="-127"/>
              </a:rPr>
              <a:t>쟁 이</a:t>
            </a:r>
            <a:endParaRPr lang="en-US" altLang="ko-KR" sz="2300" spc="-150" dirty="0">
              <a:solidFill>
                <a:schemeClr val="tx1">
                  <a:lumMod val="85000"/>
                  <a:lumOff val="15000"/>
                </a:schemeClr>
              </a:solidFill>
              <a:latin typeface="Wide Latin" panose="020A0A07050505020404" pitchFamily="18" charset="0"/>
              <a:ea typeface="아리따-돋움4.0(TTF)-SemiBold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534CEA-18E1-442C-A276-DF1DD2C02AD1}"/>
              </a:ext>
            </a:extLst>
          </p:cNvPr>
          <p:cNvCxnSpPr>
            <a:cxnSpLocks/>
          </p:cNvCxnSpPr>
          <p:nvPr/>
        </p:nvCxnSpPr>
        <p:spPr>
          <a:xfrm>
            <a:off x="7124699" y="5873188"/>
            <a:ext cx="185855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1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대  </a:t>
            </a:r>
            <a:r>
              <a:rPr lang="ko-KR" altLang="en-US" sz="2300" b="1" i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표</a:t>
            </a:r>
            <a:r>
              <a:rPr kumimoji="0" lang="ko-KR" altLang="en-US" sz="2300" b="1" i="1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 값  </a:t>
            </a:r>
            <a:endParaRPr kumimoji="0" lang="en-US" altLang="ko-KR" sz="2300" b="1" i="1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4400" y="2106782"/>
            <a:ext cx="80772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대 표 값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‘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 전체의 중심 경향을 나타내는 값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’</a:t>
            </a: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평균   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전체의 수를 더하고 이를 데이터 수로 나눈 값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 전체의 중심에 해당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중앙값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데이터를 작은 값부터 순서대로 나열했을 때 한가운데 위치에 있는 값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최빈값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 중에서 가장 많이 나타나는 값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44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1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산   포   도</a:t>
            </a:r>
            <a:endParaRPr kumimoji="0" lang="en-US" altLang="ko-KR" sz="2300" b="1" i="1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4400" y="1903582"/>
            <a:ext cx="8077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산 포 도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‘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데이터의 폭이나 흩어짐 상태를 나타내는 것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분 산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표준편차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데이터의 흩어짐 정도를 나타내는 값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의미는 같으나 값은 다름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 (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분산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  =  (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표준편차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)^2</a:t>
            </a: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사 분 위 범 위 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아래에서 셌을 때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¼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위치에 있는 값인 제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1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사분위수 부터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¾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위치에 있는 제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3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사분위수 까지의 폭을 의미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(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중심근처의 흩어짐 정도를 보는 지표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범 위 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데이터가 위치하는 폭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최대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-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최소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을 나타내는 값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62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31900" y="270430"/>
            <a:ext cx="379769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             </a:t>
            </a:r>
            <a:r>
              <a:rPr kumimoji="0" lang="ko-KR" altLang="en-US" sz="2300" b="1" i="1" u="sng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추   측   통   계   학</a:t>
            </a:r>
            <a:endParaRPr kumimoji="0" lang="en-US" altLang="ko-KR" sz="2300" b="1" i="1" u="sng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3202" y="2319495"/>
            <a:ext cx="45478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집단의 크기가 너무 커서 모든 데이터를 모으기 힘든 경우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일부의 샘플데이터를 추출하여 전체집단을 추측하는 방법 을 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추측통계학이라고 한다</a:t>
            </a:r>
            <a:r>
              <a:rPr kumimoji="0" lang="en-US" altLang="ko-KR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모집단  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대상이 되는 모든 데이터</a:t>
            </a: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표본 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모집단에서 뽑은 샘플 데이터 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62500" y="2319495"/>
            <a:ext cx="5143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추측 통계학의 기둥은 </a:t>
            </a:r>
            <a:r>
              <a:rPr lang="ko-KR" altLang="en-US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크게 두가지이다</a:t>
            </a:r>
            <a:r>
              <a:rPr lang="en-US" altLang="ko-KR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추정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소수의 표본 데이터에서 전체집단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모집단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의 특징을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추출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가설검정 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전체집단에 대해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특정 가설의 검정을 일정 확률로 검정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63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1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추    정</a:t>
            </a:r>
            <a:endParaRPr kumimoji="0" lang="en-US" altLang="ko-KR" sz="2300" b="1" i="1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4400" y="2228671"/>
            <a:ext cx="83058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추  정 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소수의 표본 데이터에서 전체 집단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모집단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의 특징을 추측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거의 정보가 없음에도 약간의 단서를 이용하여 논리적인 추리를 수행하는 방법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전체집단에 대한 데이터 추출이 어렵다면 표본을 추출하여 대푯값 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또는 산포도를 추출 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 값을 가지고 전체의 모집단의 대푯값과 산포도 값을 추정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89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1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가  설  검  정 </a:t>
            </a:r>
            <a:endParaRPr kumimoji="0" lang="en-US" altLang="ko-KR" sz="2300" b="1" i="1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4400" y="1903582"/>
            <a:ext cx="8077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가설검정 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가설이 있을 때 해당 가설의 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‘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옳고 그름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＇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을 일정한 신뢰도 기준을 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이용하여 판단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 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가설검정에 있어서는 두가지 절차를 진행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   </a:t>
            </a: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①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‘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거짓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＇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이라 생각하는 가설을 세움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②  데이터를 이용하여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‘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거짓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‘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이라 생각하는 가설을 판단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/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기각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모순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이때 거짓인 가설을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귀무가설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영가설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이라고 부르며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</a:p>
          <a:p>
            <a:pPr algn="ctr"/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원래 입증하고자 했던 가설을 대립가설이라고 부른다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  </a:t>
            </a:r>
          </a:p>
          <a:p>
            <a:pPr algn="ctr"/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우리가 아는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귀류법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배리법과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유사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292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270501" y="2274838"/>
            <a:ext cx="3771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95%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또는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99%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의 경계선을 긋고 타당성을 판단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그림에서는 신뢰구간을 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95%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라고 설정하였는데 </a:t>
            </a: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좌우로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2..5%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에 해당하는 결과값이 나왔다면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 가설은 잘못된 가설임을 의미</a:t>
            </a:r>
            <a:r>
              <a:rPr lang="en-US" altLang="ko-KR" sz="1200" b="1" spc="-1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-150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이때 좌우 </a:t>
            </a:r>
            <a:r>
              <a:rPr kumimoji="0" lang="en-US" altLang="ko-KR" sz="1200" b="1" i="0" u="none" strike="noStrike" kern="1200" cap="none" spc="-150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2.5%( </a:t>
            </a:r>
            <a:r>
              <a:rPr kumimoji="0" lang="ko-KR" altLang="en-US" sz="1200" b="1" i="0" u="none" strike="noStrike" kern="1200" cap="none" spc="-150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즉 오차율 </a:t>
            </a:r>
            <a:r>
              <a:rPr kumimoji="0" lang="en-US" altLang="ko-KR" sz="1200" b="1" i="0" u="none" strike="noStrike" kern="1200" cap="none" spc="-150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5%</a:t>
            </a:r>
            <a:r>
              <a:rPr kumimoji="0" lang="ko-KR" altLang="en-US" sz="1200" b="1" i="0" u="none" strike="noStrike" kern="1200" cap="none" spc="-150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를 위험율이라고 부름</a:t>
            </a:r>
            <a:r>
              <a:rPr kumimoji="0" lang="en-US" altLang="ko-KR" sz="1200" b="1" i="0" u="none" strike="noStrike" kern="1200" cap="none" spc="-150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  </a:t>
            </a:r>
            <a:endParaRPr kumimoji="0" lang="en-US" altLang="ko-KR" sz="12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  규  분  포</a:t>
            </a:r>
            <a:endParaRPr kumimoji="0" lang="en-US" altLang="ko-KR" sz="23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4EDBEC-B1F9-4D4D-8A36-1AA9010C8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9819" y="1554819"/>
            <a:ext cx="4520577" cy="38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b="1" i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다  변  량  분  석</a:t>
            </a:r>
            <a:endParaRPr kumimoji="0" lang="en-US" altLang="ko-KR" sz="2300" b="1" i="1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4400" y="2921168"/>
            <a:ext cx="8077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다 변 량 분 석 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 2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변량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변수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이상을 다루는 분야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ex)   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키와 몸무게의 상관 관계를 가지고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1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년 후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2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년 후를 어느정도 예측 가능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80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501419" y="4809479"/>
            <a:ext cx="7477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해당 상관 관계에서 다수의 초등학생들의 데이터 값이  비례하는 직선 주변에 있을 경우 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이는 상관 관계가  있다고 말할 수 있을 것이다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  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413856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상   관   </a:t>
            </a:r>
            <a:r>
              <a:rPr kumimoji="0" lang="ko-KR" altLang="en-US" sz="2300" b="1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관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  계</a:t>
            </a:r>
            <a:endParaRPr kumimoji="0" lang="en-US" altLang="ko-KR" sz="23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01419" y="3247068"/>
            <a:ext cx="70592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82045" y="3767527"/>
            <a:ext cx="70592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01419" y="2205115"/>
            <a:ext cx="70592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82045" y="2725574"/>
            <a:ext cx="70592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82045" y="1717462"/>
            <a:ext cx="70592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1501419" y="1717462"/>
            <a:ext cx="7039860" cy="2050065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0EED41-3311-4CB6-92B1-AB4FBEDAC63D}"/>
              </a:ext>
            </a:extLst>
          </p:cNvPr>
          <p:cNvSpPr txBox="1"/>
          <p:nvPr/>
        </p:nvSpPr>
        <p:spPr>
          <a:xfrm>
            <a:off x="7835900" y="3767527"/>
            <a:ext cx="90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몸무게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741C7-01E1-41C3-9783-D8B117C3C26D}"/>
              </a:ext>
            </a:extLst>
          </p:cNvPr>
          <p:cNvSpPr txBox="1"/>
          <p:nvPr/>
        </p:nvSpPr>
        <p:spPr>
          <a:xfrm>
            <a:off x="1050142" y="1667370"/>
            <a:ext cx="45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37308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501419" y="4809479"/>
            <a:ext cx="74774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해당 상관 관계에서 다수의 초등학생들의 데이터 값이  비례하는 직선 주변에 있을 경우 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이는 상관 관계가 있는 것처럼 보임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‘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발이 큰  아이 일수록 성적이 우수하다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‘ 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라고 말을 할 수 있을까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??  --- 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이에 대해서는 명확히  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No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라고 답변가능</a:t>
            </a: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받아쓰기 성적은 발크기보다는 학년에 따른 차이라고 생각하는 편이 합리적일 것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이처럼 상관관계가 어느정도는 있으나 인과관계가 없는 경우를 </a:t>
            </a:r>
            <a:r>
              <a:rPr lang="ko-KR" altLang="en-US" sz="1200" b="1" u="sng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유사상관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이라고 한다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413856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상   관   </a:t>
            </a:r>
            <a:r>
              <a:rPr kumimoji="0" lang="ko-KR" altLang="en-US" sz="2300" b="1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관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  계</a:t>
            </a:r>
            <a:endParaRPr kumimoji="0" lang="en-US" altLang="ko-KR" sz="23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01419" y="3247068"/>
            <a:ext cx="70592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82045" y="3767527"/>
            <a:ext cx="70592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01419" y="2205115"/>
            <a:ext cx="70592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82045" y="2725574"/>
            <a:ext cx="70592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82045" y="1717462"/>
            <a:ext cx="70592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1501419" y="1717462"/>
            <a:ext cx="7039860" cy="2050065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0EED41-3311-4CB6-92B1-AB4FBEDAC63D}"/>
              </a:ext>
            </a:extLst>
          </p:cNvPr>
          <p:cNvSpPr txBox="1"/>
          <p:nvPr/>
        </p:nvSpPr>
        <p:spPr>
          <a:xfrm>
            <a:off x="7835900" y="3767527"/>
            <a:ext cx="90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발 크기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741C7-01E1-41C3-9783-D8B117C3C26D}"/>
              </a:ext>
            </a:extLst>
          </p:cNvPr>
          <p:cNvSpPr txBox="1"/>
          <p:nvPr/>
        </p:nvSpPr>
        <p:spPr>
          <a:xfrm>
            <a:off x="685800" y="1667370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받아쓰기 시험 성적</a:t>
            </a:r>
          </a:p>
        </p:txBody>
      </p:sp>
    </p:spTree>
    <p:extLst>
      <p:ext uri="{BB962C8B-B14F-4D97-AF65-F5344CB8AC3E}">
        <p14:creationId xmlns:p14="http://schemas.microsoft.com/office/powerpoint/2010/main" val="361411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31900" y="270430"/>
            <a:ext cx="379769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             </a:t>
            </a:r>
            <a:r>
              <a:rPr kumimoji="0" lang="ko-KR" altLang="en-US" sz="2300" b="1" i="1" u="sng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베 이 </a:t>
            </a:r>
            <a:r>
              <a:rPr kumimoji="0" lang="ko-KR" altLang="en-US" sz="2300" b="1" i="1" u="sng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즈</a:t>
            </a:r>
            <a:r>
              <a:rPr kumimoji="0" lang="ko-KR" altLang="en-US" sz="2300" b="1" i="1" u="sng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통 계 학</a:t>
            </a:r>
            <a:endParaRPr kumimoji="0" lang="en-US" altLang="ko-KR" sz="2300" b="1" i="1" u="sng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781160"/>
            <a:ext cx="4864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-15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베이즈</a:t>
            </a: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 통계학 </a:t>
            </a:r>
            <a:r>
              <a:rPr kumimoji="0" lang="en-US" altLang="ko-KR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기존의 전통적 통계학과 비교해 새롭게 등장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단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특별한 설명 없이 통계학이라 하면 앞서 설명한 추측통계학을 일컫는다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319495"/>
            <a:ext cx="4953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기존의 통계학</a:t>
            </a:r>
            <a:r>
              <a:rPr kumimoji="0" lang="en-US" altLang="ko-KR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빈도론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은 발생 빈도를 예측할 수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있는 경우에 사용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즉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데이터가 적거나 애초 데이터가 없다면 추측이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어렵다는 단점이 有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하지만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베이즈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통계학은 일어난 적이 없는 혹은 표본 데이터가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적은 사건이라도 발생확률을 추정 가능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19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992777" y="2153649"/>
            <a:ext cx="785077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500" spc="-150" dirty="0">
              <a:solidFill>
                <a:schemeClr val="tx1">
                  <a:lumMod val="85000"/>
                  <a:lumOff val="1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  <a:p>
            <a:r>
              <a:rPr lang="ko-KR" altLang="en-US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단일응답  </a:t>
            </a:r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여러 선택지 중 하나만 선택하는 방식</a:t>
            </a:r>
            <a:endParaRPr lang="en-US" altLang="ko-KR" sz="2500" spc="-150" dirty="0">
              <a:solidFill>
                <a:schemeClr val="tx1">
                  <a:lumMod val="85000"/>
                  <a:lumOff val="1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2500" spc="-150" dirty="0">
              <a:solidFill>
                <a:schemeClr val="tx1">
                  <a:lumMod val="85000"/>
                  <a:lumOff val="1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2500" spc="-150" dirty="0">
              <a:solidFill>
                <a:schemeClr val="tx1">
                  <a:lumMod val="85000"/>
                  <a:lumOff val="1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2500" spc="-150" dirty="0">
              <a:solidFill>
                <a:schemeClr val="tx1">
                  <a:lumMod val="85000"/>
                  <a:lumOff val="1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다중응답  </a:t>
            </a:r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여러 선택지 중 여러가지를 선택하는 방식</a:t>
            </a:r>
            <a:endParaRPr lang="en-US" altLang="ko-KR" sz="2500" spc="-150" dirty="0">
              <a:solidFill>
                <a:schemeClr val="tx1">
                  <a:lumMod val="85000"/>
                  <a:lumOff val="1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711931" y="3535473"/>
            <a:ext cx="48213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Wide Latin" panose="020A0A07050505020404" pitchFamily="18" charset="0"/>
                <a:ea typeface="아리따-돋움4.0(TTF)-SemiBold" panose="02020603020101020101" pitchFamily="18" charset="-127"/>
              </a:rPr>
              <a:t>Prologue</a:t>
            </a:r>
          </a:p>
        </p:txBody>
      </p:sp>
    </p:spTree>
    <p:extLst>
      <p:ext uri="{BB962C8B-B14F-4D97-AF65-F5344CB8AC3E}">
        <p14:creationId xmlns:p14="http://schemas.microsoft.com/office/powerpoint/2010/main" val="134845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31900" y="270430"/>
            <a:ext cx="379769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             </a:t>
            </a:r>
            <a:r>
              <a:rPr kumimoji="0" lang="ko-KR" altLang="en-US" sz="2300" b="1" i="1" u="sng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베 이 </a:t>
            </a:r>
            <a:r>
              <a:rPr kumimoji="0" lang="ko-KR" altLang="en-US" sz="2300" b="1" i="1" u="sng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즈</a:t>
            </a:r>
            <a:r>
              <a:rPr kumimoji="0" lang="ko-KR" altLang="en-US" sz="2300" b="1" i="1" u="sng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통 계 학</a:t>
            </a:r>
            <a:endParaRPr kumimoji="0" lang="en-US" altLang="ko-KR" sz="2300" b="1" i="1" u="sng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781160"/>
            <a:ext cx="4864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Ex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주점 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A,B,C 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를 방문 후 특정시점에서 택시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D 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에 승차하였고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기억이 사라져져 이들 순서조차 기억 못 함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귀가 후 가방이 없음을 깨달음</a:t>
            </a: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전통적 통계학이라면 각각의 장소에 있어 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¼ 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의 확률을 말할 것이다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319495"/>
            <a:ext cx="4953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베이즈</a:t>
            </a:r>
            <a:r>
              <a:rPr kumimoji="0" lang="ko-KR" altLang="en-US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 통계학도 아무런 정보가 없다면 </a:t>
            </a:r>
            <a:r>
              <a:rPr kumimoji="0" lang="en-US" altLang="ko-KR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¼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의 확률을 말할 것이다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그러나 </a:t>
            </a:r>
            <a:r>
              <a:rPr kumimoji="0" lang="en-US" altLang="ko-KR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‘B</a:t>
            </a:r>
            <a:r>
              <a:rPr kumimoji="0" lang="ko-KR" altLang="en-US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주점이 단골집이므로 가방을 두고 갔다면 </a:t>
            </a:r>
            <a:endParaRPr kumimoji="0" lang="en-US" altLang="ko-KR" sz="1200" b="1" i="0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전화를 줄 가능성이 크다</a:t>
            </a:r>
            <a:r>
              <a:rPr kumimoji="0" lang="en-US" altLang="ko-KR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‘ </a:t>
            </a:r>
            <a:r>
              <a:rPr kumimoji="0" lang="ko-KR" altLang="en-US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라는 정보가 추가 된다면 </a:t>
            </a:r>
            <a:endParaRPr kumimoji="0" lang="en-US" altLang="ko-KR" sz="1200" b="1" i="0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B</a:t>
            </a:r>
            <a:r>
              <a:rPr kumimoji="0" lang="ko-KR" altLang="en-US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는 확률을 절반으로 줄여도 될 것이다</a:t>
            </a:r>
            <a:r>
              <a:rPr kumimoji="0" lang="en-US" altLang="ko-KR" sz="1200" b="1" i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하지만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B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주점이 단골이라는 것은 수학적으로 확률적 변화에 있어서 어떠한 근거도 주지 않는다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따라서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베이즈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통계학은  매우 주관적인 성격을 가지고 있음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665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C8E3A-B95E-4F52-BEAE-2B650515EFD4}"/>
              </a:ext>
            </a:extLst>
          </p:cNvPr>
          <p:cNvSpPr txBox="1"/>
          <p:nvPr/>
        </p:nvSpPr>
        <p:spPr>
          <a:xfrm>
            <a:off x="266700" y="317500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 h e   </a:t>
            </a:r>
            <a:r>
              <a:rPr lang="en-US" altLang="ko-K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n d ….</a:t>
            </a:r>
            <a:endParaRPr lang="ko-KR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2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단일  </a:t>
            </a:r>
            <a:r>
              <a:rPr lang="en-US" altLang="ko-KR" sz="23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vs  </a:t>
            </a:r>
            <a:r>
              <a:rPr lang="ko-KR" altLang="en-US" sz="23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다중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74734" y="2539525"/>
            <a:ext cx="7356532" cy="1993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다중응답 경우에는 원그래프 사용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X</a:t>
            </a:r>
          </a:p>
          <a:p>
            <a:pPr algn="ctr">
              <a:lnSpc>
                <a:spcPct val="150000"/>
              </a:lnSpc>
            </a:pP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건수나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비율을 막대그래프로 표현 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93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분석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2960" y="2539525"/>
            <a:ext cx="8138160" cy="277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평균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or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사분위수 등의 지표를 포함할 때는 있으나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분산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표준편차 등은 포함하지 않는다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데이터 분석의 목적 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: 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통계학적인 데이터분석                        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(X)</a:t>
            </a: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    응답 내용이나 데이터를 어떻게 읽어낼 것 인가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..? (o)</a:t>
            </a:r>
          </a:p>
        </p:txBody>
      </p:sp>
    </p:spTree>
    <p:extLst>
      <p:ext uri="{BB962C8B-B14F-4D97-AF65-F5344CB8AC3E}">
        <p14:creationId xmlns:p14="http://schemas.microsoft.com/office/powerpoint/2010/main" val="216731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 건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2960" y="2539525"/>
            <a:ext cx="8138160" cy="317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설문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or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질문할 때는 조건이 필요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Because ...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질문에 대해서 응답자가 각기 다르게 받아들이면 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자료에 대한 신빙성이 떨어짐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59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상황 가정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390" y="2998891"/>
            <a:ext cx="3979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무사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1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루 상황에서  가장 득점 효율을 높이는 방법을 생각해보자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단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주자는 주력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타자는 타율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지금이 종반인가 초반인가 등은 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고려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X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37292" y="1373051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Answer…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F35E-4664-4DE3-AC42-04497FAB73EE}"/>
              </a:ext>
            </a:extLst>
          </p:cNvPr>
          <p:cNvSpPr txBox="1"/>
          <p:nvPr/>
        </p:nvSpPr>
        <p:spPr>
          <a:xfrm>
            <a:off x="5318619" y="1927049"/>
            <a:ext cx="3783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비 현실적인 가정이다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하지만 우리가 생각해야할 상황들이 몇가지 존재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!</a:t>
            </a: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①번트작전  ②강공작전</a:t>
            </a:r>
            <a:r>
              <a:rPr lang="en-US" altLang="ko-KR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히트</a:t>
            </a:r>
            <a:r>
              <a:rPr lang="en-US" altLang="ko-KR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번트를 대게 된다면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1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아웃은 기정사실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(2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루에서 아웃 된다면 주자만 바뀌고 소중한 아웃을 헌납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번트로 인해 상대가 폭투하게 된다면 대량득점으로 이어짐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강공작전은 고려해야할 사항이 多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86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5388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상황 가정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390" y="2998891"/>
            <a:ext cx="3979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무사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1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루 상황에서  가장 득점 효율을 높이는 방법을 생각해보자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단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주자는 주력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타자는 타율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지금이 종반인가 초반인가 등은 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고려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X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37292" y="1373051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Answer…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F35E-4664-4DE3-AC42-04497FAB73EE}"/>
              </a:ext>
            </a:extLst>
          </p:cNvPr>
          <p:cNvSpPr txBox="1"/>
          <p:nvPr/>
        </p:nvSpPr>
        <p:spPr>
          <a:xfrm>
            <a:off x="5154957" y="1927049"/>
            <a:ext cx="3913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따라서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팀의 과거 데이터를 이용해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무사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1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루에서 번트했을 때의 득점률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무사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1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루에서 번트를 하지 않았을 때의 득점률을 조사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과거의 데이터를 비교 분석과정에서 제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3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의 방법도 발견 가능성 有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포볼을 노린다 등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따라서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 분석을 통해 일상생활에서 이상적인 결과도출가능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(but,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통계학은 신이 아니기 때문에 항상 원하는 결과가 나오지는 않는다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.)</a:t>
            </a: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34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2466" y="280374"/>
            <a:ext cx="9294019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443910" y="433545"/>
            <a:ext cx="9051131" cy="78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fontAlgn="auto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ko-KR" altLang="en-US" sz="4900" b="1" i="1" spc="-15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통 계 학 지 도</a:t>
            </a:r>
            <a:endParaRPr kumimoji="0" lang="en-US" altLang="ko-KR" sz="4900" b="1" i="1" u="none" strike="noStrike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1938" y="1522292"/>
            <a:ext cx="631507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E016478-10AD-4378-9B07-A640FA5A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2" y="2426818"/>
            <a:ext cx="3657594" cy="399763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9475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41FFFD6-5B6F-4BE5-AB49-2C686D585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4" y="2426818"/>
            <a:ext cx="299822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413856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             </a:t>
            </a:r>
            <a:r>
              <a:rPr kumimoji="0" lang="ko-KR" altLang="en-US" sz="2300" b="1" i="1" u="sng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기   술   통   계   학</a:t>
            </a:r>
            <a:endParaRPr kumimoji="0" lang="en-US" altLang="ko-KR" sz="2300" b="1" i="1" u="sng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1390" y="2319495"/>
            <a:ext cx="397965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통계학이라 하면 기술통계학에서 시작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기술 통계학이란 조사대상에  대해 전수 조사를 기본으로 하여 그 특징을 기술하는 통계학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기술통계학의 포인트는 두가지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①대상이 되는 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‘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집단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＇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 학급이나 회사와 같이 비교적 작아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전체 데이터를 모으기 쉽다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0" lang="ko-KR" altLang="en-US" sz="1200" b="1" i="0" strike="noStrike" kern="1200" cap="none" spc="-15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해당 데이터를 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이용하여 그래프를 만들고 데이터를 시각화 한다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.(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막대그래프  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or  </a:t>
            </a:r>
            <a:r>
              <a:rPr lang="ko-KR" altLang="en-US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원그래프</a:t>
            </a:r>
            <a:r>
              <a:rPr lang="en-US" altLang="ko-KR" sz="1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endParaRPr kumimoji="0" lang="en-US" altLang="ko-KR" sz="1200" b="1" i="0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5214" y="2873493"/>
            <a:ext cx="47875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10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명의 원시 데이터가 아니라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’10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명을 대표할 수 있는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1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명의 데이터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＇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만 있다면 한눈에 전체 모습을 파악할 수 있음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 (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대푯값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대푯값에는 평균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중앙값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최빈값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 등이 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73559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1061</Words>
  <Application>Microsoft Office PowerPoint</Application>
  <PresentationFormat>A4 용지(210x297mm)</PresentationFormat>
  <Paragraphs>263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HY헤드라인M</vt:lpstr>
      <vt:lpstr>궁서체</vt:lpstr>
      <vt:lpstr>아리따-돋움4.0(TTF)-SemiBold</vt:lpstr>
      <vt:lpstr>휴먼둥근헤드라인</vt:lpstr>
      <vt:lpstr>Algerian</vt:lpstr>
      <vt:lpstr>Arial</vt:lpstr>
      <vt:lpstr>Calibri</vt:lpstr>
      <vt:lpstr>Calibri Light</vt:lpstr>
      <vt:lpstr>Wide Latin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전웅진</dc:creator>
  <cp:lastModifiedBy>전웅진</cp:lastModifiedBy>
  <cp:revision>13</cp:revision>
  <dcterms:created xsi:type="dcterms:W3CDTF">2020-10-09T17:30:08Z</dcterms:created>
  <dcterms:modified xsi:type="dcterms:W3CDTF">2020-10-09T19:53:28Z</dcterms:modified>
</cp:coreProperties>
</file>