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gvjABlsdMrEgnmAkH+2sYqDvlB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4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4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5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5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2353">
                  <a:alpha val="64705"/>
                </a:srgbClr>
              </a:gs>
              <a:gs pos="34000">
                <a:srgbClr val="041944">
                  <a:alpha val="44705"/>
                </a:srgbClr>
              </a:gs>
              <a:gs pos="70000">
                <a:srgbClr val="041944">
                  <a:alpha val="44705"/>
                </a:srgbClr>
              </a:gs>
              <a:gs pos="100000">
                <a:srgbClr val="02082B">
                  <a:alpha val="9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7221" y="792566"/>
            <a:ext cx="6612396" cy="5667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2813538" y="792566"/>
            <a:ext cx="5211837" cy="44672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p1"/>
          <p:cNvGrpSpPr/>
          <p:nvPr/>
        </p:nvGrpSpPr>
        <p:grpSpPr>
          <a:xfrm>
            <a:off x="3505200" y="2852868"/>
            <a:ext cx="5187696" cy="646176"/>
            <a:chOff x="3505200" y="3163947"/>
            <a:chExt cx="5187696" cy="646176"/>
          </a:xfrm>
        </p:grpSpPr>
        <p:sp>
          <p:nvSpPr>
            <p:cNvPr id="89" name="Google Shape;89;p1"/>
            <p:cNvSpPr/>
            <p:nvPr/>
          </p:nvSpPr>
          <p:spPr>
            <a:xfrm>
              <a:off x="3505200" y="3163947"/>
              <a:ext cx="5187696" cy="646176"/>
            </a:xfrm>
            <a:prstGeom prst="ellipse">
              <a:avLst/>
            </a:prstGeom>
            <a:solidFill>
              <a:schemeClr val="dk1">
                <a:alpha val="1490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4777149" y="3317758"/>
              <a:ext cx="225254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 u="none" cap="none" strike="noStrike">
                  <a:solidFill>
                    <a:srgbClr val="F6F9FC"/>
                  </a:solidFill>
                  <a:latin typeface="Algerian"/>
                  <a:ea typeface="Algerian"/>
                  <a:cs typeface="Algerian"/>
                  <a:sym typeface="Algerian"/>
                </a:rPr>
                <a:t>수 D A 쟁 이</a:t>
              </a:r>
              <a:endParaRPr/>
            </a:p>
          </p:txBody>
        </p:sp>
      </p:grpSp>
      <p:sp>
        <p:nvSpPr>
          <p:cNvPr id="91" name="Google Shape;91;p1"/>
          <p:cNvSpPr txBox="1"/>
          <p:nvPr/>
        </p:nvSpPr>
        <p:spPr>
          <a:xfrm>
            <a:off x="8767985" y="5634547"/>
            <a:ext cx="278170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 u="none" cap="none" strike="noStrike">
                <a:solidFill>
                  <a:srgbClr val="F6F9FC"/>
                </a:solidFill>
                <a:latin typeface="Arial"/>
                <a:ea typeface="Arial"/>
                <a:cs typeface="Arial"/>
                <a:sym typeface="Arial"/>
              </a:rPr>
              <a:t>2016010729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 u="none" cap="none" strike="noStrike">
                <a:solidFill>
                  <a:srgbClr val="F6F9FC"/>
                </a:solidFill>
                <a:latin typeface="Arial"/>
                <a:ea typeface="Arial"/>
                <a:cs typeface="Arial"/>
                <a:sym typeface="Arial"/>
              </a:rPr>
              <a:t> Jeon ung jin</a:t>
            </a:r>
            <a:endParaRPr b="1" i="1" sz="1100" u="none" cap="none" strike="noStrike">
              <a:solidFill>
                <a:srgbClr val="F6F9F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2353">
                  <a:alpha val="64705"/>
                </a:srgbClr>
              </a:gs>
              <a:gs pos="34000">
                <a:srgbClr val="041944">
                  <a:alpha val="44705"/>
                </a:srgbClr>
              </a:gs>
              <a:gs pos="70000">
                <a:srgbClr val="041944">
                  <a:alpha val="44705"/>
                </a:srgbClr>
              </a:gs>
              <a:gs pos="100000">
                <a:srgbClr val="02082B">
                  <a:alpha val="9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p10"/>
          <p:cNvSpPr/>
          <p:nvPr/>
        </p:nvSpPr>
        <p:spPr>
          <a:xfrm>
            <a:off x="4978840" y="3891281"/>
            <a:ext cx="2339668" cy="436380"/>
          </a:xfrm>
          <a:prstGeom prst="ellipse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8" name="Google Shape;218;p10"/>
          <p:cNvGrpSpPr/>
          <p:nvPr/>
        </p:nvGrpSpPr>
        <p:grpSpPr>
          <a:xfrm>
            <a:off x="4035905" y="2584342"/>
            <a:ext cx="3536278" cy="2906587"/>
            <a:chOff x="3298822" y="913848"/>
            <a:chExt cx="4446588" cy="3654802"/>
          </a:xfrm>
        </p:grpSpPr>
        <p:pic>
          <p:nvPicPr>
            <p:cNvPr id="219" name="Google Shape;219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3732166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4370120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1" name="Google Shape;221;p10"/>
          <p:cNvGrpSpPr/>
          <p:nvPr/>
        </p:nvGrpSpPr>
        <p:grpSpPr>
          <a:xfrm flipH="1">
            <a:off x="4725164" y="2584342"/>
            <a:ext cx="3536278" cy="2906587"/>
            <a:chOff x="3298822" y="913848"/>
            <a:chExt cx="4446588" cy="3654802"/>
          </a:xfrm>
        </p:grpSpPr>
        <p:pic>
          <p:nvPicPr>
            <p:cNvPr id="222" name="Google Shape;222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3732166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4370120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텍스트이(가) 표시된 사진&#10;&#10;자동 생성된 설명" id="224" name="Google Shape;22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77552" y="1894978"/>
            <a:ext cx="4788534" cy="339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0"/>
          <p:cNvSpPr txBox="1"/>
          <p:nvPr/>
        </p:nvSpPr>
        <p:spPr>
          <a:xfrm>
            <a:off x="6677190" y="3016201"/>
            <a:ext cx="498672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‘F’ 는 컬럼 우선 (세로)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‘C’ 는 로우 우선(가로)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2353">
                  <a:alpha val="64705"/>
                </a:srgbClr>
              </a:gs>
              <a:gs pos="34000">
                <a:srgbClr val="041944">
                  <a:alpha val="44705"/>
                </a:srgbClr>
              </a:gs>
              <a:gs pos="70000">
                <a:srgbClr val="041944">
                  <a:alpha val="44705"/>
                </a:srgbClr>
              </a:gs>
              <a:gs pos="100000">
                <a:srgbClr val="02082B">
                  <a:alpha val="9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11"/>
          <p:cNvSpPr/>
          <p:nvPr/>
        </p:nvSpPr>
        <p:spPr>
          <a:xfrm>
            <a:off x="4978840" y="3891281"/>
            <a:ext cx="2339668" cy="436380"/>
          </a:xfrm>
          <a:prstGeom prst="ellipse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33" name="Google Shape;233;p11"/>
          <p:cNvGrpSpPr/>
          <p:nvPr/>
        </p:nvGrpSpPr>
        <p:grpSpPr>
          <a:xfrm>
            <a:off x="4035905" y="2584342"/>
            <a:ext cx="3536278" cy="2906587"/>
            <a:chOff x="3298822" y="913848"/>
            <a:chExt cx="4446588" cy="3654802"/>
          </a:xfrm>
        </p:grpSpPr>
        <p:pic>
          <p:nvPicPr>
            <p:cNvPr id="234" name="Google Shape;234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3732166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4370120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6" name="Google Shape;236;p11"/>
          <p:cNvGrpSpPr/>
          <p:nvPr/>
        </p:nvGrpSpPr>
        <p:grpSpPr>
          <a:xfrm flipH="1">
            <a:off x="4725164" y="2584342"/>
            <a:ext cx="3536278" cy="2906587"/>
            <a:chOff x="3298822" y="913848"/>
            <a:chExt cx="4446588" cy="3654802"/>
          </a:xfrm>
        </p:grpSpPr>
        <p:pic>
          <p:nvPicPr>
            <p:cNvPr id="237" name="Google Shape;237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3732166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38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4370120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테이블이(가) 표시된 사진&#10;&#10;자동 생성된 설명" id="239" name="Google Shape;23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38752" y="1779620"/>
            <a:ext cx="4686954" cy="371131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1"/>
          <p:cNvSpPr txBox="1"/>
          <p:nvPr/>
        </p:nvSpPr>
        <p:spPr>
          <a:xfrm>
            <a:off x="6677190" y="3027255"/>
            <a:ext cx="498672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Numpy.concatenate는 배열의 목록을 받아서</a:t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주어진 축에 따라 하나의 배열로 합쳐준다.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2353">
                  <a:alpha val="64705"/>
                </a:srgbClr>
              </a:gs>
              <a:gs pos="34000">
                <a:srgbClr val="041944">
                  <a:alpha val="44705"/>
                </a:srgbClr>
              </a:gs>
              <a:gs pos="70000">
                <a:srgbClr val="041944">
                  <a:alpha val="44705"/>
                </a:srgbClr>
              </a:gs>
              <a:gs pos="100000">
                <a:srgbClr val="02082B">
                  <a:alpha val="9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12"/>
          <p:cNvSpPr/>
          <p:nvPr/>
        </p:nvSpPr>
        <p:spPr>
          <a:xfrm>
            <a:off x="4978840" y="3891281"/>
            <a:ext cx="2339668" cy="436380"/>
          </a:xfrm>
          <a:prstGeom prst="ellipse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8" name="Google Shape;248;p12"/>
          <p:cNvGrpSpPr/>
          <p:nvPr/>
        </p:nvGrpSpPr>
        <p:grpSpPr>
          <a:xfrm>
            <a:off x="4035905" y="2584342"/>
            <a:ext cx="3536278" cy="2906587"/>
            <a:chOff x="3298822" y="913848"/>
            <a:chExt cx="4446588" cy="3654802"/>
          </a:xfrm>
        </p:grpSpPr>
        <p:pic>
          <p:nvPicPr>
            <p:cNvPr id="249" name="Google Shape;249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3732166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Google Shape;250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4370120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1" name="Google Shape;251;p12"/>
          <p:cNvGrpSpPr/>
          <p:nvPr/>
        </p:nvGrpSpPr>
        <p:grpSpPr>
          <a:xfrm flipH="1">
            <a:off x="4725164" y="2584342"/>
            <a:ext cx="3536278" cy="2906587"/>
            <a:chOff x="3298822" y="913848"/>
            <a:chExt cx="4446588" cy="3654802"/>
          </a:xfrm>
        </p:grpSpPr>
        <p:pic>
          <p:nvPicPr>
            <p:cNvPr id="252" name="Google Shape;252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3732166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4370120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테이블이(가) 표시된 사진&#10;&#10;자동 생성된 설명" id="254" name="Google Shape;25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96820" y="1514007"/>
            <a:ext cx="4279521" cy="3443978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2"/>
          <p:cNvSpPr txBox="1"/>
          <p:nvPr/>
        </p:nvSpPr>
        <p:spPr>
          <a:xfrm>
            <a:off x="6589231" y="2967951"/>
            <a:ext cx="498672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앞서 본 이어 붙이기 작업을 보다 쉽게 가능</a:t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Vstack  ==  axis=0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Hstack  ==  axis=1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2353">
                  <a:alpha val="64705"/>
                </a:srgbClr>
              </a:gs>
              <a:gs pos="34000">
                <a:srgbClr val="041944">
                  <a:alpha val="44705"/>
                </a:srgbClr>
              </a:gs>
              <a:gs pos="70000">
                <a:srgbClr val="041944">
                  <a:alpha val="44705"/>
                </a:srgbClr>
              </a:gs>
              <a:gs pos="100000">
                <a:srgbClr val="02082B">
                  <a:alpha val="9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p13"/>
          <p:cNvSpPr/>
          <p:nvPr/>
        </p:nvSpPr>
        <p:spPr>
          <a:xfrm>
            <a:off x="4978840" y="3891281"/>
            <a:ext cx="2339668" cy="436380"/>
          </a:xfrm>
          <a:prstGeom prst="ellipse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3" name="Google Shape;263;p13"/>
          <p:cNvGrpSpPr/>
          <p:nvPr/>
        </p:nvGrpSpPr>
        <p:grpSpPr>
          <a:xfrm>
            <a:off x="4035905" y="2584342"/>
            <a:ext cx="3536278" cy="2906587"/>
            <a:chOff x="3298822" y="913848"/>
            <a:chExt cx="4446588" cy="3654802"/>
          </a:xfrm>
        </p:grpSpPr>
        <p:pic>
          <p:nvPicPr>
            <p:cNvPr id="264" name="Google Shape;264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3732166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4370120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6" name="Google Shape;266;p13"/>
          <p:cNvGrpSpPr/>
          <p:nvPr/>
        </p:nvGrpSpPr>
        <p:grpSpPr>
          <a:xfrm flipH="1">
            <a:off x="4725164" y="2584342"/>
            <a:ext cx="3536278" cy="2906587"/>
            <a:chOff x="3298822" y="913848"/>
            <a:chExt cx="4446588" cy="3654802"/>
          </a:xfrm>
        </p:grpSpPr>
        <p:pic>
          <p:nvPicPr>
            <p:cNvPr id="267" name="Google Shape;267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3732166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8" name="Google Shape;268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4370120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텍스트이(가) 표시된 사진&#10;&#10;자동 생성된 설명" id="269" name="Google Shape;26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1211" y="929873"/>
            <a:ext cx="5004789" cy="487132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3"/>
          <p:cNvSpPr txBox="1"/>
          <p:nvPr/>
        </p:nvSpPr>
        <p:spPr>
          <a:xfrm>
            <a:off x="6650637" y="2693304"/>
            <a:ext cx="498672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Split 메서드를 이용해 하나의 배열을 축을 따라 여러 개의 배열로 나눌 수 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[1,3]은 배열을 나눌 때 기준이 되는 위치</a:t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2353">
                  <a:alpha val="64705"/>
                </a:srgbClr>
              </a:gs>
              <a:gs pos="34000">
                <a:srgbClr val="041944">
                  <a:alpha val="44705"/>
                </a:srgbClr>
              </a:gs>
              <a:gs pos="70000">
                <a:srgbClr val="041944">
                  <a:alpha val="44705"/>
                </a:srgbClr>
              </a:gs>
              <a:gs pos="100000">
                <a:srgbClr val="02082B">
                  <a:alpha val="9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p14"/>
          <p:cNvSpPr/>
          <p:nvPr/>
        </p:nvSpPr>
        <p:spPr>
          <a:xfrm>
            <a:off x="4978840" y="3891281"/>
            <a:ext cx="2339668" cy="436380"/>
          </a:xfrm>
          <a:prstGeom prst="ellipse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8" name="Google Shape;278;p14"/>
          <p:cNvGrpSpPr/>
          <p:nvPr/>
        </p:nvGrpSpPr>
        <p:grpSpPr>
          <a:xfrm>
            <a:off x="4035905" y="2584342"/>
            <a:ext cx="3536278" cy="2906587"/>
            <a:chOff x="3298822" y="913848"/>
            <a:chExt cx="4446588" cy="3654802"/>
          </a:xfrm>
        </p:grpSpPr>
        <p:pic>
          <p:nvPicPr>
            <p:cNvPr id="279" name="Google Shape;279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3732166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Google Shape;280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4370120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1" name="Google Shape;281;p14"/>
          <p:cNvGrpSpPr/>
          <p:nvPr/>
        </p:nvGrpSpPr>
        <p:grpSpPr>
          <a:xfrm flipH="1">
            <a:off x="4725164" y="2584342"/>
            <a:ext cx="3536278" cy="2906587"/>
            <a:chOff x="3298822" y="913848"/>
            <a:chExt cx="4446588" cy="3654802"/>
          </a:xfrm>
        </p:grpSpPr>
        <p:pic>
          <p:nvPicPr>
            <p:cNvPr id="282" name="Google Shape;282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3732166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4370120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테이블이(가) 표시된 사진&#10;&#10;자동 생성된 설명" id="284" name="Google Shape;28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99173" y="1367070"/>
            <a:ext cx="4763165" cy="397247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/>
          <p:nvPr/>
        </p:nvSpPr>
        <p:spPr>
          <a:xfrm>
            <a:off x="6692162" y="2379707"/>
            <a:ext cx="498672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Numpy의 네임스페이스에는 r_와 c_가 존재</a:t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‘r_’ 는 세로 배열 쌓기</a:t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‘c_’ 는 가로 배열 쌓기</a:t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2353">
                  <a:alpha val="64705"/>
                </a:srgbClr>
              </a:gs>
              <a:gs pos="34000">
                <a:srgbClr val="041944">
                  <a:alpha val="44705"/>
                </a:srgbClr>
              </a:gs>
              <a:gs pos="70000">
                <a:srgbClr val="041944">
                  <a:alpha val="44705"/>
                </a:srgbClr>
              </a:gs>
              <a:gs pos="100000">
                <a:srgbClr val="02082B">
                  <a:alpha val="9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p15"/>
          <p:cNvSpPr/>
          <p:nvPr/>
        </p:nvSpPr>
        <p:spPr>
          <a:xfrm>
            <a:off x="4978840" y="3891281"/>
            <a:ext cx="2339668" cy="436380"/>
          </a:xfrm>
          <a:prstGeom prst="ellipse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93" name="Google Shape;293;p15"/>
          <p:cNvGrpSpPr/>
          <p:nvPr/>
        </p:nvGrpSpPr>
        <p:grpSpPr>
          <a:xfrm>
            <a:off x="4035905" y="2584342"/>
            <a:ext cx="3536278" cy="2906587"/>
            <a:chOff x="3298822" y="913848"/>
            <a:chExt cx="4446588" cy="3654802"/>
          </a:xfrm>
        </p:grpSpPr>
        <p:pic>
          <p:nvPicPr>
            <p:cNvPr id="294" name="Google Shape;294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3732166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5" name="Google Shape;295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4370120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6" name="Google Shape;296;p15"/>
          <p:cNvGrpSpPr/>
          <p:nvPr/>
        </p:nvGrpSpPr>
        <p:grpSpPr>
          <a:xfrm flipH="1">
            <a:off x="4725164" y="2584342"/>
            <a:ext cx="3536278" cy="2906587"/>
            <a:chOff x="3298822" y="913848"/>
            <a:chExt cx="4446588" cy="3654802"/>
          </a:xfrm>
        </p:grpSpPr>
        <p:pic>
          <p:nvPicPr>
            <p:cNvPr id="297" name="Google Shape;297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3732166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4370120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테이블이(가) 표시된 사진&#10;&#10;자동 생성된 설명" id="299" name="Google Shape;29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51079" y="1960366"/>
            <a:ext cx="3174085" cy="3196249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5"/>
          <p:cNvSpPr txBox="1"/>
          <p:nvPr/>
        </p:nvSpPr>
        <p:spPr>
          <a:xfrm>
            <a:off x="6677190" y="3354100"/>
            <a:ext cx="49867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슬라이스를 배열로 변환해주는 것 또한 가능</a:t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2353">
                  <a:alpha val="64705"/>
                </a:srgbClr>
              </a:gs>
              <a:gs pos="34000">
                <a:srgbClr val="041944">
                  <a:alpha val="44705"/>
                </a:srgbClr>
              </a:gs>
              <a:gs pos="70000">
                <a:srgbClr val="041944">
                  <a:alpha val="44705"/>
                </a:srgbClr>
              </a:gs>
              <a:gs pos="100000">
                <a:srgbClr val="02082B">
                  <a:alpha val="9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7" name="Google Shape;307;p16"/>
          <p:cNvSpPr/>
          <p:nvPr/>
        </p:nvSpPr>
        <p:spPr>
          <a:xfrm>
            <a:off x="4978840" y="3891281"/>
            <a:ext cx="2339668" cy="436380"/>
          </a:xfrm>
          <a:prstGeom prst="ellipse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8" name="Google Shape;308;p16"/>
          <p:cNvGrpSpPr/>
          <p:nvPr/>
        </p:nvGrpSpPr>
        <p:grpSpPr>
          <a:xfrm>
            <a:off x="4035905" y="2584342"/>
            <a:ext cx="3536278" cy="2906587"/>
            <a:chOff x="3298822" y="913848"/>
            <a:chExt cx="4446588" cy="3654802"/>
          </a:xfrm>
        </p:grpSpPr>
        <p:pic>
          <p:nvPicPr>
            <p:cNvPr id="309" name="Google Shape;309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3732166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4370120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1" name="Google Shape;311;p16"/>
          <p:cNvGrpSpPr/>
          <p:nvPr/>
        </p:nvGrpSpPr>
        <p:grpSpPr>
          <a:xfrm flipH="1">
            <a:off x="4725164" y="2584342"/>
            <a:ext cx="3536278" cy="2906587"/>
            <a:chOff x="3298822" y="913848"/>
            <a:chExt cx="4446588" cy="3654802"/>
          </a:xfrm>
        </p:grpSpPr>
        <p:pic>
          <p:nvPicPr>
            <p:cNvPr id="312" name="Google Shape;312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3732166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Google Shape;313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4370120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텍스트이(가) 표시된 사진&#10;&#10;자동 생성된 설명" id="314" name="Google Shape;31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4807" y="2087494"/>
            <a:ext cx="4296375" cy="2906588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6"/>
          <p:cNvSpPr txBox="1"/>
          <p:nvPr/>
        </p:nvSpPr>
        <p:spPr>
          <a:xfrm>
            <a:off x="6677190" y="3354100"/>
            <a:ext cx="49867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Repeat는 한 배열의 각 원소를 원하는 만큼 복제해서 큰 배열을 생성한다.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2353">
                  <a:alpha val="64705"/>
                </a:srgbClr>
              </a:gs>
              <a:gs pos="34000">
                <a:srgbClr val="041944">
                  <a:alpha val="44705"/>
                </a:srgbClr>
              </a:gs>
              <a:gs pos="70000">
                <a:srgbClr val="041944">
                  <a:alpha val="44705"/>
                </a:srgbClr>
              </a:gs>
              <a:gs pos="100000">
                <a:srgbClr val="02082B">
                  <a:alpha val="9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2" name="Google Shape;322;p17"/>
          <p:cNvSpPr/>
          <p:nvPr/>
        </p:nvSpPr>
        <p:spPr>
          <a:xfrm>
            <a:off x="4978840" y="3891281"/>
            <a:ext cx="2339668" cy="436380"/>
          </a:xfrm>
          <a:prstGeom prst="ellipse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23" name="Google Shape;323;p17"/>
          <p:cNvGrpSpPr/>
          <p:nvPr/>
        </p:nvGrpSpPr>
        <p:grpSpPr>
          <a:xfrm>
            <a:off x="4035905" y="2584342"/>
            <a:ext cx="3536278" cy="2906587"/>
            <a:chOff x="3298822" y="913848"/>
            <a:chExt cx="4446588" cy="3654802"/>
          </a:xfrm>
        </p:grpSpPr>
        <p:pic>
          <p:nvPicPr>
            <p:cNvPr id="324" name="Google Shape;324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3732166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4370120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6" name="Google Shape;326;p17"/>
          <p:cNvGrpSpPr/>
          <p:nvPr/>
        </p:nvGrpSpPr>
        <p:grpSpPr>
          <a:xfrm flipH="1">
            <a:off x="4725164" y="2584342"/>
            <a:ext cx="3536278" cy="2906587"/>
            <a:chOff x="3298822" y="913848"/>
            <a:chExt cx="4446588" cy="3654802"/>
          </a:xfrm>
        </p:grpSpPr>
        <p:pic>
          <p:nvPicPr>
            <p:cNvPr id="327" name="Google Shape;327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3732166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Google Shape;328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4370120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개체, 시계이(가) 표시된 사진&#10;&#10;자동 생성된 설명" id="329" name="Google Shape;32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50615" y="2705562"/>
            <a:ext cx="3581900" cy="162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7"/>
          <p:cNvSpPr txBox="1"/>
          <p:nvPr/>
        </p:nvSpPr>
        <p:spPr>
          <a:xfrm>
            <a:off x="6677190" y="2909142"/>
            <a:ext cx="498672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Repeat함수는 반복하는 함수</a:t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각 원소는 배열에 담긴 정수만큼 반복</a:t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8"/>
          <p:cNvSpPr/>
          <p:nvPr/>
        </p:nvSpPr>
        <p:spPr>
          <a:xfrm>
            <a:off x="-38281" y="0"/>
            <a:ext cx="12192000" cy="6858000"/>
          </a:xfrm>
          <a:prstGeom prst="rect">
            <a:avLst/>
          </a:prstGeom>
          <a:gradFill>
            <a:gsLst>
              <a:gs pos="0">
                <a:srgbClr val="052353">
                  <a:alpha val="64705"/>
                </a:srgbClr>
              </a:gs>
              <a:gs pos="34000">
                <a:srgbClr val="041944">
                  <a:alpha val="44705"/>
                </a:srgbClr>
              </a:gs>
              <a:gs pos="70000">
                <a:srgbClr val="041944">
                  <a:alpha val="44705"/>
                </a:srgbClr>
              </a:gs>
              <a:gs pos="100000">
                <a:srgbClr val="02082B">
                  <a:alpha val="9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7" name="Google Shape;337;p18"/>
          <p:cNvSpPr/>
          <p:nvPr/>
        </p:nvSpPr>
        <p:spPr>
          <a:xfrm>
            <a:off x="4978840" y="3891281"/>
            <a:ext cx="2339668" cy="436380"/>
          </a:xfrm>
          <a:prstGeom prst="ellipse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38" name="Google Shape;338;p18"/>
          <p:cNvGrpSpPr/>
          <p:nvPr/>
        </p:nvGrpSpPr>
        <p:grpSpPr>
          <a:xfrm>
            <a:off x="4035905" y="2584342"/>
            <a:ext cx="3536278" cy="2906587"/>
            <a:chOff x="3298822" y="913848"/>
            <a:chExt cx="4446588" cy="3654802"/>
          </a:xfrm>
        </p:grpSpPr>
        <p:pic>
          <p:nvPicPr>
            <p:cNvPr id="339" name="Google Shape;339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3732166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0" name="Google Shape;340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4370120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1" name="Google Shape;341;p18"/>
          <p:cNvGrpSpPr/>
          <p:nvPr/>
        </p:nvGrpSpPr>
        <p:grpSpPr>
          <a:xfrm flipH="1">
            <a:off x="4725164" y="2584342"/>
            <a:ext cx="3536278" cy="2906587"/>
            <a:chOff x="3298822" y="913848"/>
            <a:chExt cx="4446588" cy="3654802"/>
          </a:xfrm>
        </p:grpSpPr>
        <p:pic>
          <p:nvPicPr>
            <p:cNvPr id="342" name="Google Shape;342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3732166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3" name="Google Shape;343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4370120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텍스트이(가) 표시된 사진&#10;&#10;자동 생성된 설명" id="344" name="Google Shape;34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2497" y="1919822"/>
            <a:ext cx="3677163" cy="301835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8"/>
          <p:cNvSpPr txBox="1"/>
          <p:nvPr/>
        </p:nvSpPr>
        <p:spPr>
          <a:xfrm>
            <a:off x="6658901" y="3052263"/>
            <a:ext cx="498672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다차원 배열에서  axis 인자를 넘기지 않으면</a:t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앞서 본 것 과 같이 배열이 평탄화 됨.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2353">
                  <a:alpha val="64705"/>
                </a:srgbClr>
              </a:gs>
              <a:gs pos="34000">
                <a:srgbClr val="041944">
                  <a:alpha val="44705"/>
                </a:srgbClr>
              </a:gs>
              <a:gs pos="70000">
                <a:srgbClr val="041944">
                  <a:alpha val="44705"/>
                </a:srgbClr>
              </a:gs>
              <a:gs pos="100000">
                <a:srgbClr val="02082B">
                  <a:alpha val="9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p19"/>
          <p:cNvSpPr/>
          <p:nvPr/>
        </p:nvSpPr>
        <p:spPr>
          <a:xfrm>
            <a:off x="4978840" y="3891281"/>
            <a:ext cx="2339668" cy="436380"/>
          </a:xfrm>
          <a:prstGeom prst="ellipse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53" name="Google Shape;353;p19"/>
          <p:cNvGrpSpPr/>
          <p:nvPr/>
        </p:nvGrpSpPr>
        <p:grpSpPr>
          <a:xfrm>
            <a:off x="4035905" y="2584342"/>
            <a:ext cx="3536278" cy="2906587"/>
            <a:chOff x="3298822" y="913848"/>
            <a:chExt cx="4446588" cy="3654802"/>
          </a:xfrm>
        </p:grpSpPr>
        <p:pic>
          <p:nvPicPr>
            <p:cNvPr id="354" name="Google Shape;354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3732166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4370120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6" name="Google Shape;356;p19"/>
          <p:cNvGrpSpPr/>
          <p:nvPr/>
        </p:nvGrpSpPr>
        <p:grpSpPr>
          <a:xfrm flipH="1">
            <a:off x="4725164" y="2584342"/>
            <a:ext cx="3536278" cy="2906587"/>
            <a:chOff x="3298822" y="913848"/>
            <a:chExt cx="4446588" cy="3654802"/>
          </a:xfrm>
        </p:grpSpPr>
        <p:pic>
          <p:nvPicPr>
            <p:cNvPr id="357" name="Google Shape;357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3732166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" name="Google Shape;358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4370120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텍스트이(가) 표시된 사진&#10;&#10;자동 생성된 설명" id="359" name="Google Shape;35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0623" y="2263108"/>
            <a:ext cx="8156101" cy="2683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2353">
                  <a:alpha val="64705"/>
                </a:srgbClr>
              </a:gs>
              <a:gs pos="34000">
                <a:srgbClr val="041944">
                  <a:alpha val="44705"/>
                </a:srgbClr>
              </a:gs>
              <a:gs pos="70000">
                <a:srgbClr val="041944">
                  <a:alpha val="44705"/>
                </a:srgbClr>
              </a:gs>
              <a:gs pos="100000">
                <a:srgbClr val="02082B">
                  <a:alpha val="9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4978840" y="3891281"/>
            <a:ext cx="2339668" cy="436380"/>
          </a:xfrm>
          <a:prstGeom prst="ellipse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9" name="Google Shape;99;p2"/>
          <p:cNvGrpSpPr/>
          <p:nvPr/>
        </p:nvGrpSpPr>
        <p:grpSpPr>
          <a:xfrm>
            <a:off x="4035905" y="2584342"/>
            <a:ext cx="3536278" cy="2906587"/>
            <a:chOff x="3298822" y="913848"/>
            <a:chExt cx="4446588" cy="3654802"/>
          </a:xfrm>
        </p:grpSpPr>
        <p:pic>
          <p:nvPicPr>
            <p:cNvPr id="100" name="Google Shape;100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3732166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4370120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2" name="Google Shape;102;p2"/>
          <p:cNvGrpSpPr/>
          <p:nvPr/>
        </p:nvGrpSpPr>
        <p:grpSpPr>
          <a:xfrm flipH="1">
            <a:off x="4725164" y="2584342"/>
            <a:ext cx="3536278" cy="2906587"/>
            <a:chOff x="3298822" y="913848"/>
            <a:chExt cx="4446588" cy="3654802"/>
          </a:xfrm>
        </p:grpSpPr>
        <p:pic>
          <p:nvPicPr>
            <p:cNvPr id="103" name="Google Shape;103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3732166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4370120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텍스트이(가) 표시된 사진&#10;&#10;자동 생성된 설명" id="105" name="Google Shape;10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6783" y="1109272"/>
            <a:ext cx="5184568" cy="484182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 txBox="1"/>
          <p:nvPr/>
        </p:nvSpPr>
        <p:spPr>
          <a:xfrm>
            <a:off x="6692017" y="1960522"/>
            <a:ext cx="4986726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Shape = 배열의 모양을 알려주는 튜플</a:t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Stride 값이 클수록 해당 축을 따라 연산을 수행하는 비용이 많이 든다.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Stride값은 음수일 경우 메모리상에서 뒤로 이동해야 한다는 의미</a:t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2353">
                  <a:alpha val="64705"/>
                </a:srgbClr>
              </a:gs>
              <a:gs pos="34000">
                <a:srgbClr val="041944">
                  <a:alpha val="44705"/>
                </a:srgbClr>
              </a:gs>
              <a:gs pos="70000">
                <a:srgbClr val="041944">
                  <a:alpha val="44705"/>
                </a:srgbClr>
              </a:gs>
              <a:gs pos="100000">
                <a:srgbClr val="02082B">
                  <a:alpha val="9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6" name="Google Shape;366;p20"/>
          <p:cNvSpPr/>
          <p:nvPr/>
        </p:nvSpPr>
        <p:spPr>
          <a:xfrm>
            <a:off x="4978840" y="3891281"/>
            <a:ext cx="2339668" cy="436380"/>
          </a:xfrm>
          <a:prstGeom prst="ellipse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67" name="Google Shape;367;p20"/>
          <p:cNvGrpSpPr/>
          <p:nvPr/>
        </p:nvGrpSpPr>
        <p:grpSpPr>
          <a:xfrm>
            <a:off x="4035905" y="2584342"/>
            <a:ext cx="3536278" cy="2906587"/>
            <a:chOff x="3298822" y="913848"/>
            <a:chExt cx="4446588" cy="3654802"/>
          </a:xfrm>
        </p:grpSpPr>
        <p:pic>
          <p:nvPicPr>
            <p:cNvPr id="368" name="Google Shape;368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3732166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4370120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0" name="Google Shape;370;p20"/>
          <p:cNvGrpSpPr/>
          <p:nvPr/>
        </p:nvGrpSpPr>
        <p:grpSpPr>
          <a:xfrm flipH="1">
            <a:off x="4725164" y="2584342"/>
            <a:ext cx="3536278" cy="2906587"/>
            <a:chOff x="3298822" y="913848"/>
            <a:chExt cx="4446588" cy="3654802"/>
          </a:xfrm>
        </p:grpSpPr>
        <p:pic>
          <p:nvPicPr>
            <p:cNvPr id="371" name="Google Shape;371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3732166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4370120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텍스트이(가) 표시된 사진&#10;&#10;자동 생성된 설명" id="373" name="Google Shape;37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8754" y="2241944"/>
            <a:ext cx="4591511" cy="2906588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0"/>
          <p:cNvSpPr txBox="1"/>
          <p:nvPr/>
        </p:nvSpPr>
        <p:spPr>
          <a:xfrm>
            <a:off x="6860974" y="2584342"/>
            <a:ext cx="505620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Tile 메서드는 축을 따라 </a:t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배열을 복사해서 쌓는 함수</a:t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Tile 메서드의 두번째 인자는  타일의 개수로</a:t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로우 대 로우로 이어 붙이게 된다(가로) </a:t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2353">
                  <a:alpha val="64705"/>
                </a:srgbClr>
              </a:gs>
              <a:gs pos="34000">
                <a:srgbClr val="041944">
                  <a:alpha val="44705"/>
                </a:srgbClr>
              </a:gs>
              <a:gs pos="70000">
                <a:srgbClr val="041944">
                  <a:alpha val="44705"/>
                </a:srgbClr>
              </a:gs>
              <a:gs pos="100000">
                <a:srgbClr val="02082B">
                  <a:alpha val="9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1" name="Google Shape;381;p21"/>
          <p:cNvSpPr/>
          <p:nvPr/>
        </p:nvSpPr>
        <p:spPr>
          <a:xfrm>
            <a:off x="4978840" y="3891281"/>
            <a:ext cx="2339668" cy="436380"/>
          </a:xfrm>
          <a:prstGeom prst="ellipse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82" name="Google Shape;382;p21"/>
          <p:cNvGrpSpPr/>
          <p:nvPr/>
        </p:nvGrpSpPr>
        <p:grpSpPr>
          <a:xfrm>
            <a:off x="4035905" y="2584342"/>
            <a:ext cx="3536278" cy="2906587"/>
            <a:chOff x="3298822" y="913848"/>
            <a:chExt cx="4446588" cy="3654802"/>
          </a:xfrm>
        </p:grpSpPr>
        <p:pic>
          <p:nvPicPr>
            <p:cNvPr id="383" name="Google Shape;383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3732166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4370120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5" name="Google Shape;385;p21"/>
          <p:cNvGrpSpPr/>
          <p:nvPr/>
        </p:nvGrpSpPr>
        <p:grpSpPr>
          <a:xfrm flipH="1">
            <a:off x="4725164" y="2584342"/>
            <a:ext cx="3536278" cy="2906587"/>
            <a:chOff x="3298822" y="913848"/>
            <a:chExt cx="4446588" cy="3654802"/>
          </a:xfrm>
        </p:grpSpPr>
        <p:pic>
          <p:nvPicPr>
            <p:cNvPr id="386" name="Google Shape;386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3732166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4370120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테이블이(가) 표시된 사진&#10;&#10;자동 생성된 설명" id="388" name="Google Shape;38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9465" y="1367070"/>
            <a:ext cx="4966535" cy="4123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2353">
                  <a:alpha val="64705"/>
                </a:srgbClr>
              </a:gs>
              <a:gs pos="34000">
                <a:srgbClr val="041944">
                  <a:alpha val="44705"/>
                </a:srgbClr>
              </a:gs>
              <a:gs pos="70000">
                <a:srgbClr val="041944">
                  <a:alpha val="44705"/>
                </a:srgbClr>
              </a:gs>
              <a:gs pos="100000">
                <a:srgbClr val="02082B">
                  <a:alpha val="9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5" name="Google Shape;395;p22"/>
          <p:cNvSpPr/>
          <p:nvPr/>
        </p:nvSpPr>
        <p:spPr>
          <a:xfrm>
            <a:off x="4978840" y="3891281"/>
            <a:ext cx="2339668" cy="436380"/>
          </a:xfrm>
          <a:prstGeom prst="ellipse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96" name="Google Shape;396;p22"/>
          <p:cNvGrpSpPr/>
          <p:nvPr/>
        </p:nvGrpSpPr>
        <p:grpSpPr>
          <a:xfrm>
            <a:off x="4035905" y="2584342"/>
            <a:ext cx="3536278" cy="2906587"/>
            <a:chOff x="3298822" y="913848"/>
            <a:chExt cx="4446588" cy="3654802"/>
          </a:xfrm>
        </p:grpSpPr>
        <p:pic>
          <p:nvPicPr>
            <p:cNvPr id="397" name="Google Shape;397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3732166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4370120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9" name="Google Shape;399;p22"/>
          <p:cNvGrpSpPr/>
          <p:nvPr/>
        </p:nvGrpSpPr>
        <p:grpSpPr>
          <a:xfrm flipH="1">
            <a:off x="4725164" y="2584342"/>
            <a:ext cx="3536278" cy="2906587"/>
            <a:chOff x="3298822" y="913848"/>
            <a:chExt cx="4446588" cy="3654802"/>
          </a:xfrm>
        </p:grpSpPr>
        <p:pic>
          <p:nvPicPr>
            <p:cNvPr id="400" name="Google Shape;400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3732166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1" name="Google Shape;401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4370120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텍스트이(가) 표시된 사진&#10;&#10;자동 생성된 설명" id="402" name="Google Shape;40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1958" y="1217272"/>
            <a:ext cx="5038881" cy="4404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2353">
                  <a:alpha val="64705"/>
                </a:srgbClr>
              </a:gs>
              <a:gs pos="34000">
                <a:srgbClr val="041944">
                  <a:alpha val="44705"/>
                </a:srgbClr>
              </a:gs>
              <a:gs pos="70000">
                <a:srgbClr val="041944">
                  <a:alpha val="44705"/>
                </a:srgbClr>
              </a:gs>
              <a:gs pos="100000">
                <a:srgbClr val="02082B">
                  <a:alpha val="9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9" name="Google Shape;409;p23"/>
          <p:cNvSpPr/>
          <p:nvPr/>
        </p:nvSpPr>
        <p:spPr>
          <a:xfrm>
            <a:off x="4978840" y="3891281"/>
            <a:ext cx="2339668" cy="436380"/>
          </a:xfrm>
          <a:prstGeom prst="ellipse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10" name="Google Shape;410;p23"/>
          <p:cNvGrpSpPr/>
          <p:nvPr/>
        </p:nvGrpSpPr>
        <p:grpSpPr>
          <a:xfrm>
            <a:off x="4035905" y="2584342"/>
            <a:ext cx="3536278" cy="2906587"/>
            <a:chOff x="3298822" y="913848"/>
            <a:chExt cx="4446588" cy="3654802"/>
          </a:xfrm>
        </p:grpSpPr>
        <p:pic>
          <p:nvPicPr>
            <p:cNvPr id="411" name="Google Shape;411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3732166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2" name="Google Shape;412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4370120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3" name="Google Shape;413;p23"/>
          <p:cNvGrpSpPr/>
          <p:nvPr/>
        </p:nvGrpSpPr>
        <p:grpSpPr>
          <a:xfrm flipH="1">
            <a:off x="4725164" y="2584342"/>
            <a:ext cx="3536278" cy="2906587"/>
            <a:chOff x="3298822" y="913848"/>
            <a:chExt cx="4446588" cy="3654802"/>
          </a:xfrm>
        </p:grpSpPr>
        <p:pic>
          <p:nvPicPr>
            <p:cNvPr id="414" name="Google Shape;414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3732166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5" name="Google Shape;415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4370120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텍스트이(가) 표시된 사진&#10;&#10;자동 생성된 설명" id="416" name="Google Shape;416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14727" y="2252498"/>
            <a:ext cx="5982535" cy="2353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2353">
                  <a:alpha val="64705"/>
                </a:srgbClr>
              </a:gs>
              <a:gs pos="34000">
                <a:srgbClr val="041944">
                  <a:alpha val="44705"/>
                </a:srgbClr>
              </a:gs>
              <a:gs pos="70000">
                <a:srgbClr val="041944">
                  <a:alpha val="44705"/>
                </a:srgbClr>
              </a:gs>
              <a:gs pos="100000">
                <a:srgbClr val="02082B">
                  <a:alpha val="9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3" name="Google Shape;423;p24"/>
          <p:cNvSpPr/>
          <p:nvPr/>
        </p:nvSpPr>
        <p:spPr>
          <a:xfrm>
            <a:off x="4978840" y="3891281"/>
            <a:ext cx="2339668" cy="436380"/>
          </a:xfrm>
          <a:prstGeom prst="ellipse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24" name="Google Shape;424;p24"/>
          <p:cNvGrpSpPr/>
          <p:nvPr/>
        </p:nvGrpSpPr>
        <p:grpSpPr>
          <a:xfrm>
            <a:off x="4035905" y="2584342"/>
            <a:ext cx="3536278" cy="2906587"/>
            <a:chOff x="3298822" y="913848"/>
            <a:chExt cx="4446588" cy="3654802"/>
          </a:xfrm>
        </p:grpSpPr>
        <p:pic>
          <p:nvPicPr>
            <p:cNvPr id="425" name="Google Shape;425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3732166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6" name="Google Shape;426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4370120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7" name="Google Shape;427;p24"/>
          <p:cNvGrpSpPr/>
          <p:nvPr/>
        </p:nvGrpSpPr>
        <p:grpSpPr>
          <a:xfrm flipH="1">
            <a:off x="4725164" y="2584342"/>
            <a:ext cx="3536278" cy="2906587"/>
            <a:chOff x="3298822" y="913848"/>
            <a:chExt cx="4446588" cy="3654802"/>
          </a:xfrm>
        </p:grpSpPr>
        <p:pic>
          <p:nvPicPr>
            <p:cNvPr id="428" name="Google Shape;428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3732166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9" name="Google Shape;429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4370120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텍스트이(가) 표시된 사진&#10;&#10;자동 생성된 설명" id="430" name="Google Shape;430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62560" y="2254153"/>
            <a:ext cx="3991532" cy="2906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2353">
                  <a:alpha val="64705"/>
                </a:srgbClr>
              </a:gs>
              <a:gs pos="34000">
                <a:srgbClr val="041944">
                  <a:alpha val="44705"/>
                </a:srgbClr>
              </a:gs>
              <a:gs pos="70000">
                <a:srgbClr val="041944">
                  <a:alpha val="44705"/>
                </a:srgbClr>
              </a:gs>
              <a:gs pos="100000">
                <a:srgbClr val="02082B">
                  <a:alpha val="9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7" name="Google Shape;437;p25"/>
          <p:cNvSpPr/>
          <p:nvPr/>
        </p:nvSpPr>
        <p:spPr>
          <a:xfrm>
            <a:off x="4978840" y="3891281"/>
            <a:ext cx="2339668" cy="436380"/>
          </a:xfrm>
          <a:prstGeom prst="ellipse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8" name="Google Shape;438;p25"/>
          <p:cNvGrpSpPr/>
          <p:nvPr/>
        </p:nvGrpSpPr>
        <p:grpSpPr>
          <a:xfrm>
            <a:off x="4035905" y="2584342"/>
            <a:ext cx="3536278" cy="2906587"/>
            <a:chOff x="3298822" y="913848"/>
            <a:chExt cx="4446588" cy="3654802"/>
          </a:xfrm>
        </p:grpSpPr>
        <p:pic>
          <p:nvPicPr>
            <p:cNvPr id="439" name="Google Shape;439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3732166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0" name="Google Shape;440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4370120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1" name="Google Shape;441;p25"/>
          <p:cNvGrpSpPr/>
          <p:nvPr/>
        </p:nvGrpSpPr>
        <p:grpSpPr>
          <a:xfrm flipH="1">
            <a:off x="4725164" y="2584342"/>
            <a:ext cx="3536278" cy="2906587"/>
            <a:chOff x="3298822" y="913848"/>
            <a:chExt cx="4446588" cy="3654802"/>
          </a:xfrm>
        </p:grpSpPr>
        <p:pic>
          <p:nvPicPr>
            <p:cNvPr id="442" name="Google Shape;442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3732166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4370120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테이블이(가) 표시된 사진&#10;&#10;자동 생성된 설명" id="444" name="Google Shape;444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4607" y="1618714"/>
            <a:ext cx="5544324" cy="3872216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25"/>
          <p:cNvSpPr txBox="1"/>
          <p:nvPr/>
        </p:nvSpPr>
        <p:spPr>
          <a:xfrm>
            <a:off x="6677190" y="3354100"/>
            <a:ext cx="49867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Arr.mean(0) 각 컬럼의 평균값</a:t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4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2353">
                  <a:alpha val="64705"/>
                </a:srgbClr>
              </a:gs>
              <a:gs pos="34000">
                <a:srgbClr val="041944">
                  <a:alpha val="44705"/>
                </a:srgbClr>
              </a:gs>
              <a:gs pos="70000">
                <a:srgbClr val="041944">
                  <a:alpha val="44705"/>
                </a:srgbClr>
              </a:gs>
              <a:gs pos="100000">
                <a:srgbClr val="02082B">
                  <a:alpha val="9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p42"/>
          <p:cNvSpPr txBox="1"/>
          <p:nvPr/>
        </p:nvSpPr>
        <p:spPr>
          <a:xfrm>
            <a:off x="4427595" y="3090530"/>
            <a:ext cx="333681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8BF3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4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hank </a:t>
            </a:r>
            <a:r>
              <a:rPr lang="en-US" sz="4000">
                <a:solidFill>
                  <a:srgbClr val="F8BF39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4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ou</a:t>
            </a:r>
            <a:endParaRPr sz="40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2"/>
          <p:cNvSpPr/>
          <p:nvPr/>
        </p:nvSpPr>
        <p:spPr>
          <a:xfrm>
            <a:off x="4599860" y="2858088"/>
            <a:ext cx="125762" cy="12576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4" name="Google Shape;454;p42"/>
          <p:cNvSpPr/>
          <p:nvPr/>
        </p:nvSpPr>
        <p:spPr>
          <a:xfrm>
            <a:off x="6012278" y="2858088"/>
            <a:ext cx="125762" cy="125762"/>
          </a:xfrm>
          <a:prstGeom prst="ellipse">
            <a:avLst/>
          </a:prstGeom>
          <a:solidFill>
            <a:srgbClr val="F8BF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5" name="Google Shape;455;p42"/>
          <p:cNvSpPr/>
          <p:nvPr/>
        </p:nvSpPr>
        <p:spPr>
          <a:xfrm>
            <a:off x="7424697" y="2858088"/>
            <a:ext cx="125762" cy="12576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56" name="Google Shape;456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3270738" y="1386926"/>
            <a:ext cx="5211837" cy="4467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2353">
                  <a:alpha val="64705"/>
                </a:srgbClr>
              </a:gs>
              <a:gs pos="34000">
                <a:srgbClr val="041944">
                  <a:alpha val="44705"/>
                </a:srgbClr>
              </a:gs>
              <a:gs pos="70000">
                <a:srgbClr val="041944">
                  <a:alpha val="44705"/>
                </a:srgbClr>
              </a:gs>
              <a:gs pos="100000">
                <a:srgbClr val="02082B">
                  <a:alpha val="9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4978840" y="3891281"/>
            <a:ext cx="2339668" cy="436380"/>
          </a:xfrm>
          <a:prstGeom prst="ellipse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4" name="Google Shape;114;p3"/>
          <p:cNvGrpSpPr/>
          <p:nvPr/>
        </p:nvGrpSpPr>
        <p:grpSpPr>
          <a:xfrm>
            <a:off x="4035905" y="2584342"/>
            <a:ext cx="3536278" cy="2906587"/>
            <a:chOff x="3298822" y="913848"/>
            <a:chExt cx="4446588" cy="3654802"/>
          </a:xfrm>
        </p:grpSpPr>
        <p:pic>
          <p:nvPicPr>
            <p:cNvPr id="115" name="Google Shape;115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3732166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4370120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7" name="Google Shape;117;p3"/>
          <p:cNvGrpSpPr/>
          <p:nvPr/>
        </p:nvGrpSpPr>
        <p:grpSpPr>
          <a:xfrm flipH="1">
            <a:off x="4725164" y="2584342"/>
            <a:ext cx="3536278" cy="2906587"/>
            <a:chOff x="3298822" y="913848"/>
            <a:chExt cx="4446588" cy="3654802"/>
          </a:xfrm>
        </p:grpSpPr>
        <p:pic>
          <p:nvPicPr>
            <p:cNvPr id="118" name="Google Shape;118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3732166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4370120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텍스트이(가) 표시된 사진&#10;&#10;자동 생성된 설명" id="120" name="Google Shape;12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5651" y="1050375"/>
            <a:ext cx="4655817" cy="526048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"/>
          <p:cNvSpPr txBox="1"/>
          <p:nvPr/>
        </p:nvSpPr>
        <p:spPr>
          <a:xfrm>
            <a:off x="6946877" y="3105834"/>
            <a:ext cx="40578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배열에 당긴 값이 정수, 파이썬 ,객체인지 확인하는 코드 작성가능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2353">
                  <a:alpha val="64705"/>
                </a:srgbClr>
              </a:gs>
              <a:gs pos="34000">
                <a:srgbClr val="041944">
                  <a:alpha val="44705"/>
                </a:srgbClr>
              </a:gs>
              <a:gs pos="70000">
                <a:srgbClr val="041944">
                  <a:alpha val="44705"/>
                </a:srgbClr>
              </a:gs>
              <a:gs pos="100000">
                <a:srgbClr val="02082B">
                  <a:alpha val="9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4978840" y="3891281"/>
            <a:ext cx="2339668" cy="436380"/>
          </a:xfrm>
          <a:prstGeom prst="ellipse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9" name="Google Shape;129;p4"/>
          <p:cNvGrpSpPr/>
          <p:nvPr/>
        </p:nvGrpSpPr>
        <p:grpSpPr>
          <a:xfrm>
            <a:off x="4035905" y="2584342"/>
            <a:ext cx="3536278" cy="2906587"/>
            <a:chOff x="3298822" y="913848"/>
            <a:chExt cx="4446588" cy="3654802"/>
          </a:xfrm>
        </p:grpSpPr>
        <p:pic>
          <p:nvPicPr>
            <p:cNvPr id="130" name="Google Shape;130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3732166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4370120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2" name="Google Shape;132;p4"/>
          <p:cNvGrpSpPr/>
          <p:nvPr/>
        </p:nvGrpSpPr>
        <p:grpSpPr>
          <a:xfrm flipH="1">
            <a:off x="4725164" y="2584342"/>
            <a:ext cx="3536278" cy="2906587"/>
            <a:chOff x="3298822" y="913848"/>
            <a:chExt cx="4446588" cy="3654802"/>
          </a:xfrm>
        </p:grpSpPr>
        <p:pic>
          <p:nvPicPr>
            <p:cNvPr id="133" name="Google Shape;133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3732166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4370120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텍스트이(가) 표시된 사진&#10;&#10;자동 생성된 설명" id="135" name="Google Shape;13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1485" y="2301744"/>
            <a:ext cx="3873680" cy="225451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/>
          <p:cNvSpPr txBox="1"/>
          <p:nvPr/>
        </p:nvSpPr>
        <p:spPr>
          <a:xfrm>
            <a:off x="6932475" y="2966719"/>
            <a:ext cx="42862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다음과 같이 ints 가 </a:t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np.number형인것을 확인할수 있다.</a:t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2353">
                  <a:alpha val="64705"/>
                </a:srgbClr>
              </a:gs>
              <a:gs pos="34000">
                <a:srgbClr val="041944">
                  <a:alpha val="44705"/>
                </a:srgbClr>
              </a:gs>
              <a:gs pos="70000">
                <a:srgbClr val="041944">
                  <a:alpha val="44705"/>
                </a:srgbClr>
              </a:gs>
              <a:gs pos="100000">
                <a:srgbClr val="02082B">
                  <a:alpha val="9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4978840" y="3891281"/>
            <a:ext cx="2339668" cy="436380"/>
          </a:xfrm>
          <a:prstGeom prst="ellipse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4" name="Google Shape;144;p5"/>
          <p:cNvGrpSpPr/>
          <p:nvPr/>
        </p:nvGrpSpPr>
        <p:grpSpPr>
          <a:xfrm>
            <a:off x="4035905" y="2584342"/>
            <a:ext cx="3536278" cy="2906587"/>
            <a:chOff x="3298822" y="913848"/>
            <a:chExt cx="4446588" cy="3654802"/>
          </a:xfrm>
        </p:grpSpPr>
        <p:pic>
          <p:nvPicPr>
            <p:cNvPr id="145" name="Google Shape;145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3732166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4370120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" name="Google Shape;147;p5"/>
          <p:cNvGrpSpPr/>
          <p:nvPr/>
        </p:nvGrpSpPr>
        <p:grpSpPr>
          <a:xfrm flipH="1">
            <a:off x="4725164" y="2584342"/>
            <a:ext cx="3536278" cy="2906587"/>
            <a:chOff x="3298822" y="913848"/>
            <a:chExt cx="4446588" cy="3654802"/>
          </a:xfrm>
        </p:grpSpPr>
        <p:pic>
          <p:nvPicPr>
            <p:cNvPr id="148" name="Google Shape;148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3732166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4370120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텍스트이(가) 표시된 사진&#10;&#10;자동 생성된 설명" id="150" name="Google Shape;15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6618" y="1217271"/>
            <a:ext cx="4175897" cy="427365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5"/>
          <p:cNvSpPr txBox="1"/>
          <p:nvPr/>
        </p:nvSpPr>
        <p:spPr>
          <a:xfrm>
            <a:off x="6677190" y="3354100"/>
            <a:ext cx="49867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Reshape 를 통해 1차원 배열을 행렬로 변환</a:t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2353">
                  <a:alpha val="64705"/>
                </a:srgbClr>
              </a:gs>
              <a:gs pos="34000">
                <a:srgbClr val="041944">
                  <a:alpha val="44705"/>
                </a:srgbClr>
              </a:gs>
              <a:gs pos="70000">
                <a:srgbClr val="041944">
                  <a:alpha val="44705"/>
                </a:srgbClr>
              </a:gs>
              <a:gs pos="100000">
                <a:srgbClr val="02082B">
                  <a:alpha val="9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4978840" y="3891281"/>
            <a:ext cx="2339668" cy="436380"/>
          </a:xfrm>
          <a:prstGeom prst="ellipse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9" name="Google Shape;159;p6"/>
          <p:cNvGrpSpPr/>
          <p:nvPr/>
        </p:nvGrpSpPr>
        <p:grpSpPr>
          <a:xfrm>
            <a:off x="4035905" y="2584342"/>
            <a:ext cx="3536278" cy="2906587"/>
            <a:chOff x="3298822" y="913848"/>
            <a:chExt cx="4446588" cy="3654802"/>
          </a:xfrm>
        </p:grpSpPr>
        <p:pic>
          <p:nvPicPr>
            <p:cNvPr id="160" name="Google Shape;160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3732166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4370120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" name="Google Shape;162;p6"/>
          <p:cNvGrpSpPr/>
          <p:nvPr/>
        </p:nvGrpSpPr>
        <p:grpSpPr>
          <a:xfrm flipH="1">
            <a:off x="4725164" y="2584342"/>
            <a:ext cx="3536278" cy="2906587"/>
            <a:chOff x="3298822" y="913848"/>
            <a:chExt cx="4446588" cy="3654802"/>
          </a:xfrm>
        </p:grpSpPr>
        <p:pic>
          <p:nvPicPr>
            <p:cNvPr id="163" name="Google Shape;163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3732166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4370120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테이블이(가) 표시된 사진&#10;&#10;자동 생성된 설명" id="165" name="Google Shape;16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9035" y="1367070"/>
            <a:ext cx="4435776" cy="387948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6"/>
          <p:cNvSpPr txBox="1"/>
          <p:nvPr/>
        </p:nvSpPr>
        <p:spPr>
          <a:xfrm>
            <a:off x="6536748" y="2379707"/>
            <a:ext cx="498672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다차원 배열 또한 재형성이 가능</a:t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-1값을 넘길 수도 있는데 이 경우 </a:t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원본 데이터를 참조해서 적절한 값을 추론</a:t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2353">
                  <a:alpha val="64705"/>
                </a:srgbClr>
              </a:gs>
              <a:gs pos="34000">
                <a:srgbClr val="041944">
                  <a:alpha val="44705"/>
                </a:srgbClr>
              </a:gs>
              <a:gs pos="70000">
                <a:srgbClr val="041944">
                  <a:alpha val="44705"/>
                </a:srgbClr>
              </a:gs>
              <a:gs pos="100000">
                <a:srgbClr val="02082B">
                  <a:alpha val="9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7"/>
          <p:cNvSpPr/>
          <p:nvPr/>
        </p:nvSpPr>
        <p:spPr>
          <a:xfrm>
            <a:off x="4978840" y="3891281"/>
            <a:ext cx="2339668" cy="436380"/>
          </a:xfrm>
          <a:prstGeom prst="ellipse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4" name="Google Shape;174;p7"/>
          <p:cNvGrpSpPr/>
          <p:nvPr/>
        </p:nvGrpSpPr>
        <p:grpSpPr>
          <a:xfrm>
            <a:off x="4035905" y="2584342"/>
            <a:ext cx="3536278" cy="2906587"/>
            <a:chOff x="3298822" y="913848"/>
            <a:chExt cx="4446588" cy="3654802"/>
          </a:xfrm>
        </p:grpSpPr>
        <p:pic>
          <p:nvPicPr>
            <p:cNvPr id="175" name="Google Shape;175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3732166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4370120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7" name="Google Shape;177;p7"/>
          <p:cNvGrpSpPr/>
          <p:nvPr/>
        </p:nvGrpSpPr>
        <p:grpSpPr>
          <a:xfrm flipH="1">
            <a:off x="4725164" y="2584342"/>
            <a:ext cx="3536278" cy="2906587"/>
            <a:chOff x="3298822" y="913848"/>
            <a:chExt cx="4446588" cy="3654802"/>
          </a:xfrm>
        </p:grpSpPr>
        <p:pic>
          <p:nvPicPr>
            <p:cNvPr id="178" name="Google Shape;178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3732166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4370120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텍스트이(가) 표시된 사진&#10;&#10;자동 생성된 설명" id="180" name="Google Shape;18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9509" y="1064303"/>
            <a:ext cx="4163006" cy="4691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2353">
                  <a:alpha val="64705"/>
                </a:srgbClr>
              </a:gs>
              <a:gs pos="34000">
                <a:srgbClr val="041944">
                  <a:alpha val="44705"/>
                </a:srgbClr>
              </a:gs>
              <a:gs pos="70000">
                <a:srgbClr val="041944">
                  <a:alpha val="44705"/>
                </a:srgbClr>
              </a:gs>
              <a:gs pos="100000">
                <a:srgbClr val="02082B">
                  <a:alpha val="9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4978840" y="3891281"/>
            <a:ext cx="2339668" cy="436380"/>
          </a:xfrm>
          <a:prstGeom prst="ellipse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88" name="Google Shape;188;p8"/>
          <p:cNvGrpSpPr/>
          <p:nvPr/>
        </p:nvGrpSpPr>
        <p:grpSpPr>
          <a:xfrm>
            <a:off x="4035905" y="2584342"/>
            <a:ext cx="3536278" cy="2906587"/>
            <a:chOff x="3298822" y="913848"/>
            <a:chExt cx="4446588" cy="3654802"/>
          </a:xfrm>
        </p:grpSpPr>
        <p:pic>
          <p:nvPicPr>
            <p:cNvPr id="189" name="Google Shape;189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3732166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4370120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1" name="Google Shape;191;p8"/>
          <p:cNvGrpSpPr/>
          <p:nvPr/>
        </p:nvGrpSpPr>
        <p:grpSpPr>
          <a:xfrm flipH="1">
            <a:off x="4725164" y="2584342"/>
            <a:ext cx="3536278" cy="2906587"/>
            <a:chOff x="3298822" y="913848"/>
            <a:chExt cx="4446588" cy="3654802"/>
          </a:xfrm>
        </p:grpSpPr>
        <p:pic>
          <p:nvPicPr>
            <p:cNvPr id="192" name="Google Shape;192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3732166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4370120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텍스트이(가) 표시된 사진&#10;&#10;자동 생성된 설명" id="194" name="Google Shape;19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5955" y="1279906"/>
            <a:ext cx="4643661" cy="429818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8"/>
          <p:cNvSpPr txBox="1"/>
          <p:nvPr/>
        </p:nvSpPr>
        <p:spPr>
          <a:xfrm>
            <a:off x="6692017" y="1960522"/>
            <a:ext cx="4986726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시작 값과 스텝 값이 없으므로 </a:t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0과 1을 각각 기본으로 함.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Reshape(5,3)이기에 5x3배열로 변환</a:t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Ravel메서드를 통해 평탄화 작업</a:t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(다차원 배열을 낮은 차원으로 변환)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2353">
                  <a:alpha val="64705"/>
                </a:srgbClr>
              </a:gs>
              <a:gs pos="34000">
                <a:srgbClr val="041944">
                  <a:alpha val="44705"/>
                </a:srgbClr>
              </a:gs>
              <a:gs pos="70000">
                <a:srgbClr val="041944">
                  <a:alpha val="44705"/>
                </a:srgbClr>
              </a:gs>
              <a:gs pos="100000">
                <a:srgbClr val="02082B">
                  <a:alpha val="9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9"/>
          <p:cNvSpPr/>
          <p:nvPr/>
        </p:nvSpPr>
        <p:spPr>
          <a:xfrm>
            <a:off x="4978840" y="3891281"/>
            <a:ext cx="2339668" cy="436380"/>
          </a:xfrm>
          <a:prstGeom prst="ellipse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3" name="Google Shape;203;p9"/>
          <p:cNvGrpSpPr/>
          <p:nvPr/>
        </p:nvGrpSpPr>
        <p:grpSpPr>
          <a:xfrm>
            <a:off x="4035905" y="2584342"/>
            <a:ext cx="3536278" cy="2906587"/>
            <a:chOff x="3298822" y="913848"/>
            <a:chExt cx="4446588" cy="3654802"/>
          </a:xfrm>
        </p:grpSpPr>
        <p:pic>
          <p:nvPicPr>
            <p:cNvPr id="204" name="Google Shape;204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3732166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4370120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6" name="Google Shape;206;p9"/>
          <p:cNvGrpSpPr/>
          <p:nvPr/>
        </p:nvGrpSpPr>
        <p:grpSpPr>
          <a:xfrm flipH="1">
            <a:off x="4725164" y="2584342"/>
            <a:ext cx="3536278" cy="2906587"/>
            <a:chOff x="3298822" y="913848"/>
            <a:chExt cx="4446588" cy="3654802"/>
          </a:xfrm>
        </p:grpSpPr>
        <p:pic>
          <p:nvPicPr>
            <p:cNvPr id="207" name="Google Shape;207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3732166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800000">
              <a:off x="4370120" y="1480415"/>
              <a:ext cx="2941946" cy="252166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테이블이(가) 표시된 사진&#10;&#10;자동 생성된 설명" id="209" name="Google Shape;20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4355" y="2728012"/>
            <a:ext cx="5068862" cy="127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9"/>
          <p:cNvSpPr txBox="1"/>
          <p:nvPr/>
        </p:nvSpPr>
        <p:spPr>
          <a:xfrm>
            <a:off x="6505730" y="1960522"/>
            <a:ext cx="5381469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Ravel과 유사한 것으로  flatten 메서드가 존재</a:t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두 메서드는 평탄화 하는 것은 동일</a:t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But, ravel은 필요하지 않다면 원본 데이터의 복사본을 생성 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Flatten은 항상 데이터의 복사본을 반환</a:t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2019-12-22T05:31:38Z</dcterms:created>
  <dc:creator>playuniv</dc:creator>
</cp:coreProperties>
</file>