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1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6" r:id="rId31"/>
    <p:sldId id="291" r:id="rId32"/>
    <p:sldId id="292" r:id="rId33"/>
    <p:sldId id="293" r:id="rId34"/>
    <p:sldId id="294" r:id="rId35"/>
    <p:sldId id="295" r:id="rId36"/>
    <p:sldId id="297" r:id="rId37"/>
    <p:sldId id="309" r:id="rId38"/>
    <p:sldId id="298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7" r:id="rId52"/>
    <p:sldId id="262" r:id="rId53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9" autoAdjust="0"/>
  </p:normalViewPr>
  <p:slideViewPr>
    <p:cSldViewPr>
      <p:cViewPr varScale="1">
        <p:scale>
          <a:sx n="60" d="100"/>
          <a:sy n="60" d="100"/>
        </p:scale>
        <p:origin x="96" y="12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2020-11-20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85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09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0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72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031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798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92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635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412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71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23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634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023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674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541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226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681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982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512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134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39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219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246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786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698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741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554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200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365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440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772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1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674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0182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7514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943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4335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53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3790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6839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6294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0257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70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959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1708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621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9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1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83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77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50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6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C25414-962D-4126-95A3-600CB1D50962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AAAF4-B023-4F11-8BC4-40E184001277}" type="datetime1">
              <a:rPr lang="ko-KR" altLang="en-US" noProof="0" smtClean="0"/>
              <a:t>2020-11-20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  <a:lvl2pPr marL="548640">
              <a:defRPr>
                <a:latin typeface="+mn-ea"/>
                <a:ea typeface="+mn-ea"/>
              </a:defRPr>
            </a:lvl2pPr>
            <a:lvl3pPr marL="777240">
              <a:defRPr>
                <a:latin typeface="+mn-ea"/>
                <a:ea typeface="+mn-ea"/>
              </a:defRPr>
            </a:lvl3pPr>
            <a:lvl4pPr marL="1005840">
              <a:defRPr>
                <a:latin typeface="+mn-ea"/>
                <a:ea typeface="+mn-ea"/>
              </a:defRPr>
            </a:lvl4pPr>
            <a:lvl5pPr marL="1234440">
              <a:defRPr>
                <a:latin typeface="+mn-ea"/>
                <a:ea typeface="+mn-ea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E260582E-7A65-437C-8D28-2CCA48D478B1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5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5352F-80AB-4FF1-AE87-04B0FB46C4A6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8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1417D-47F7-4294-BC60-C922E66DDC5E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6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D8DD6-5756-4386-AA2C-4FE3FAD46F08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703DB-376B-4877-9DFC-673EAE81E438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615" name="틀" descr="상자 그래픽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9038E-9B6B-453E-BFC0-BB741C130533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grpSp>
        <p:nvGrpSpPr>
          <p:cNvPr id="614" name="틀" descr="상자 그래픽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6A3C-CD7B-41E4-AAC8-8FEE9D856C7D}" type="datetime1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B858D52-AA5F-4806-9C6F-D2E4C47ECC08}" type="datetime1">
              <a:rPr lang="ko-KR" altLang="en-US" noProof="0" smtClean="0"/>
              <a:t>2020-11-20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940" y="3645024"/>
            <a:ext cx="8496944" cy="1066800"/>
          </a:xfrm>
        </p:spPr>
        <p:txBody>
          <a:bodyPr rtlCol="0"/>
          <a:lstStyle/>
          <a:p>
            <a:pPr algn="r" rtl="0"/>
            <a:r>
              <a:rPr lang="ko-KR" alt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ㅅㅜㄷㅏㅈㅐㅇㅇㅣ</a:t>
            </a:r>
            <a:endParaRPr lang="ko-KR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2016010729</a:t>
            </a:r>
          </a:p>
          <a:p>
            <a:pPr algn="r" rtl="0"/>
            <a:r>
              <a:rPr lang="en-US" altLang="ko-K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Jeonungjin</a:t>
            </a:r>
            <a:endParaRPr lang="ko-KR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      수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하나의 변수는 다양한 유형의 값 저장 가능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D4FA2F-6619-4656-BD28-E489422E0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3429000"/>
            <a:ext cx="734481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      수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4267200"/>
          </a:xfrm>
        </p:spPr>
        <p:txBody>
          <a:bodyPr rtlCol="0">
            <a:normAutofit lnSpcReduction="10000"/>
          </a:bodyPr>
          <a:lstStyle/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rtl="0"/>
            <a:r>
              <a:rPr lang="en-US" altLang="ko-K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Rstudio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에서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&lt;-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쉽게 입력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 Alt  +  - )  </a:t>
            </a:r>
          </a:p>
          <a:p>
            <a:pPr marL="0" indent="0" rtl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</a:t>
            </a: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Script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창에서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Console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창으로 이동 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(Ctrl +2)</a:t>
            </a: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Console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창에서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Script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창으로 이동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(Ctrl +1)</a:t>
            </a: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-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그렇다고는 하는데 전 안 되던 뎀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75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      수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R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에서 사용할 수 있는 자료형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숫자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(1,45)</a:t>
            </a:r>
          </a:p>
          <a:p>
            <a:pPr marL="0" indent="0">
              <a:buNone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문자 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(“a” , “b”)</a:t>
            </a: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논리형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(TRUE , FALSE)</a:t>
            </a:r>
          </a:p>
          <a:p>
            <a:pPr marL="0" indent="0">
              <a:buNone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특수한 값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(Null –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비어 있는 값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    NA –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결측 값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    </a:t>
            </a:r>
            <a:r>
              <a:rPr lang="en-US" altLang="ko-K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NaN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–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수학적으로 정의가 불가능한 값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3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우리가 분석하고자 하는 데이터는 대부분 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1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차원 배열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or 2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차원 배열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- 1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차원 배열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( ex . 1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학년 학생들의 몸무게 자료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- 2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차원 배열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 ex . 3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학년 학생들의 전 과목 성적 자료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6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차원 데이터를 저장하기 위한 자료구조를 벡터라고 한다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수학적 의미의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vector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와 다루는 방법 동일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벡터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동일한 자료형의 값이 여러 개 연속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07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벡터 만들기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rtl="0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924AA-1DAC-428C-B59B-B1BFE708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932334"/>
            <a:ext cx="7632848" cy="27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벡터 만들기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C()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함수를 이용해서 생성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하나의 벡터는 동일한 자료형의 값들만 포함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하나의 벡터에 문자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숫자를 섞어서 넣으면 모두 문자형으로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02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F0C9D-93FA-419E-AFAA-9931C887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2905137"/>
            <a:ext cx="7920880" cy="22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2414" y="1905000"/>
            <a:ext cx="4571998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연속적인 숫자로 이루어진 벡터 만들기</a:t>
            </a:r>
            <a:endParaRPr lang="ko-KR" altLang="en-US" dirty="0"/>
          </a:p>
        </p:txBody>
      </p:sp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93E5B470-21E9-4673-A408-46C797C3FEA9}"/>
              </a:ext>
            </a:extLst>
          </p:cNvPr>
          <p:cNvSpPr txBox="1">
            <a:spLocks/>
          </p:cNvSpPr>
          <p:nvPr/>
        </p:nvSpPr>
        <p:spPr>
          <a:xfrm>
            <a:off x="6382444" y="1905000"/>
            <a:ext cx="482453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772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058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2344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630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일정 간격의 숫자로 구성된 벡터 만들기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시작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종료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간격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33CFDB-A5DB-4BB3-BD81-FD3C3471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3365056"/>
            <a:ext cx="5616624" cy="19361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6D565E-13D7-45BF-A289-15CC3451E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677" y="3365056"/>
            <a:ext cx="5188343" cy="19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2414" y="1905000"/>
            <a:ext cx="4571998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반복 값에 의한 벡터 만들기</a:t>
            </a:r>
            <a:endParaRPr lang="ko-KR" altLang="en-US" dirty="0"/>
          </a:p>
        </p:txBody>
      </p:sp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F5EA7065-A7EC-44BF-8159-15BCF3407FE0}"/>
              </a:ext>
            </a:extLst>
          </p:cNvPr>
          <p:cNvSpPr txBox="1">
            <a:spLocks/>
          </p:cNvSpPr>
          <p:nvPr/>
        </p:nvSpPr>
        <p:spPr>
          <a:xfrm>
            <a:off x="6454452" y="1905000"/>
            <a:ext cx="45719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772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058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2344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630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24B394-EA61-4CD3-B946-A0747F173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2996952"/>
            <a:ext cx="4571998" cy="2520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EBFA00-A1EE-4C7F-9AB7-CD03073FB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408" y="2996952"/>
            <a:ext cx="49040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 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  본  사  용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810546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자료분석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통계작업에 특화된 공개 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SW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R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은 계산기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R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은 프로그래밍 언어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자료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통계 분석을 위한 거의 모든 기능을 함수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패키지 형태로 제공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Java, C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프로그램과 연동 가능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Compact size ( &lt; 100 Mb)</a:t>
            </a:r>
            <a:endParaRPr lang="ko-KR" altLang="en-US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Open Source SW (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소스코드가 공개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endParaRPr lang="ko-KR" altLang="en-US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 벡터는 요소 값에 이름 부여 가능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names()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함수 이용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요소 값에 이름을 붙여도 계산에 영향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X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4FB4D3-5F96-4425-BCD5-E9F1EAEC1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22" y="4038600"/>
            <a:ext cx="9339618" cy="17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2" y="1905000"/>
            <a:ext cx="11449272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 벡터에서 값 추출하기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한 개의 값 추출      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구간의 값 추출      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-  Negative index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3E84B-A2AD-426C-8E8B-E983E785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89" y="3429000"/>
            <a:ext cx="2661515" cy="15656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323E7F-A784-4433-9517-1B98EA2C6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51" y="3447548"/>
            <a:ext cx="2653605" cy="1565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F987B2-2ADF-4A1C-9628-C2AC8B378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903" y="3447548"/>
            <a:ext cx="2737069" cy="15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2" y="1905000"/>
            <a:ext cx="11449272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 벡터에서 값 추출하기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이름으로 값 추출하기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A2767D-8F19-4343-A971-2688E501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3212976"/>
            <a:ext cx="943304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2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벡터에 대한 산술연산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799C2E-0CA6-4CA5-B45A-352CE85C2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924944"/>
            <a:ext cx="792088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46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데이터 벡터간 연산 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두 벡터의 연결 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/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두 벡터의 합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자료에 벡터의 길이가 다르다면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?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되 있길래 다르게 해 봄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… </a:t>
            </a:r>
            <a:r>
              <a:rPr lang="ko-KR" alt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ㅎ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6399E-D061-432F-B4A9-F9179ABB2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40" y="2996952"/>
            <a:ext cx="10297144" cy="29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04BBB7F7-8A90-4607-B921-64C54CEEDD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09900" y="2181225"/>
          <a:ext cx="6096000" cy="3714750"/>
        </p:xfrm>
        <a:graphic>
          <a:graphicData uri="http://schemas.openxmlformats.org/drawingml/2006/table">
            <a:tbl>
              <a:tblPr/>
              <a:tblGrid>
                <a:gridCol w="1895475">
                  <a:extLst>
                    <a:ext uri="{9D8B030D-6E8A-4147-A177-3AD203B41FA5}">
                      <a16:colId xmlns:a16="http://schemas.microsoft.com/office/drawing/2014/main" val="303827517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7442833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함수명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설명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8359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sum()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자료의 합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3053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mean()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자료의 평균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3965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median()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자료의 중앙값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153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max(), min()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자료의 최대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최소값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437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var()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자료의 분산 값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4722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sd()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자료의 표준편차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242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sort()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자료를 정렬하여 출력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5784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range()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자료의 범위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최대값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최소값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7332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length()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자료의 개수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0108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99E1E90-8CD8-445F-8A10-F91FD7857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9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539352" y="1904999"/>
            <a:ext cx="11449272" cy="4267200"/>
          </a:xfrm>
        </p:spPr>
        <p:txBody>
          <a:bodyPr rtlCol="0"/>
          <a:lstStyle/>
          <a:p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Sort(decreasing = True 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내림차순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Sort(decreasing = False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오름차순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59B4E11-9266-4100-92F5-A3A65688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2" y="3645024"/>
            <a:ext cx="978218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벡         터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논리연산자 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( &lt; , &lt;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= , &gt; , &gt; = , = =  </a:t>
            </a:r>
            <a:r>
              <a:rPr lang="en-US" altLang="ko-KR" sz="18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| ( or) , &amp; (and) </a:t>
            </a:r>
            <a:r>
              <a:rPr lang="ko-KR" altLang="en-US" sz="18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등등</a:t>
            </a:r>
            <a:r>
              <a:rPr lang="en-US" altLang="ko-KR" sz="1800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.. )</a:t>
            </a:r>
          </a:p>
          <a:p>
            <a:pPr marL="0" indent="0">
              <a:buNone/>
            </a:pPr>
            <a:endParaRPr lang="en-US" altLang="ko-KR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2CD564-4AA4-44FB-BFA9-EF8052D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8" y="3212976"/>
            <a:ext cx="9329672" cy="29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 A T R I X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Vector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1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차원 데이터를 저장하기 위한 자료구조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2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차원 데이터 저장을 위해서는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matrix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와  </a:t>
            </a:r>
            <a:r>
              <a:rPr lang="en-US" altLang="ko-K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data,frame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有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 algn="r">
              <a:buNone/>
            </a:pP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-  matrix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모든 저장된 데이터의 데이터 타입이 동일</a:t>
            </a:r>
            <a:endParaRPr lang="en-US" altLang="ko-KR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 algn="r">
              <a:buNone/>
            </a:pPr>
            <a:r>
              <a:rPr lang="en-US" altLang="ko-KR" sz="1600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- </a:t>
            </a:r>
            <a:r>
              <a:rPr lang="en-US" altLang="ko-KR" sz="1600" b="1" i="1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data,frame</a:t>
            </a:r>
            <a:r>
              <a:rPr lang="en-US" altLang="ko-KR" sz="1600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: </a:t>
            </a:r>
            <a:r>
              <a:rPr lang="ko-KR" altLang="en-US" sz="1600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서로 다른 유형의 데이터 타입을 가진 값들을 저장</a:t>
            </a:r>
            <a:endParaRPr lang="en-US" altLang="ko-KR" sz="1600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 A T R I X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/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Matrix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생성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시작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끝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행의 수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열의 수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 marL="0" indent="0">
              <a:buNone/>
            </a:pP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68754DA-D2CD-47EE-8CA1-FBEE9DDC8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2996952"/>
            <a:ext cx="921702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R 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  본  사  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D1B24-19F6-4E9A-B208-5BB48404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뛰어난 시각화 기능 제공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계산기로 사용하기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(+,-,*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등등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..)</a:t>
            </a: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함수 사용하기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{ log, sqrt(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제곱근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 , max(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최댓값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 }</a:t>
            </a: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7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 A T R I X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/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Matrix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생성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시작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끝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행의 수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열의 수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 marL="0" indent="0">
              <a:buNone/>
            </a:pP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2D6AE-510A-4A80-AB65-41B562DD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4" y="2780928"/>
            <a:ext cx="9268188" cy="33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 A T R I X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기존의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vector or matrix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를 결합해 새로운 행렬을 만들 수 있다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C5F3D-0E9E-4DF1-9257-FE2FF13A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2888323"/>
            <a:ext cx="4968554" cy="3276600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BA031B8-D8C2-406F-87C8-EB273E5B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5" y="2888322"/>
            <a:ext cx="4536504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1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 A T R I X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/>
          <a:lstStyle/>
          <a:p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Matrix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안에서의 위치 지정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C1558AA-B1F1-405B-BFE1-236E6304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636912"/>
            <a:ext cx="468052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69B1244-8229-4B88-B648-0DE88898B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9" y="2636912"/>
            <a:ext cx="504055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 A T R I X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행과 열에 이름 붙이기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3E9FD6B-989D-4AFC-BA95-D8310F6B5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2958480"/>
            <a:ext cx="453650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 A T R I X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행 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열 이름으로 데이터 접근하기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7D93374-BE5C-4F62-A41E-C695104D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924944"/>
            <a:ext cx="489654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80166-60DD-4180-A451-A6FAFB78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207" y="2924944"/>
            <a:ext cx="504055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 A T R I X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만들기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컬럼별로는 데이터 타입 동일 必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6BD4A15-2E95-4418-AC56-DBADDBB1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45" y="2204864"/>
            <a:ext cx="518457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52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 Frame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Iris : R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에서 제공하는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dataset</a:t>
            </a: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0DAEA203-46C2-4FD9-835B-2476D70E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564904"/>
            <a:ext cx="53285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Data Frame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6768753" cy="4267200"/>
          </a:xfrm>
        </p:spPr>
        <p:txBody>
          <a:bodyPr rtlCol="0">
            <a:norm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Iris : R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에서 제공하는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dataset</a:t>
            </a: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0DAEA203-46C2-4FD9-835B-2476D70E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564904"/>
            <a:ext cx="53285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557EB369-2200-4378-AEC5-AA8ED97B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96" y="2564904"/>
            <a:ext cx="483577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Matrix, 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다루기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88E71911-B7BA-45BC-9829-40C90A97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149361"/>
            <a:ext cx="4662264" cy="377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FDA2E4E5-4480-4766-A140-A788CCEE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113266"/>
            <a:ext cx="5389459" cy="377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Matrix, 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다루기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4DEB0723-978B-41D0-81F5-AD61EFA18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64" y="2578129"/>
            <a:ext cx="9793088" cy="21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A7119F1A-1399-4D01-A44A-A5625BAA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64" y="4697787"/>
            <a:ext cx="9793088" cy="15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9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      수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어떤 값을 임시로 보관해 놓기 위한 저장소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저장된 값이 바뀔 수 있다는 의미에서 변수라 함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Ex) A  &lt;-  10</a:t>
            </a: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B  &lt;-  A+20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2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Matrix, 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다루기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행과 열 변환하기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전치행렬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B506BE92-63E6-48DE-B97C-8669540E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564904"/>
            <a:ext cx="727280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Matrix, 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다루기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Subset()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함수 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: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조건에 맞는 행 추출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4A3A8B0E-3761-4FA2-B158-F7FF635E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670448"/>
            <a:ext cx="928423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8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Matrix, 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다루기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하나의 명령문은 한 줄에 작성하는 것이 일반적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</a:t>
            </a: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명령문이 길 경우는 여러 줄에 걸쳐서 작성가능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matrix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간에도 사칙연산 가능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행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/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열의 수가 동일할 때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1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Matrix, 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다루기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69776" y="1844824"/>
            <a:ext cx="11449272" cy="42672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Matrix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와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은 외관상 </a:t>
            </a:r>
            <a:r>
              <a:rPr lang="ko-KR" alt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비슷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But , </a:t>
            </a:r>
            <a:r>
              <a:rPr lang="ko-KR" alt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입력값으로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matrix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와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data ,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중 어떤 형식을 요구하는 경우 有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92920813-D4BC-430C-9F2F-81C45370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9" y="3789040"/>
            <a:ext cx="7207397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Matrix, 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다루기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1C19B68C-21DA-495A-9F2A-0739E0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3" y="2492896"/>
            <a:ext cx="8712968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4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Matrix, 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다루기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64CDF55-ED51-478D-9661-13040A8C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2076450"/>
            <a:ext cx="8424936" cy="365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Matrix, data frame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다루기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As.matrix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(x)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=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주어진 객체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x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를 행렬로 변환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BB25CCFE-7F6A-402C-A994-DC711007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041" y="2492896"/>
            <a:ext cx="3080370" cy="26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파일에 데이터 읽기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쓰기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69776" y="2708920"/>
            <a:ext cx="11449272" cy="3324200"/>
          </a:xfrm>
        </p:spPr>
        <p:txBody>
          <a:bodyPr rtlCol="0">
            <a:normAutofit/>
          </a:bodyPr>
          <a:lstStyle/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파일에서 데이터 </a:t>
            </a:r>
            <a:r>
              <a:rPr lang="ko-KR" alt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읽어오기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-  </a:t>
            </a:r>
            <a:r>
              <a:rPr lang="en-US" altLang="ko-K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exel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에서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.csv </a:t>
            </a:r>
            <a:r>
              <a:rPr lang="ko-KR" alt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포멧으로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저장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-  read.csv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함수 이용하여 불러오기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디렉토리 구분자는 </a:t>
            </a:r>
            <a:r>
              <a:rPr lang="ko-KR" altLang="en-US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“</a:t>
            </a:r>
            <a:r>
              <a:rPr lang="en-US" altLang="ko-KR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\”</a:t>
            </a:r>
            <a:r>
              <a:rPr lang="ko-KR" altLang="en-US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 아닌 </a:t>
            </a:r>
            <a:r>
              <a:rPr lang="en-US" altLang="ko-KR" b="1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“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/ ”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사용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0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파일에 데이터 읽기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쓰기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3771" y="1905000"/>
            <a:ext cx="11449272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1FDD45-04B9-4298-A45F-77243C51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2492896"/>
            <a:ext cx="900100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파일에 데이터 읽기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쓰기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69776" y="1988840"/>
            <a:ext cx="11449272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파일 읽고 쓰는 여러가지 방법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CDA694-7232-4C2F-836A-EF5B5EAD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29" y="2250232"/>
            <a:ext cx="597611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      수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2414" y="1905000"/>
            <a:ext cx="4932038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변수 사용하기 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문자형 자료의 저장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( “”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또는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‘’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이용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)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  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</a:t>
            </a:r>
            <a:endParaRPr lang="ko-KR" altLang="en-US" dirty="0"/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4D18D661-E419-4B7F-ABD0-2751255B3F1B}"/>
              </a:ext>
            </a:extLst>
          </p:cNvPr>
          <p:cNvSpPr txBox="1">
            <a:spLocks/>
          </p:cNvSpPr>
          <p:nvPr/>
        </p:nvSpPr>
        <p:spPr>
          <a:xfrm>
            <a:off x="6670476" y="1905000"/>
            <a:ext cx="45719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7432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772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058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2344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630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EF8ED7-5E8F-4787-A5E1-1332009C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13" y="2564904"/>
            <a:ext cx="446449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List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Factor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261764" y="1905000"/>
            <a:ext cx="11737303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List =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벡터와 비슷하나 벡터와 달리 여러 자료형의 데이터를 섞어서 저장 가능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E24C2-9FC1-47A9-AD63-EB800C31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3522167"/>
            <a:ext cx="10945216" cy="30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 rtlCol="0"/>
          <a:lstStyle/>
          <a:p>
            <a:pPr algn="ctr" rtl="0"/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List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Factor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261764" y="1905000"/>
            <a:ext cx="11737303" cy="4267200"/>
          </a:xfrm>
        </p:spPr>
        <p:txBody>
          <a:bodyPr rtlCol="0">
            <a:normAutofit/>
          </a:bodyPr>
          <a:lstStyle/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Factor </a:t>
            </a: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역시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vector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와 유사한 자료구조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문자형 변수로서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특정한 종류의 값 만을 가질 수 있는 데이터 타입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-  ex)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ABO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식 혈액형을 나타내는 변수를 문자형으로 정의할 때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A,B,AB,O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를 제외한 다른 문자가 나온다면 에러가 나옴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9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C910E-5B8D-407C-8D57-156E3E870769}"/>
              </a:ext>
            </a:extLst>
          </p:cNvPr>
          <p:cNvSpPr txBox="1"/>
          <p:nvPr/>
        </p:nvSpPr>
        <p:spPr>
          <a:xfrm>
            <a:off x="3358108" y="2348880"/>
            <a:ext cx="5832648" cy="208823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ko-KR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 algn="ctr">
              <a:buNone/>
            </a:pPr>
            <a:r>
              <a:rPr lang="en-US" altLang="ko-KR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궁서체" panose="02030609000101010101" pitchFamily="17" charset="-127"/>
              </a:rPr>
              <a:t>E   n    d</a:t>
            </a:r>
            <a:endParaRPr lang="ko-KR" altLang="en-US" sz="4000" b="1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      수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변수 사용하기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프로그래밍 언어의 변수와 유사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변수의 자료형은 지정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X</a:t>
            </a:r>
          </a:p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올바른 자료가 저장되었는지 검사해주지 않음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rtl="0"/>
            <a:endParaRPr lang="en-US" altLang="ko-KR" dirty="0"/>
          </a:p>
          <a:p>
            <a:endParaRPr lang="en-US" altLang="ko-KR" dirty="0"/>
          </a:p>
          <a:p>
            <a:pPr marL="0" indent="0" rt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      수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변수이름 규칙</a:t>
            </a:r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첫 글자는 문자나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.(dot)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으로 시작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그 이후에는 문자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숫자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, dot , underline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사용 가능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대소문자를 구분 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변수에 값을 할당 </a:t>
            </a:r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  -  ‘&lt;-’ 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사용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 ‘ = ‘ 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도 많이 사용 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8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      수 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3053E6A-847F-4C56-87C4-2FBBF292E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020" y="2708920"/>
            <a:ext cx="7632848" cy="2952328"/>
          </a:xfrm>
        </p:spPr>
      </p:pic>
    </p:spTree>
    <p:extLst>
      <p:ext uri="{BB962C8B-B14F-4D97-AF65-F5344CB8AC3E}">
        <p14:creationId xmlns:p14="http://schemas.microsoft.com/office/powerpoint/2010/main" val="38921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      수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en-US" altLang="ko-KR" b="1" i="1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한번 만들어 사용한 변수는 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R </a:t>
            </a:r>
            <a:r>
              <a:rPr lang="ko-KR" altLang="en-US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종료시까지 사라지지 않음</a:t>
            </a:r>
            <a:r>
              <a:rPr lang="en-US" altLang="ko-KR" b="1" i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endParaRPr lang="en-US" altLang="ko-K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93866-066A-46AB-81F8-7BD853FD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3212976"/>
            <a:ext cx="684076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0" indent="0" algn="l">
          <a:buNone/>
          <a:defRPr b="1" i="1"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궁서체" panose="02030609000101010101" pitchFamily="17" charset="-127"/>
            <a:ea typeface="궁서체" panose="02030609000101010101" pitchFamily="17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0_TF02804846_TF02804846.potx" id="{5D58C5C8-DCD8-4683-8F80-2727C2154D0F}" vid="{5606BD10-093D-48AD-B740-AC65385F8422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칠판 교육 프레젠테이션(와이드스크린)</Template>
  <TotalTime>409</TotalTime>
  <Words>1078</Words>
  <Application>Microsoft Office PowerPoint</Application>
  <PresentationFormat>사용자 지정</PresentationFormat>
  <Paragraphs>344</Paragraphs>
  <Slides>52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HY견고딕</vt:lpstr>
      <vt:lpstr>궁서체</vt:lpstr>
      <vt:lpstr>맑은 고딕</vt:lpstr>
      <vt:lpstr>Algerian</vt:lpstr>
      <vt:lpstr>Arial</vt:lpstr>
      <vt:lpstr>Consolas</vt:lpstr>
      <vt:lpstr>Corbel</vt:lpstr>
      <vt:lpstr>칠판 16x9</vt:lpstr>
      <vt:lpstr>ㅅㅜㄷㅏㅈㅐㅇㅇㅣ</vt:lpstr>
      <vt:lpstr>R   기  본  사  용</vt:lpstr>
      <vt:lpstr>R   기  본  사  용</vt:lpstr>
      <vt:lpstr>변      수 </vt:lpstr>
      <vt:lpstr>변      수 </vt:lpstr>
      <vt:lpstr>변      수 </vt:lpstr>
      <vt:lpstr>변      수 </vt:lpstr>
      <vt:lpstr>변      수 </vt:lpstr>
      <vt:lpstr>변      수 </vt:lpstr>
      <vt:lpstr>변      수 </vt:lpstr>
      <vt:lpstr>변      수 </vt:lpstr>
      <vt:lpstr>변      수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벡         터 </vt:lpstr>
      <vt:lpstr>M A T R I X</vt:lpstr>
      <vt:lpstr>M A T R I X</vt:lpstr>
      <vt:lpstr>M A T R I X</vt:lpstr>
      <vt:lpstr>M A T R I X</vt:lpstr>
      <vt:lpstr>M A T R I X</vt:lpstr>
      <vt:lpstr>M A T R I X</vt:lpstr>
      <vt:lpstr>M A T R I X</vt:lpstr>
      <vt:lpstr>M A T R I X</vt:lpstr>
      <vt:lpstr>Data Frame</vt:lpstr>
      <vt:lpstr>Data Frame</vt:lpstr>
      <vt:lpstr>Matrix, data frame 다루기</vt:lpstr>
      <vt:lpstr>Matrix, data frame 다루기</vt:lpstr>
      <vt:lpstr>Matrix, data frame 다루기</vt:lpstr>
      <vt:lpstr>Matrix, data frame 다루기</vt:lpstr>
      <vt:lpstr>Matrix, data frame 다루기</vt:lpstr>
      <vt:lpstr>Matrix, data frame 다루기</vt:lpstr>
      <vt:lpstr>Matrix, data frame 다루기</vt:lpstr>
      <vt:lpstr>Matrix, data frame 다루기</vt:lpstr>
      <vt:lpstr>Matrix, data frame 다루기</vt:lpstr>
      <vt:lpstr>파일에 데이터 읽기/쓰기</vt:lpstr>
      <vt:lpstr>파일에 데이터 읽기 / 쓰기</vt:lpstr>
      <vt:lpstr>파일에 데이터 읽기 / 쓰기</vt:lpstr>
      <vt:lpstr>List  /   Factor</vt:lpstr>
      <vt:lpstr>List  /   Factor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전웅진</dc:creator>
  <cp:lastModifiedBy>전웅진</cp:lastModifiedBy>
  <cp:revision>29</cp:revision>
  <dcterms:created xsi:type="dcterms:W3CDTF">2020-11-20T12:41:49Z</dcterms:created>
  <dcterms:modified xsi:type="dcterms:W3CDTF">2020-11-20T19:38:10Z</dcterms:modified>
</cp:coreProperties>
</file>