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5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313" r:id="rId10"/>
    <p:sldId id="264" r:id="rId11"/>
    <p:sldId id="265" r:id="rId12"/>
    <p:sldId id="314" r:id="rId13"/>
    <p:sldId id="315" r:id="rId14"/>
    <p:sldId id="31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D9130768-6F28-4EBF-8F13-6B511B239554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313"/>
            <p14:sldId id="264"/>
            <p14:sldId id="265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0000"/>
    <a:srgbClr val="FF2D2D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Sötét stílus 2 – 3./4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Közepesen sötét stílus 3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Világos stílus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160F2-8DDA-4F83-87FC-CD53DC882247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CB68-D11D-4E28-8AFA-2400EF225E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673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1320" y="3085765"/>
            <a:ext cx="11300605" cy="3304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718" y="990600"/>
            <a:ext cx="1108141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718" y="2495445"/>
            <a:ext cx="1108141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AA2178C-FA5E-4E19-9ADF-26405F643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301" y="3195638"/>
            <a:ext cx="11079400" cy="3086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4308D6-0B89-4F75-A343-2A6A75678E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154" y="4292606"/>
            <a:ext cx="2043545" cy="20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8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205" y="6400801"/>
            <a:ext cx="291426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242A3B-D4F8-4005-AE91-3B48832E762C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9744" y="6400801"/>
            <a:ext cx="714275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0467" y="6405127"/>
            <a:ext cx="1078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5913D65-6B67-4986-BD48-EF4B30FA47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982" y="5160707"/>
            <a:ext cx="1235768" cy="123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6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237" y="638355"/>
            <a:ext cx="11029616" cy="9999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4848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4037" y="6392040"/>
            <a:ext cx="2914262" cy="365125"/>
          </a:xfrm>
        </p:spPr>
        <p:txBody>
          <a:bodyPr/>
          <a:lstStyle/>
          <a:p>
            <a:fld id="{3DCC9BEC-D02F-4925-B52B-6160F45C6A19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9281" y="6386386"/>
            <a:ext cx="714275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299" y="638638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A4822EB-FA6D-4059-9709-F5E6E85174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9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897AED-B10C-4884-921F-6A2822712A29}"/>
              </a:ext>
            </a:extLst>
          </p:cNvPr>
          <p:cNvSpPr>
            <a:spLocks noChangeAspect="1"/>
          </p:cNvSpPr>
          <p:nvPr userDrawn="1"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D4-45FE-4814-A88A-4440ECE7B500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2" y="637221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D0694A3-B1AE-4006-8C90-7A98E62FE9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41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8DCA39-1EDF-4CD2-A73D-A61E55C15146}"/>
              </a:ext>
            </a:extLst>
          </p:cNvPr>
          <p:cNvSpPr>
            <a:spLocks noChangeAspect="1"/>
          </p:cNvSpPr>
          <p:nvPr userDrawn="1"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648882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907709"/>
            <a:ext cx="5422390" cy="43014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907709"/>
            <a:ext cx="5422392" cy="43014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40DE-9FF6-44C0-9FD0-587F8278251B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F4976D1-4AC5-43F3-93B7-58F8ED8693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2508-802A-498B-A999-759C2FFA85DF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6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AFF4D6-2864-4477-9D56-EC306019ED4B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7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70C7-1FE1-4E18-83B4-DF041961308B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4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9281" y="705124"/>
            <a:ext cx="11298933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281" y="2047606"/>
            <a:ext cx="11298933" cy="4105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35742" y="6300122"/>
            <a:ext cx="2914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81E8C0F5-1437-46B9-B3D9-E64753891CD8}" type="datetime1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281" y="6300122"/>
            <a:ext cx="714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0004" y="6304448"/>
            <a:ext cx="1078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9281" y="191984"/>
            <a:ext cx="3703320" cy="14110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24894" y="188426"/>
            <a:ext cx="3703320" cy="14638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24577" y="191984"/>
            <a:ext cx="3703320" cy="1358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84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78" r:id="rId2"/>
    <p:sldLayoutId id="2147483777" r:id="rId3"/>
    <p:sldLayoutId id="2147483781" r:id="rId4"/>
    <p:sldLayoutId id="2147483779" r:id="rId5"/>
    <p:sldLayoutId id="2147483782" r:id="rId6"/>
    <p:sldLayoutId id="2147483783" r:id="rId7"/>
    <p:sldLayoutId id="2147483784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5DAF1DF4-F77B-48AE-B256-27CA045D0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Iterative methods</a:t>
            </a:r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9F333E01-E1C7-41B4-99BC-D755165F4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Operations Research</a:t>
            </a:r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BA4700FB-75B7-4B07-8FA1-6B6A1267A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>
            <a:normAutofit/>
          </a:bodyPr>
          <a:lstStyle/>
          <a:p>
            <a:pPr lvl="0"/>
            <a:r>
              <a:rPr lang="en-US" dirty="0"/>
              <a:t>Hungarian method for the assignment problem</a:t>
            </a:r>
          </a:p>
          <a:p>
            <a:pPr lvl="0"/>
            <a:r>
              <a:rPr lang="en-US" dirty="0"/>
              <a:t>Iterative solution for the transportation problem</a:t>
            </a:r>
          </a:p>
          <a:p>
            <a:pPr lvl="0"/>
            <a:r>
              <a:rPr lang="en-US" dirty="0"/>
              <a:t>Hill climbing algorithm</a:t>
            </a:r>
          </a:p>
          <a:p>
            <a:pPr lvl="0"/>
            <a:r>
              <a:rPr lang="en-US" dirty="0"/>
              <a:t>Local Search heuristic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195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21F068-9FC1-435E-B51B-454BE6A3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approach for the transportation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6F054-1CB1-4392-BD04-27DB79F9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If the problem is unbalanced (more supply than demand), introduce a dummy destination with 0 transport costs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a feasible initial solution</a:t>
            </a:r>
          </a:p>
          <a:p>
            <a:pPr lvl="1"/>
            <a:r>
              <a:rPr lang="en-US" dirty="0"/>
              <a:t>Northwest corner method</a:t>
            </a:r>
          </a:p>
          <a:p>
            <a:pPr lvl="1"/>
            <a:r>
              <a:rPr lang="en-US" dirty="0"/>
              <a:t>Least cost first</a:t>
            </a:r>
          </a:p>
          <a:p>
            <a:pPr lvl="1"/>
            <a:r>
              <a:rPr lang="en-US" dirty="0"/>
              <a:t>Vogel’s approximation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improving modifications</a:t>
            </a:r>
          </a:p>
          <a:p>
            <a:pPr lvl="1"/>
            <a:r>
              <a:rPr lang="en-US" dirty="0"/>
              <a:t>U-V method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A9AFF7-CF31-4016-81AA-91115369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3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8CB429-89B1-4C08-9FA5-D6DF353B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solution (Northwest corner method)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925FFB-EBBF-43E4-B53D-18473F4F5BF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225" y="2501106"/>
            <a:ext cx="47625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7D09D0-AC57-4AE6-87CD-856B7D05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C5073E-02D8-4B4A-9925-CD7C7F465B1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2453481"/>
            <a:ext cx="51435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8E2128-ED67-464E-B9D0-C33958CCB4E3}"/>
              </a:ext>
            </a:extLst>
          </p:cNvPr>
          <p:cNvSpPr txBox="1"/>
          <p:nvPr/>
        </p:nvSpPr>
        <p:spPr>
          <a:xfrm>
            <a:off x="10077061" y="5615781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Total cost</a:t>
            </a:r>
            <a:r>
              <a:rPr lang="en-US" dirty="0"/>
              <a:t>: 3700</a:t>
            </a:r>
          </a:p>
        </p:txBody>
      </p:sp>
    </p:spTree>
    <p:extLst>
      <p:ext uri="{BB962C8B-B14F-4D97-AF65-F5344CB8AC3E}">
        <p14:creationId xmlns:p14="http://schemas.microsoft.com/office/powerpoint/2010/main" val="158296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7CF6-9DCE-4578-AAA6-B6CCB413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U-V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459C6-D4F8-47A9-BEB6-9D7958CA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5209D-1907-4F4D-B476-E24BFB634A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Assign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and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values to rows and columns such that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+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= 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r>
              <a:rPr lang="en-US" dirty="0"/>
              <a:t> for every allocated (</a:t>
            </a:r>
            <a:r>
              <a:rPr lang="en-US" dirty="0" err="1"/>
              <a:t>i,j</a:t>
            </a:r>
            <a:r>
              <a:rPr lang="en-US" dirty="0"/>
              <a:t>) cell</a:t>
            </a:r>
          </a:p>
          <a:p>
            <a:r>
              <a:rPr lang="en-US" dirty="0"/>
              <a:t>There are </a:t>
            </a:r>
            <a:r>
              <a:rPr lang="en-US" dirty="0" err="1"/>
              <a:t>m+n</a:t>
            </a:r>
            <a:r>
              <a:rPr lang="en-US" dirty="0"/>
              <a:t> variables (u and v), and usually m+n-1 allocated cells</a:t>
            </a:r>
          </a:p>
          <a:p>
            <a:pPr lvl="1"/>
            <a:r>
              <a:rPr lang="en-US" dirty="0"/>
              <a:t>Choose one variable to be 0, and calculate the rest (u</a:t>
            </a:r>
            <a:r>
              <a:rPr lang="en-US" baseline="-25000" dirty="0"/>
              <a:t>1</a:t>
            </a:r>
            <a:r>
              <a:rPr lang="en-US" dirty="0"/>
              <a:t>:=0 in the example)</a:t>
            </a:r>
          </a:p>
          <a:p>
            <a:r>
              <a:rPr lang="en-US" dirty="0"/>
              <a:t>If there are only m+n-2 allocated cells, assign 0 to one of the cells first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0EAD92DC-16E4-4894-871A-792F3D196E5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2801144"/>
            <a:ext cx="3629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4D9729-00BC-4799-A98C-119CBEE996FD}"/>
              </a:ext>
            </a:extLst>
          </p:cNvPr>
          <p:cNvSpPr txBox="1"/>
          <p:nvPr/>
        </p:nvSpPr>
        <p:spPr>
          <a:xfrm>
            <a:off x="8061644" y="2845837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         1         0          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45A02-F98E-44C5-8297-9C2E160F176E}"/>
              </a:ext>
            </a:extLst>
          </p:cNvPr>
          <p:cNvSpPr txBox="1"/>
          <p:nvPr/>
        </p:nvSpPr>
        <p:spPr>
          <a:xfrm>
            <a:off x="7569282" y="3404810"/>
            <a:ext cx="60023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endParaRPr lang="en-US" sz="600" dirty="0"/>
          </a:p>
          <a:p>
            <a:r>
              <a:rPr lang="en-US" dirty="0"/>
              <a:t>5</a:t>
            </a:r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01B9F-EC80-41CF-BF6E-3915990E1959}"/>
              </a:ext>
            </a:extLst>
          </p:cNvPr>
          <p:cNvSpPr txBox="1"/>
          <p:nvPr/>
        </p:nvSpPr>
        <p:spPr>
          <a:xfrm>
            <a:off x="10450281" y="4080790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Total cost</a:t>
            </a:r>
            <a:r>
              <a:rPr lang="en-US" dirty="0"/>
              <a:t>: 3700</a:t>
            </a:r>
          </a:p>
        </p:txBody>
      </p:sp>
    </p:spTree>
    <p:extLst>
      <p:ext uri="{BB962C8B-B14F-4D97-AF65-F5344CB8AC3E}">
        <p14:creationId xmlns:p14="http://schemas.microsoft.com/office/powerpoint/2010/main" val="386865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FA60-D74A-4BE2-A580-B7DD62FB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U-V method calculate penalties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B7005-D288-4ABE-AD84-DCB5639428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Calculate penalty values for each unallocated cell: </a:t>
            </a:r>
            <a:r>
              <a:rPr lang="en-US" dirty="0" err="1"/>
              <a:t>P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+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- 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baseline="-25000" dirty="0"/>
              <a:t>13</a:t>
            </a:r>
            <a:r>
              <a:rPr lang="en-US" dirty="0"/>
              <a:t> = 0 + 0 – 7 = –7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14</a:t>
            </a:r>
            <a:r>
              <a:rPr lang="en-US" dirty="0"/>
              <a:t> = 0 – 1 – 4 = –5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21</a:t>
            </a:r>
            <a:r>
              <a:rPr lang="en-US" dirty="0"/>
              <a:t> = 5 + 3 – 2 = 6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24</a:t>
            </a:r>
            <a:r>
              <a:rPr lang="en-US" dirty="0"/>
              <a:t> = 5 –1 – 9 = –5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31</a:t>
            </a:r>
            <a:r>
              <a:rPr lang="en-US" dirty="0"/>
              <a:t> = 3 + 3 – 8 = –2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32</a:t>
            </a:r>
            <a:r>
              <a:rPr lang="en-US" dirty="0"/>
              <a:t> = 3 + 1 – 3 = 1</a:t>
            </a:r>
          </a:p>
          <a:p>
            <a:r>
              <a:rPr lang="en-US" dirty="0"/>
              <a:t>If there is a positive penalty, improvement is possible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AB36A-C19E-4508-9A11-0109D324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7E58BFA-5D14-4B22-94D3-0E7441A4E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2801144"/>
            <a:ext cx="3629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8F8F23-B37B-46E9-B5C5-B525B5AE0132}"/>
              </a:ext>
            </a:extLst>
          </p:cNvPr>
          <p:cNvSpPr txBox="1"/>
          <p:nvPr/>
        </p:nvSpPr>
        <p:spPr>
          <a:xfrm>
            <a:off x="8061644" y="2845837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         1         0          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B6CE0-B53E-40F0-B11B-549A772E7BF4}"/>
              </a:ext>
            </a:extLst>
          </p:cNvPr>
          <p:cNvSpPr txBox="1"/>
          <p:nvPr/>
        </p:nvSpPr>
        <p:spPr>
          <a:xfrm>
            <a:off x="7569282" y="3404810"/>
            <a:ext cx="60023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endParaRPr lang="en-US" sz="600" dirty="0"/>
          </a:p>
          <a:p>
            <a:r>
              <a:rPr lang="en-US" dirty="0"/>
              <a:t>5</a:t>
            </a:r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654290-5DED-416B-A355-D749FDF57504}"/>
              </a:ext>
            </a:extLst>
          </p:cNvPr>
          <p:cNvSpPr txBox="1"/>
          <p:nvPr/>
        </p:nvSpPr>
        <p:spPr>
          <a:xfrm>
            <a:off x="10450281" y="4080790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Total cost</a:t>
            </a:r>
            <a:r>
              <a:rPr lang="en-US" dirty="0"/>
              <a:t>: 3700</a:t>
            </a:r>
          </a:p>
        </p:txBody>
      </p:sp>
    </p:spTree>
    <p:extLst>
      <p:ext uri="{BB962C8B-B14F-4D97-AF65-F5344CB8AC3E}">
        <p14:creationId xmlns:p14="http://schemas.microsoft.com/office/powerpoint/2010/main" val="1279368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8A51-835F-4925-A13A-C0C8AF34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U-V method improvement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6EC74-10CE-4B65-81BE-BE5DF87227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Start from the cell with maximum penalty, and find a closed path with horizontal and vertical steps through allocated cells</a:t>
            </a:r>
          </a:p>
          <a:p>
            <a:pPr lvl="1"/>
            <a:r>
              <a:rPr lang="en-US" dirty="0"/>
              <a:t>Not always a rectangle, it can have more corners</a:t>
            </a:r>
          </a:p>
          <a:p>
            <a:r>
              <a:rPr lang="en-US" dirty="0"/>
              <a:t>Assign + and – signs alternating through the steps</a:t>
            </a:r>
          </a:p>
          <a:p>
            <a:r>
              <a:rPr lang="en-US" dirty="0"/>
              <a:t>Decrease the allocated values of – cells by their minimum value, and increase the values of + cells by the same amount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4E2F0-C822-4FF8-BEAB-65DE571E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9FAC2B8-E2EC-4294-BBD7-0F4A5A5F8FE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262" y="1931036"/>
            <a:ext cx="34385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ightbox">
            <a:extLst>
              <a:ext uri="{FF2B5EF4-FFF2-40B4-BE49-F238E27FC236}">
                <a16:creationId xmlns:a16="http://schemas.microsoft.com/office/drawing/2014/main" id="{6B9F0593-B8DE-461A-A0A9-4FB6B31FA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462" y="4134643"/>
            <a:ext cx="29813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E20670-D0A2-4058-BC53-ADCE29BCBE28}"/>
              </a:ext>
            </a:extLst>
          </p:cNvPr>
          <p:cNvSpPr txBox="1"/>
          <p:nvPr/>
        </p:nvSpPr>
        <p:spPr>
          <a:xfrm>
            <a:off x="10450281" y="3078798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Total cost</a:t>
            </a:r>
            <a:r>
              <a:rPr lang="en-US" dirty="0"/>
              <a:t>: 3700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25E42-E25B-4F7F-9BFF-F36A711457F6}"/>
              </a:ext>
            </a:extLst>
          </p:cNvPr>
          <p:cNvSpPr txBox="1"/>
          <p:nvPr/>
        </p:nvSpPr>
        <p:spPr>
          <a:xfrm>
            <a:off x="10450281" y="5100722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Total cost</a:t>
            </a:r>
            <a:r>
              <a:rPr lang="en-US" dirty="0"/>
              <a:t>: 3100</a:t>
            </a:r>
          </a:p>
        </p:txBody>
      </p:sp>
    </p:spTree>
    <p:extLst>
      <p:ext uri="{BB962C8B-B14F-4D97-AF65-F5344CB8AC3E}">
        <p14:creationId xmlns:p14="http://schemas.microsoft.com/office/powerpoint/2010/main" val="324663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BF34C8-8D2E-4ABF-8BCA-B8CD5A95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idea of iterative solution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D9FCD-0155-4DE4-B9B4-00E62E7A5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Start from an initial solution</a:t>
            </a:r>
          </a:p>
          <a:p>
            <a:pPr lvl="1"/>
            <a:r>
              <a:rPr lang="en-US" dirty="0"/>
              <a:t>Use a simple heuristic, like a greedy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ways to improve the current solution</a:t>
            </a:r>
          </a:p>
          <a:p>
            <a:pPr lvl="1"/>
            <a:r>
              <a:rPr lang="en-US" dirty="0"/>
              <a:t>Repeat as many times as possible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no improvements are found, stop</a:t>
            </a:r>
          </a:p>
          <a:p>
            <a:pPr lvl="1"/>
            <a:r>
              <a:rPr lang="en-US" dirty="0"/>
              <a:t>Optimality is not guaranteed for most problem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Optionally: Restart from a different initial solution</a:t>
            </a:r>
          </a:p>
          <a:p>
            <a:pPr lvl="1"/>
            <a:r>
              <a:rPr lang="en-US" dirty="0"/>
              <a:t>As the method converges to a local optimum, restarts help in finding different local optima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C2F3F-C39B-4966-838A-7692390A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ABCD-1E63-4EF0-ACCC-66D52459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Hungarian method for the assignment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E061-42A1-42A5-82BD-D016D00C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was published by Harold Kuhn, based on earlier works of two Hungarian mathematicians, </a:t>
            </a:r>
            <a:r>
              <a:rPr lang="hu-HU" dirty="0"/>
              <a:t>Dénes Kőnig</a:t>
            </a:r>
            <a:r>
              <a:rPr lang="en-US" dirty="0"/>
              <a:t> and </a:t>
            </a:r>
            <a:r>
              <a:rPr lang="hu-HU" dirty="0"/>
              <a:t>Jenő </a:t>
            </a:r>
            <a:r>
              <a:rPr lang="hu-HU" dirty="0" err="1"/>
              <a:t>Egerváry</a:t>
            </a:r>
            <a:endParaRPr lang="en-US" dirty="0"/>
          </a:p>
          <a:p>
            <a:r>
              <a:rPr lang="en-US" dirty="0"/>
              <a:t>Assignment problem:</a:t>
            </a:r>
          </a:p>
          <a:p>
            <a:pPr lvl="1"/>
            <a:r>
              <a:rPr lang="en-US" dirty="0"/>
              <a:t>Given 2 sets of size N, and a bipartite graph with edges weighted by costs</a:t>
            </a:r>
          </a:p>
          <a:p>
            <a:pPr lvl="2"/>
            <a:r>
              <a:rPr lang="en-US" dirty="0"/>
              <a:t>The 2 sets can be workers/machines and tasks for example</a:t>
            </a:r>
          </a:p>
          <a:p>
            <a:pPr lvl="1"/>
            <a:r>
              <a:rPr lang="en-US" dirty="0"/>
              <a:t>Find the bijection with minimal cost</a:t>
            </a:r>
          </a:p>
          <a:p>
            <a:pPr lvl="2"/>
            <a:r>
              <a:rPr lang="en-US" dirty="0"/>
              <a:t>If a bijection with maximal profit is sought, just multiply the profits by -1 to convert them to costs</a:t>
            </a:r>
          </a:p>
          <a:p>
            <a:pPr lvl="1"/>
            <a:r>
              <a:rPr lang="en-US" dirty="0"/>
              <a:t>The problem is equivalent to selecting elements in an </a:t>
            </a:r>
            <a:r>
              <a:rPr lang="en-US" dirty="0" err="1"/>
              <a:t>NxN</a:t>
            </a:r>
            <a:r>
              <a:rPr lang="en-US" dirty="0"/>
              <a:t> matrix, such that exactly 1 element is selected from each row and column, and the sum of the selected elements is minimal</a:t>
            </a:r>
          </a:p>
          <a:p>
            <a:pPr lvl="2"/>
            <a:r>
              <a:rPr lang="en-US" dirty="0"/>
              <a:t>Or minimize the diagonal sum through swapping rows and columns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97801-EAB7-4195-9AB1-9B0CF97E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3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FBAA-32B7-41FD-983E-79CAA31A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assignment problem</a:t>
            </a: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A90639B4-734D-469F-8DDC-1C491265B9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2048669"/>
            <a:ext cx="2876550" cy="4019550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B7C7F1A-0F3C-4AD6-8DD4-15CEF6AA5E1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5707420"/>
              </p:ext>
            </p:extLst>
          </p:nvPr>
        </p:nvGraphicFramePr>
        <p:xfrm>
          <a:off x="8472195" y="3178831"/>
          <a:ext cx="1584000" cy="15840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61238861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249262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0210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865577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237982702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8892527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132290121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36671060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0E9B0-DD2C-4251-B37D-0982AD66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0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FBAA-32B7-41FD-983E-79CAA31A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Hungarian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0D5F9A-6173-422D-93FC-7A02A32FA2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For each vertex in one set, decrease the weights of connected edges by the minimum of these weights, then repeat with each vertex of the other set</a:t>
            </a:r>
          </a:p>
          <a:p>
            <a:pPr lvl="1"/>
            <a:r>
              <a:rPr lang="en-US" dirty="0"/>
              <a:t>There will be at least one 0-weight edge connected to each vertex</a:t>
            </a:r>
          </a:p>
          <a:p>
            <a:pPr lvl="1"/>
            <a:r>
              <a:rPr lang="en-US" dirty="0"/>
              <a:t>Solution value must be adjusted at the end with the original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a maximal matching with only 0-weight edges</a:t>
            </a:r>
          </a:p>
          <a:p>
            <a:pPr lvl="1"/>
            <a:r>
              <a:rPr lang="en-US" dirty="0"/>
              <a:t>If it is a perfect matching, it is the optimal assignment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27418-B8B1-45CB-8607-274E216AE2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Subtract the row minima from each row, then subtract the column minima from each column</a:t>
            </a:r>
          </a:p>
          <a:p>
            <a:pPr lvl="1"/>
            <a:r>
              <a:rPr lang="en-US" dirty="0"/>
              <a:t>There will be at least one 0 in each row/column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as much independent 0s as possible</a:t>
            </a:r>
          </a:p>
          <a:p>
            <a:pPr lvl="1"/>
            <a:r>
              <a:rPr lang="en-US" dirty="0"/>
              <a:t>If one was selected in each row, it is the optimal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0E9B0-DD2C-4251-B37D-0982AD66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0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FBAA-32B7-41FD-983E-79CAA31A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assignment problem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B7C7F1A-0F3C-4AD6-8DD4-15CEF6AA5E1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8208319"/>
              </p:ext>
            </p:extLst>
          </p:nvPr>
        </p:nvGraphicFramePr>
        <p:xfrm>
          <a:off x="8472195" y="3178831"/>
          <a:ext cx="1584000" cy="15840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61238861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249262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0210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865577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237982702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8892527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132290121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36671060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0E9B0-DD2C-4251-B37D-0982AD66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71C78B13-E2DB-45C4-881C-5A0A690047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37" y="2043906"/>
            <a:ext cx="2886075" cy="4029075"/>
          </a:xfrm>
        </p:spPr>
      </p:pic>
    </p:spTree>
    <p:extLst>
      <p:ext uri="{BB962C8B-B14F-4D97-AF65-F5344CB8AC3E}">
        <p14:creationId xmlns:p14="http://schemas.microsoft.com/office/powerpoint/2010/main" val="222288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FBAA-32B7-41FD-983E-79CAA31A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Hungarian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70D5F9A-6173-422D-93FC-7A02A32FA2C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Find a minimal vertex cover V of the 0-weight edges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:</m:t>
                    </m:r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ij</m:t>
                            </m:r>
                          </m:sub>
                        </m:sSub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Adjust weights: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ij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ij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ij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Repeat from Step 2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70D5F9A-6173-422D-93FC-7A02A32FA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61" t="-1983" r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CA27418-B8B1-45CB-8607-274E216AE25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Cover all 0s with the fewest horizontal and vertical lines possible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:</m:t>
                    </m:r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lowest of the not covered values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Adjust values:</a:t>
                </a:r>
              </a:p>
              <a:p>
                <a:pPr lvl="1"/>
                <a:r>
                  <a:rPr lang="en-US" dirty="0"/>
                  <a:t>Add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/>
                  <a:t> to values covered by 2 lines</a:t>
                </a:r>
              </a:p>
              <a:p>
                <a:pPr lvl="1"/>
                <a:r>
                  <a:rPr lang="en-US" dirty="0"/>
                  <a:t>Subtract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/>
                  <a:t> from not covered values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Repeat from Step 2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CA27418-B8B1-45CB-8607-274E216AE2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461" t="-1983" r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0E9B0-DD2C-4251-B37D-0982AD66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0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0E9B0-DD2C-4251-B37D-0982AD66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DFBAA-32B7-41FD-983E-79CAA31A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assignment problem</a:t>
            </a:r>
          </a:p>
        </p:txBody>
      </p:sp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6D72915B-56FC-4412-B0FC-C964C4C28D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915377"/>
              </p:ext>
            </p:extLst>
          </p:nvPr>
        </p:nvGraphicFramePr>
        <p:xfrm>
          <a:off x="2127380" y="2328911"/>
          <a:ext cx="1584000" cy="15840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61238861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249262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0210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865577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237982702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8892527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132290121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3667106017"/>
                  </a:ext>
                </a:extLst>
              </a:tr>
            </a:tbl>
          </a:graphicData>
        </a:graphic>
      </p:graphicFrame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A719AA30-275B-4BA9-8B48-3362A913F7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531952"/>
              </p:ext>
            </p:extLst>
          </p:nvPr>
        </p:nvGraphicFramePr>
        <p:xfrm>
          <a:off x="2127380" y="4410341"/>
          <a:ext cx="1584000" cy="15840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61238861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249262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0210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865577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1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1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1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0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237982702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3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2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1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0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8892527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1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1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132290121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1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0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3667106017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24184C-6374-4251-BBB9-759491DE6A02}"/>
              </a:ext>
            </a:extLst>
          </p:cNvPr>
          <p:cNvCxnSpPr/>
          <p:nvPr/>
        </p:nvCxnSpPr>
        <p:spPr>
          <a:xfrm>
            <a:off x="2313993" y="2101976"/>
            <a:ext cx="0" cy="1945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E23733-5AD5-4A74-AF5B-985FB910C2E1}"/>
              </a:ext>
            </a:extLst>
          </p:cNvPr>
          <p:cNvCxnSpPr/>
          <p:nvPr/>
        </p:nvCxnSpPr>
        <p:spPr>
          <a:xfrm>
            <a:off x="3520753" y="2101976"/>
            <a:ext cx="0" cy="1945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7A10D3-1C1F-4683-B7A4-227A83792E12}"/>
              </a:ext>
            </a:extLst>
          </p:cNvPr>
          <p:cNvCxnSpPr>
            <a:cxnSpLocks/>
          </p:cNvCxnSpPr>
          <p:nvPr/>
        </p:nvCxnSpPr>
        <p:spPr>
          <a:xfrm>
            <a:off x="1907009" y="3338683"/>
            <a:ext cx="20247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1463A4-9E0C-484A-B212-FABEA0375075}"/>
              </a:ext>
            </a:extLst>
          </p:cNvPr>
          <p:cNvCxnSpPr/>
          <p:nvPr/>
        </p:nvCxnSpPr>
        <p:spPr>
          <a:xfrm>
            <a:off x="2313993" y="4167151"/>
            <a:ext cx="0" cy="1945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92BBF1-56F8-447A-933F-52E3A6B9E477}"/>
              </a:ext>
            </a:extLst>
          </p:cNvPr>
          <p:cNvCxnSpPr/>
          <p:nvPr/>
        </p:nvCxnSpPr>
        <p:spPr>
          <a:xfrm>
            <a:off x="3520753" y="4167151"/>
            <a:ext cx="0" cy="1945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887B0A-9D2E-422F-B503-FC38BA4971FF}"/>
              </a:ext>
            </a:extLst>
          </p:cNvPr>
          <p:cNvCxnSpPr>
            <a:cxnSpLocks/>
          </p:cNvCxnSpPr>
          <p:nvPr/>
        </p:nvCxnSpPr>
        <p:spPr>
          <a:xfrm>
            <a:off x="1907009" y="5403858"/>
            <a:ext cx="20247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7">
            <a:extLst>
              <a:ext uri="{FF2B5EF4-FFF2-40B4-BE49-F238E27FC236}">
                <a16:creationId xmlns:a16="http://schemas.microsoft.com/office/drawing/2014/main" id="{77F6C72F-9CAC-4C2D-A5E2-76004E4E45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901644"/>
              </p:ext>
            </p:extLst>
          </p:nvPr>
        </p:nvGraphicFramePr>
        <p:xfrm>
          <a:off x="5372878" y="2328911"/>
          <a:ext cx="1584000" cy="15840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61238861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249262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0210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865577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1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1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237982702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3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2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1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0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8892527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1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1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132290121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1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0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3667106017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87B8CF-FA76-4326-B35A-66C1BEC0D8B0}"/>
              </a:ext>
            </a:extLst>
          </p:cNvPr>
          <p:cNvCxnSpPr/>
          <p:nvPr/>
        </p:nvCxnSpPr>
        <p:spPr>
          <a:xfrm>
            <a:off x="6766251" y="2101976"/>
            <a:ext cx="0" cy="1945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378C1D-A97A-4D8F-B3B2-878C3DB1A3D0}"/>
              </a:ext>
            </a:extLst>
          </p:cNvPr>
          <p:cNvCxnSpPr>
            <a:cxnSpLocks/>
          </p:cNvCxnSpPr>
          <p:nvPr/>
        </p:nvCxnSpPr>
        <p:spPr>
          <a:xfrm>
            <a:off x="5152507" y="3329352"/>
            <a:ext cx="20247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73960D-EBD3-4BD8-8FEC-35E0EFC7BCA6}"/>
              </a:ext>
            </a:extLst>
          </p:cNvPr>
          <p:cNvCxnSpPr>
            <a:cxnSpLocks/>
          </p:cNvCxnSpPr>
          <p:nvPr/>
        </p:nvCxnSpPr>
        <p:spPr>
          <a:xfrm>
            <a:off x="5152507" y="3715017"/>
            <a:ext cx="20247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7">
            <a:extLst>
              <a:ext uri="{FF2B5EF4-FFF2-40B4-BE49-F238E27FC236}">
                <a16:creationId xmlns:a16="http://schemas.microsoft.com/office/drawing/2014/main" id="{A79E53A0-B10E-42B8-B38D-8DA2D5DF1E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8622619"/>
              </p:ext>
            </p:extLst>
          </p:nvPr>
        </p:nvGraphicFramePr>
        <p:xfrm>
          <a:off x="5372878" y="4433474"/>
          <a:ext cx="1584000" cy="15840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61238861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249262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0210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865577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237982702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8892527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132290121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3667106017"/>
                  </a:ext>
                </a:extLst>
              </a:tr>
            </a:tbl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CFEE88-4927-4E88-8D55-A32662FC3BA4}"/>
              </a:ext>
            </a:extLst>
          </p:cNvPr>
          <p:cNvCxnSpPr/>
          <p:nvPr/>
        </p:nvCxnSpPr>
        <p:spPr>
          <a:xfrm>
            <a:off x="6766251" y="4206539"/>
            <a:ext cx="0" cy="1945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2BF7981-F328-4FD4-B63C-3EAF7E290F27}"/>
              </a:ext>
            </a:extLst>
          </p:cNvPr>
          <p:cNvCxnSpPr>
            <a:cxnSpLocks/>
          </p:cNvCxnSpPr>
          <p:nvPr/>
        </p:nvCxnSpPr>
        <p:spPr>
          <a:xfrm>
            <a:off x="5152507" y="5433915"/>
            <a:ext cx="20247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9B9896B-9970-4A52-90BF-B76DE21D0346}"/>
              </a:ext>
            </a:extLst>
          </p:cNvPr>
          <p:cNvCxnSpPr>
            <a:cxnSpLocks/>
          </p:cNvCxnSpPr>
          <p:nvPr/>
        </p:nvCxnSpPr>
        <p:spPr>
          <a:xfrm>
            <a:off x="5152507" y="5819580"/>
            <a:ext cx="20247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7">
            <a:extLst>
              <a:ext uri="{FF2B5EF4-FFF2-40B4-BE49-F238E27FC236}">
                <a16:creationId xmlns:a16="http://schemas.microsoft.com/office/drawing/2014/main" id="{15A79085-B853-4487-8BBA-68BAB6BEF4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810813"/>
              </p:ext>
            </p:extLst>
          </p:nvPr>
        </p:nvGraphicFramePr>
        <p:xfrm>
          <a:off x="8838747" y="2328911"/>
          <a:ext cx="1584000" cy="15840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61238861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249262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0210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865577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237982702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8892527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132290121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3667106017"/>
                  </a:ext>
                </a:extLst>
              </a:tr>
            </a:tbl>
          </a:graphicData>
        </a:graphic>
      </p:graphicFrame>
      <p:graphicFrame>
        <p:nvGraphicFramePr>
          <p:cNvPr id="44" name="Table 7">
            <a:extLst>
              <a:ext uri="{FF2B5EF4-FFF2-40B4-BE49-F238E27FC236}">
                <a16:creationId xmlns:a16="http://schemas.microsoft.com/office/drawing/2014/main" id="{0856E0C7-B13C-4BE0-85EA-1C9E2BFAAE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183134"/>
              </p:ext>
            </p:extLst>
          </p:nvPr>
        </p:nvGraphicFramePr>
        <p:xfrm>
          <a:off x="8838747" y="4433474"/>
          <a:ext cx="1584000" cy="15840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61238861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249262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0210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865577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3"/>
                          </a:solidFill>
                        </a:rPr>
                        <a:t>-1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237982702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3"/>
                          </a:solidFill>
                        </a:rPr>
                        <a:t>3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8892527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3"/>
                          </a:solidFill>
                        </a:rPr>
                        <a:t>2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132290121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marL="40566" marR="40566" marT="20283" marB="20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</a:t>
                      </a:r>
                    </a:p>
                  </a:txBody>
                  <a:tcPr marL="40566" marR="40566" marT="20283" marB="20283" anchor="ctr"/>
                </a:tc>
                <a:extLst>
                  <a:ext uri="{0D108BD9-81ED-4DB2-BD59-A6C34878D82A}">
                    <a16:rowId xmlns:a16="http://schemas.microsoft.com/office/drawing/2014/main" val="3667106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92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13CD-0B94-4C22-ABD8-2F75C4A8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B91C-B583-4C4B-B3DF-B29714039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m = number of sources (</a:t>
            </a:r>
            <a:r>
              <a:rPr lang="en-US" dirty="0" err="1"/>
              <a:t>i</a:t>
            </a:r>
            <a:r>
              <a:rPr lang="en-US" dirty="0"/>
              <a:t> = 1 … m)</a:t>
            </a:r>
          </a:p>
          <a:p>
            <a:pPr lvl="1"/>
            <a:r>
              <a:rPr lang="en-US" dirty="0"/>
              <a:t>n = number of destinations (j = 1 … n)</a:t>
            </a:r>
          </a:p>
          <a:p>
            <a:pPr lvl="1"/>
            <a:r>
              <a:rPr lang="en-US" dirty="0"/>
              <a:t>c[</a:t>
            </a:r>
            <a:r>
              <a:rPr lang="en-US" dirty="0" err="1"/>
              <a:t>i,j</a:t>
            </a:r>
            <a:r>
              <a:rPr lang="en-US" dirty="0"/>
              <a:t>] = cost of shipping 1 unit from source </a:t>
            </a:r>
            <a:r>
              <a:rPr lang="en-US" dirty="0" err="1"/>
              <a:t>i</a:t>
            </a:r>
            <a:r>
              <a:rPr lang="en-US" dirty="0"/>
              <a:t> to destination j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supply at source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b[j] = demand at destination j</a:t>
            </a:r>
          </a:p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Satisfy solution demands with minimal transportation 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1DBF4-160B-4C06-B1B6-6D0CC824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781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OE-SK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028AAE"/>
      </a:accent1>
      <a:accent2>
        <a:srgbClr val="3A3D57"/>
      </a:accent2>
      <a:accent3>
        <a:srgbClr val="E61943"/>
      </a:accent3>
      <a:accent4>
        <a:srgbClr val="799A22"/>
      </a:accent4>
      <a:accent5>
        <a:srgbClr val="FFC000"/>
      </a:accent5>
      <a:accent6>
        <a:srgbClr val="7030A0"/>
      </a:accent6>
      <a:hlink>
        <a:srgbClr val="028AAE"/>
      </a:hlink>
      <a:folHlink>
        <a:srgbClr val="028AA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5819</TotalTime>
  <Words>968</Words>
  <Application>Microsoft Office PowerPoint</Application>
  <PresentationFormat>Widescreen</PresentationFormat>
  <Paragraphs>249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Cambria Math</vt:lpstr>
      <vt:lpstr>Wingdings 2</vt:lpstr>
      <vt:lpstr>Dividend</vt:lpstr>
      <vt:lpstr>Iterative methods</vt:lpstr>
      <vt:lpstr>Base idea of iterative solution methods</vt:lpstr>
      <vt:lpstr>The Hungarian method for the assignment problem</vt:lpstr>
      <vt:lpstr>Example assignment problem</vt:lpstr>
      <vt:lpstr>The Hungarian method</vt:lpstr>
      <vt:lpstr>Example assignment problem</vt:lpstr>
      <vt:lpstr>The Hungarian method</vt:lpstr>
      <vt:lpstr>Example assignment problem</vt:lpstr>
      <vt:lpstr>Transportation problem</vt:lpstr>
      <vt:lpstr>Iterative approach for the transportation problem</vt:lpstr>
      <vt:lpstr>Initial solution (Northwest corner method)</vt:lpstr>
      <vt:lpstr>U-V method</vt:lpstr>
      <vt:lpstr>U-V method calculate penalties</vt:lpstr>
      <vt:lpstr>U-V method improvement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Oliver Osz</dc:creator>
  <cp:lastModifiedBy>Oliver Osz</cp:lastModifiedBy>
  <cp:revision>65</cp:revision>
  <dcterms:created xsi:type="dcterms:W3CDTF">2019-10-15T09:04:06Z</dcterms:created>
  <dcterms:modified xsi:type="dcterms:W3CDTF">2021-11-08T14:34:17Z</dcterms:modified>
</cp:coreProperties>
</file>