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13"/>
  </p:notesMasterIdLst>
  <p:sldIdLst>
    <p:sldId id="256" r:id="rId2"/>
    <p:sldId id="291" r:id="rId3"/>
    <p:sldId id="310" r:id="rId4"/>
    <p:sldId id="301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D9130768-6F28-4EBF-8F13-6B511B239554}">
          <p14:sldIdLst>
            <p14:sldId id="256"/>
            <p14:sldId id="291"/>
            <p14:sldId id="310"/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  <a:srgbClr val="FF2D2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ötét stílus 2 – 3./4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60F2-8DDA-4F83-87FC-CD53DC882247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CB68-D11D-4E28-8AFA-2400EF225E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73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1320" y="3085765"/>
            <a:ext cx="11300605" cy="33047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18" y="990600"/>
            <a:ext cx="1108141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718" y="2495445"/>
            <a:ext cx="1108141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AA2178C-FA5E-4E19-9ADF-26405F643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301" y="3195638"/>
            <a:ext cx="11079400" cy="308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308D6-0B89-4F75-A343-2A6A75678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54" y="4292606"/>
            <a:ext cx="2043545" cy="20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8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205" y="6400801"/>
            <a:ext cx="291426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242A3B-D4F8-4005-AE91-3B48832E762C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9744" y="6400801"/>
            <a:ext cx="71427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0467" y="6405127"/>
            <a:ext cx="1078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5913D65-6B67-4986-BD48-EF4B30FA4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982" y="5160707"/>
            <a:ext cx="1235768" cy="12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37" y="638355"/>
            <a:ext cx="11029616" cy="999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48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4037" y="6392040"/>
            <a:ext cx="2914262" cy="365125"/>
          </a:xfrm>
        </p:spPr>
        <p:txBody>
          <a:bodyPr/>
          <a:lstStyle/>
          <a:p>
            <a:fld id="{3DCC9BEC-D02F-4925-B52B-6160F45C6A1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281" y="6386386"/>
            <a:ext cx="714275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8638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4822EB-FA6D-4059-9709-F5E6E85174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9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897AED-B10C-4884-921F-6A2822712A29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E0D4-45FE-4814-A88A-4440ECE7B500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37221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D0694A3-B1AE-4006-8C90-7A98E62FE9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8DCA39-1EDF-4CD2-A73D-A61E55C15146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907709"/>
            <a:ext cx="5422390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907709"/>
            <a:ext cx="5422392" cy="4301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40DE-9FF6-44C0-9FD0-587F8278251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F4976D1-4AC5-43F3-93B7-58F8ED8693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artalomrész vertiká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1749358"/>
            <a:ext cx="10653003" cy="2330936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E2210-7281-445A-BA11-CB2DEDC35FD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9498" y="4054412"/>
            <a:ext cx="10653003" cy="2781569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946A9-0BE5-46BB-94BE-84EF80A45383}"/>
              </a:ext>
            </a:extLst>
          </p:cNvPr>
          <p:cNvSpPr>
            <a:spLocks noChangeAspect="1"/>
          </p:cNvSpPr>
          <p:nvPr userDrawn="1"/>
        </p:nvSpPr>
        <p:spPr>
          <a:xfrm>
            <a:off x="441331" y="536738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B2155F-FE01-4878-993D-C088A7F2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3E64B57-FEEC-4747-BDDB-6F280060E2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577" y="547841"/>
            <a:ext cx="1167092" cy="116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2508-802A-498B-A999-759C2FFA85DF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AFF4D6-2864-4477-9D56-EC306019ED4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70C7-1FE1-4E18-83B4-DF041961308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281" y="705124"/>
            <a:ext cx="1129893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81" y="2047606"/>
            <a:ext cx="11298933" cy="4105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5742" y="6300122"/>
            <a:ext cx="2914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81E8C0F5-1437-46B9-B3D9-E64753891CD8}" type="datetime1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281" y="6300122"/>
            <a:ext cx="714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0004" y="6304448"/>
            <a:ext cx="1078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9281" y="191984"/>
            <a:ext cx="3703320" cy="14110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24894" y="188426"/>
            <a:ext cx="3703320" cy="14638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24577" y="191984"/>
            <a:ext cx="3703320" cy="1358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84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78" r:id="rId2"/>
    <p:sldLayoutId id="2147483777" r:id="rId3"/>
    <p:sldLayoutId id="2147483781" r:id="rId4"/>
    <p:sldLayoutId id="2147483779" r:id="rId5"/>
    <p:sldLayoutId id="2147483788" r:id="rId6"/>
    <p:sldLayoutId id="2147483782" r:id="rId7"/>
    <p:sldLayoutId id="2147483783" r:id="rId8"/>
    <p:sldLayoutId id="214748378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css-wpengine.netdna-ssl.com/wp-content/themes/ncss/pdf/Procedures/NCSS/Balanced_Incomplete_Block_Designs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DAF1DF4-F77B-48AE-B256-27CA045D0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improvements</a:t>
            </a:r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F333E01-E1C7-41B4-99BC-D755165F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 Research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A4700FB-75B7-4B07-8FA1-6B6A1267A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>
            <a:normAutofit/>
          </a:bodyPr>
          <a:lstStyle/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195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5A03C7-7F50-489D-A3B0-E7712E4D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allocation 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532495-D610-41CF-96CF-8BA0527F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88310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nDays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Days = 1..nDays;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Scenes;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Actors;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[Actors]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fee;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[Actors]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Scenes: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appears_in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[Scenes]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Days: when;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solve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minimize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(a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Actors, 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Days) (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fee[a] 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exists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appears_in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[a]) (when[s] == d)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i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globals.mzn</a:t>
            </a:r>
            <a:r>
              <a:rPr lang="en-US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Days) (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at_most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(5, when, d)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value 'd' appears at most 5 times in 'when'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DAD4-4FBF-461B-BBBB-58A7E6E2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2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958093-DC26-4A01-9694-A1D14C23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symmetry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73382E-C0D3-47AF-AF75-E29077A7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917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days are interchangeable in a solution</a:t>
            </a:r>
          </a:p>
          <a:p>
            <a:pPr lvl="1"/>
            <a:r>
              <a:rPr lang="en-US" dirty="0"/>
              <a:t>Similar but different to the variable symmetry shown before</a:t>
            </a:r>
          </a:p>
          <a:p>
            <a:pPr lvl="1"/>
            <a:r>
              <a:rPr lang="en-US" dirty="0"/>
              <a:t>Here, those 2 sets of variables are interchangeable, where a set consists of all the variables having a certain value</a:t>
            </a:r>
          </a:p>
          <a:p>
            <a:pPr lvl="1"/>
            <a:r>
              <a:rPr lang="en-US" dirty="0"/>
              <a:t>The scenes of 2 days can be switched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Assign scene 1 to day 1</a:t>
            </a:r>
          </a:p>
          <a:p>
            <a:pPr lvl="1"/>
            <a:r>
              <a:rPr lang="en-US" dirty="0"/>
              <a:t>Scene 2 can either be on the same day, or the next (day ≤ 2)</a:t>
            </a:r>
          </a:p>
          <a:p>
            <a:pPr lvl="1"/>
            <a:r>
              <a:rPr lang="en-US" dirty="0"/>
              <a:t>Scene </a:t>
            </a:r>
            <a:r>
              <a:rPr lang="en-US" i="1" dirty="0"/>
              <a:t>n</a:t>
            </a:r>
            <a:r>
              <a:rPr lang="en-US" dirty="0"/>
              <a:t> can either be on a same day as a scene with a smaller index, or on the next unassigned day</a:t>
            </a:r>
          </a:p>
          <a:p>
            <a:pPr lvl="2"/>
            <a:r>
              <a:rPr lang="en-US" dirty="0"/>
              <a:t>The last assigned day is the maximum of values assigned to previous scenes</a:t>
            </a: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when[Scenes[1]] = 1;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Scenes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 &gt; 1) (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when[s] &lt;=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Scenes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k &lt; s)(when[k]) + 1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2DC9D-9FDA-4E19-A0AC-8465796C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1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B8F05A-C46C-45E5-9672-71288F72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Redundancy: Friend or Foe?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5CE402-B651-4962-8CD1-AE46886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Redundant constraints ✔</a:t>
            </a:r>
          </a:p>
          <a:p>
            <a:pPr lvl="1"/>
            <a:r>
              <a:rPr lang="en-US" dirty="0"/>
              <a:t>Sometimes, adding constraints that don’t affect the search space, can accelerate solution by giving more insight to the solver</a:t>
            </a:r>
          </a:p>
          <a:p>
            <a:r>
              <a:rPr lang="en-US" dirty="0"/>
              <a:t>Redundant solutions increase computation time ❌</a:t>
            </a:r>
          </a:p>
          <a:p>
            <a:pPr lvl="1"/>
            <a:r>
              <a:rPr lang="en-US" dirty="0"/>
              <a:t>Variable symmetry: the values of 2 (sets of) variables are always interchangeable in a solution</a:t>
            </a:r>
          </a:p>
          <a:p>
            <a:pPr lvl="1"/>
            <a:r>
              <a:rPr lang="en-US" dirty="0"/>
              <a:t>Value symmetry: certain values are always interchangeable in a solution</a:t>
            </a:r>
          </a:p>
          <a:p>
            <a:pPr lvl="1"/>
            <a:r>
              <a:rPr lang="en-US" dirty="0"/>
              <a:t>Many other types of symmetries and redundancies</a:t>
            </a:r>
            <a:endParaRPr lang="hu-HU" dirty="0"/>
          </a:p>
          <a:p>
            <a:r>
              <a:rPr lang="en-US" dirty="0"/>
              <a:t>We want to decrease the search space without losing the optimal solution</a:t>
            </a:r>
          </a:p>
          <a:p>
            <a:pPr lvl="1"/>
            <a:r>
              <a:rPr lang="en-US" dirty="0"/>
              <a:t>Symmetry-breaking constraints (redundant but useful)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08E18-B1BF-4D46-A1A8-877B246F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4">
            <a:extLst>
              <a:ext uri="{FF2B5EF4-FFF2-40B4-BE49-F238E27FC236}">
                <a16:creationId xmlns:a16="http://schemas.microsoft.com/office/drawing/2014/main" id="{C30B4519-8340-43A2-B4F3-C930AD01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3785"/>
            <a:ext cx="11029615" cy="48068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Old model:</a:t>
            </a: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n = 5;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D = 0..n-1;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[D]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int: series;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D) (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series[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(j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D) (series[j] ==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 aggregate function could simplify it:</a:t>
            </a: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D) (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series[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(series,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or: count(series,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series[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What other properties does a solution have?</a:t>
            </a:r>
          </a:p>
          <a:p>
            <a:pPr lvl="1"/>
            <a:r>
              <a:rPr lang="en-US" dirty="0"/>
              <a:t>Can we provide more information to the solver about the relationship between the variables, by adding more constraints?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5FAE990-5C13-403E-B613-67D52251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24" y="2397384"/>
            <a:ext cx="3985790" cy="1031616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71F5F6AD-D97B-4E15-A278-5E409CA7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13" y="638175"/>
            <a:ext cx="11029950" cy="1000125"/>
          </a:xfrm>
        </p:spPr>
        <p:txBody>
          <a:bodyPr/>
          <a:lstStyle/>
          <a:p>
            <a:r>
              <a:rPr lang="en-US" dirty="0"/>
              <a:t>Improving the magic series model</a:t>
            </a:r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FCE72-07CE-4CD6-8A43-CD84E69F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8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47D02F-CAD2-44A3-A0C7-147C75DA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magic series 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ADDDC-4F97-4316-BCFB-896FF4D7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values of the series represent occurrences, their sum must be equal to the length of the series</a:t>
            </a: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(series) = n;</a:t>
            </a:r>
          </a:p>
          <a:p>
            <a:pPr marL="450000" lvl="2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  <a:p>
            <a:r>
              <a:rPr lang="en-US" dirty="0"/>
              <a:t>The value of </a:t>
            </a:r>
            <a:r>
              <a:rPr lang="en-US" i="1" dirty="0"/>
              <a:t>series[</a:t>
            </a:r>
            <a:r>
              <a:rPr lang="en-US" i="1" dirty="0" err="1"/>
              <a:t>i</a:t>
            </a:r>
            <a:r>
              <a:rPr lang="en-US" i="1" dirty="0"/>
              <a:t>] = k</a:t>
            </a:r>
            <a:r>
              <a:rPr lang="en-US" dirty="0"/>
              <a:t> means that there are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’s in the series</a:t>
            </a:r>
          </a:p>
          <a:p>
            <a:pPr lvl="1"/>
            <a:r>
              <a:rPr lang="en-US" dirty="0"/>
              <a:t>But all those </a:t>
            </a:r>
            <a:r>
              <a:rPr lang="en-US" i="1" dirty="0"/>
              <a:t>i</a:t>
            </a:r>
            <a:r>
              <a:rPr lang="en-US" dirty="0"/>
              <a:t>’s represent occurrences too</a:t>
            </a:r>
          </a:p>
          <a:p>
            <a:pPr lvl="1"/>
            <a:r>
              <a:rPr lang="en-US" dirty="0"/>
              <a:t>To get all occurrences, we can sum all those </a:t>
            </a:r>
            <a:r>
              <a:rPr lang="en-US" i="1" dirty="0"/>
              <a:t>i</a:t>
            </a:r>
            <a:r>
              <a:rPr lang="en-US" dirty="0"/>
              <a:t>’s for </a:t>
            </a:r>
            <a:r>
              <a:rPr lang="en-US" i="1" dirty="0" err="1"/>
              <a:t>i</a:t>
            </a:r>
            <a:r>
              <a:rPr lang="en-US" i="1" dirty="0"/>
              <a:t> = 0,1,2,…</a:t>
            </a:r>
          </a:p>
          <a:p>
            <a:pPr marL="4500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D) (series[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n;</a:t>
            </a:r>
          </a:p>
          <a:p>
            <a:pPr marL="4500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/>
          </a:p>
          <a:p>
            <a:r>
              <a:rPr lang="en-US" dirty="0"/>
              <a:t>Above, the 2 types of sum functions can also be seen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48867-F70A-41C7-9236-120654C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4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11CC1F-DC2C-4ED4-B357-A858AAE5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Balanced</a:t>
            </a:r>
            <a:r>
              <a:rPr lang="hu-HU" dirty="0"/>
              <a:t> </a:t>
            </a:r>
            <a:r>
              <a:rPr lang="hu-HU" dirty="0" err="1"/>
              <a:t>Incomplete</a:t>
            </a:r>
            <a:r>
              <a:rPr lang="hu-HU" dirty="0"/>
              <a:t> 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Designs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A614CA-2D27-4E94-AEC8-097E101D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BIBDs</a:t>
            </a:r>
            <a:r>
              <a:rPr lang="en-US" dirty="0"/>
              <a:t> are used for designing measurement experiments</a:t>
            </a:r>
          </a:p>
          <a:p>
            <a:r>
              <a:rPr lang="en-US" dirty="0"/>
              <a:t>Input parameters: </a:t>
            </a:r>
            <a:r>
              <a:rPr lang="en-US" i="1" dirty="0"/>
              <a:t>(</a:t>
            </a:r>
            <a:r>
              <a:rPr lang="en-US" i="1" dirty="0" err="1"/>
              <a:t>v,b,r,k,l</a:t>
            </a:r>
            <a:r>
              <a:rPr lang="en-US" i="1" dirty="0"/>
              <a:t>)</a:t>
            </a:r>
          </a:p>
          <a:p>
            <a:r>
              <a:rPr lang="en-US" dirty="0"/>
              <a:t>We need to fill a </a:t>
            </a:r>
            <a:r>
              <a:rPr lang="en-US" i="1" dirty="0" err="1"/>
              <a:t>v×b</a:t>
            </a:r>
            <a:r>
              <a:rPr lang="en-US" dirty="0"/>
              <a:t> Boolean matrix, such that:</a:t>
            </a:r>
          </a:p>
          <a:p>
            <a:pPr lvl="1"/>
            <a:r>
              <a:rPr lang="en-US" dirty="0"/>
              <a:t>Each row contains </a:t>
            </a:r>
            <a:r>
              <a:rPr lang="en-US" i="1" dirty="0"/>
              <a:t>r</a:t>
            </a:r>
            <a:r>
              <a:rPr lang="en-US" dirty="0"/>
              <a:t> ones</a:t>
            </a:r>
          </a:p>
          <a:p>
            <a:pPr lvl="1"/>
            <a:r>
              <a:rPr lang="en-US" dirty="0"/>
              <a:t>Each column contains </a:t>
            </a:r>
            <a:r>
              <a:rPr lang="en-US" i="1" dirty="0"/>
              <a:t>k</a:t>
            </a:r>
            <a:r>
              <a:rPr lang="en-US" dirty="0"/>
              <a:t> ones</a:t>
            </a:r>
          </a:p>
          <a:p>
            <a:pPr lvl="1"/>
            <a:r>
              <a:rPr lang="en-US" dirty="0"/>
              <a:t>Any 2 rows have exactly </a:t>
            </a:r>
            <a:r>
              <a:rPr lang="en-US" i="1" dirty="0"/>
              <a:t>l</a:t>
            </a:r>
            <a:r>
              <a:rPr lang="en-US" dirty="0"/>
              <a:t> places</a:t>
            </a:r>
            <a:br>
              <a:rPr lang="en-US" dirty="0"/>
            </a:br>
            <a:r>
              <a:rPr lang="en-US" dirty="0"/>
              <a:t>where they both contain a one</a:t>
            </a:r>
          </a:p>
          <a:p>
            <a:pPr lvl="1"/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352A9DE-473E-4934-B86E-F7B001AB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26" y="4331258"/>
            <a:ext cx="1691787" cy="209568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CCC24-7C32-4378-BD5C-CFD6CD77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44C9A-69E2-454E-ACDA-3C3316EA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BIBD 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E7CD1A-4C5A-4DEE-8CF0-884B995E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6528" y="1733006"/>
            <a:ext cx="5958945" cy="512499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v=7;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b=7;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r=3;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k=3;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l=1;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Rows = 1..v;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Cols = 1..b;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Rows,Cols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M;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Rows) (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(j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Cols)(M[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 == 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(j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Cols) (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Rows)(M[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 == k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&lt;j) (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Cols)(M[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i,x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/\ M[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j,x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 == l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/\ is AND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show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(M[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]*1) ++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j == b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endif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| </a:t>
            </a:r>
            <a:r>
              <a:rPr 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Rows, j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FAC9-4DF8-43D3-B3C0-D607D4C8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F65B615-7E54-4939-A23F-56E1E97A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4119" y="1749425"/>
            <a:ext cx="4834874" cy="2330450"/>
          </a:xfr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62F0B12-DCD1-4CC4-9D7A-3D3C7C1C17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816651" y="4054475"/>
            <a:ext cx="4558699" cy="27813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63DAE63-6DA1-4EED-B2BB-F8A7A31C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48882"/>
            <a:ext cx="11029616" cy="988332"/>
          </a:xfrm>
        </p:spPr>
        <p:txBody>
          <a:bodyPr/>
          <a:lstStyle/>
          <a:p>
            <a:r>
              <a:rPr lang="en-US" dirty="0"/>
              <a:t>Variable symmetry</a:t>
            </a:r>
          </a:p>
        </p:txBody>
      </p:sp>
    </p:spTree>
    <p:extLst>
      <p:ext uri="{BB962C8B-B14F-4D97-AF65-F5344CB8AC3E}">
        <p14:creationId xmlns:p14="http://schemas.microsoft.com/office/powerpoint/2010/main" val="272074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44C9A-69E2-454E-ACDA-3C3316EA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BIBD 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E7CD1A-4C5A-4DEE-8CF0-884B995E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47" y="1741714"/>
            <a:ext cx="11029616" cy="503231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order of the rows and columns are arbitrary, make them sorted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global constraints for lexicographically ordering arrays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i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globals.mzn</a:t>
            </a:r>
            <a:r>
              <a:rPr lang="en-US" sz="1800" i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i,j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Rows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&lt;j) (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row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lexicographically less than or equal to row j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lex_lesseq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[M[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i,c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| c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Cols], [M[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j,c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| c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Cols] 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constraint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forall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i,j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Cols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&lt;j) (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lex_lesseq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[M[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n,i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| n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Rows], [M[</a:t>
            </a:r>
            <a:r>
              <a:rPr lang="en-US" sz="180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n,j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| n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Rows] )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 global constraint equivalent to the above two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lex2</a:t>
            </a:r>
            <a:r>
              <a:rPr lang="en-US" sz="18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(M);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13259-7D51-487D-BF67-4A9D41DF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21E3BE-7D8C-49E4-BB22-C73E4AF2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 allocation problem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2DBFB2-C247-470B-B517-5C160E7C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schedule movie filming scenes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Days</a:t>
            </a:r>
          </a:p>
          <a:p>
            <a:pPr lvl="1"/>
            <a:r>
              <a:rPr lang="en-US" dirty="0"/>
              <a:t>Actors</a:t>
            </a:r>
          </a:p>
          <a:p>
            <a:pPr lvl="2"/>
            <a:r>
              <a:rPr lang="en-US" dirty="0"/>
              <a:t>Fee per day (regardless of number of scenes)</a:t>
            </a:r>
          </a:p>
          <a:p>
            <a:pPr lvl="1"/>
            <a:r>
              <a:rPr lang="en-US" dirty="0"/>
              <a:t>Scenes</a:t>
            </a:r>
          </a:p>
          <a:p>
            <a:pPr lvl="2"/>
            <a:r>
              <a:rPr lang="en-US" dirty="0"/>
              <a:t>Which actors appear in them</a:t>
            </a:r>
          </a:p>
          <a:p>
            <a:pPr lvl="1"/>
            <a:r>
              <a:rPr lang="en-US" dirty="0"/>
              <a:t>At most 5 scenes can be filmed on each day</a:t>
            </a:r>
          </a:p>
          <a:p>
            <a:pPr lvl="1"/>
            <a:r>
              <a:rPr lang="en-US" dirty="0"/>
              <a:t>Minimize the total fees paid to actors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D1E7E-EDE6-4B29-930C-0FDD4E89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194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OE-SK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028AAE"/>
      </a:accent1>
      <a:accent2>
        <a:srgbClr val="3A3D57"/>
      </a:accent2>
      <a:accent3>
        <a:srgbClr val="E61943"/>
      </a:accent3>
      <a:accent4>
        <a:srgbClr val="799A22"/>
      </a:accent4>
      <a:accent5>
        <a:srgbClr val="FFC000"/>
      </a:accent5>
      <a:accent6>
        <a:srgbClr val="7030A0"/>
      </a:accent6>
      <a:hlink>
        <a:srgbClr val="028AAE"/>
      </a:hlink>
      <a:folHlink>
        <a:srgbClr val="028AA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4933</TotalTime>
  <Words>1074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Consolas</vt:lpstr>
      <vt:lpstr>Courier New</vt:lpstr>
      <vt:lpstr>Wingdings 2</vt:lpstr>
      <vt:lpstr>Dividend</vt:lpstr>
      <vt:lpstr>Model improvements</vt:lpstr>
      <vt:lpstr>Redundancy: Friend or Foe?</vt:lpstr>
      <vt:lpstr>Improving the magic series model</vt:lpstr>
      <vt:lpstr>Improving the magic series model</vt:lpstr>
      <vt:lpstr>Balanced Incomplete Block Designs</vt:lpstr>
      <vt:lpstr>BIBD model</vt:lpstr>
      <vt:lpstr>Variable symmetry</vt:lpstr>
      <vt:lpstr>Improved BIBD model</vt:lpstr>
      <vt:lpstr>Scene allocation problem</vt:lpstr>
      <vt:lpstr>Scene allocation model</vt:lpstr>
      <vt:lpstr>Value symmetry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Oliver Osz</dc:creator>
  <cp:lastModifiedBy>Oliver Osz</cp:lastModifiedBy>
  <cp:revision>60</cp:revision>
  <dcterms:created xsi:type="dcterms:W3CDTF">2019-10-15T09:04:06Z</dcterms:created>
  <dcterms:modified xsi:type="dcterms:W3CDTF">2021-10-18T06:48:18Z</dcterms:modified>
</cp:coreProperties>
</file>