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13"/>
  </p:notesMasterIdLst>
  <p:sldIdLst>
    <p:sldId id="256" r:id="rId2"/>
    <p:sldId id="315" r:id="rId3"/>
    <p:sldId id="318" r:id="rId4"/>
    <p:sldId id="319" r:id="rId5"/>
    <p:sldId id="283" r:id="rId6"/>
    <p:sldId id="311" r:id="rId7"/>
    <p:sldId id="313" r:id="rId8"/>
    <p:sldId id="314" r:id="rId9"/>
    <p:sldId id="317" r:id="rId10"/>
    <p:sldId id="320" r:id="rId11"/>
    <p:sldId id="31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9130768-6F28-4EBF-8F13-6B511B239554}">
          <p14:sldIdLst>
            <p14:sldId id="256"/>
            <p14:sldId id="315"/>
            <p14:sldId id="318"/>
            <p14:sldId id="319"/>
            <p14:sldId id="283"/>
            <p14:sldId id="311"/>
            <p14:sldId id="313"/>
            <p14:sldId id="314"/>
            <p14:sldId id="317"/>
            <p14:sldId id="320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  <a:srgbClr val="FF2D2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60F2-8DDA-4F83-87FC-CD53DC882247}" type="datetimeFigureOut">
              <a:rPr lang="hu-HU" smtClean="0"/>
              <a:t>2021. 09. 27.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CB68-D11D-4E28-8AFA-2400EF225E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7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320" y="3085765"/>
            <a:ext cx="11300605" cy="3304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8" y="990600"/>
            <a:ext cx="1108141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8" y="2495445"/>
            <a:ext cx="1108141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AA2178C-FA5E-4E19-9ADF-26405F64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301" y="3195638"/>
            <a:ext cx="11079400" cy="308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08D6-0B89-4F75-A343-2A6A75678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54" y="4292606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205" y="6400801"/>
            <a:ext cx="29142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42A3B-D4F8-4005-AE91-3B48832E762C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744" y="6400801"/>
            <a:ext cx="71427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0467" y="6405127"/>
            <a:ext cx="1078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5913D65-6B67-4986-BD48-EF4B30FA4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2" y="5160707"/>
            <a:ext cx="1235768" cy="12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48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4037" y="6392040"/>
            <a:ext cx="2914262" cy="365125"/>
          </a:xfrm>
        </p:spPr>
        <p:txBody>
          <a:bodyPr/>
          <a:lstStyle/>
          <a:p>
            <a:fld id="{3DCC9BEC-D02F-4925-B52B-6160F45C6A19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281" y="6386386"/>
            <a:ext cx="71427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4822EB-FA6D-4059-9709-F5E6E851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897AED-B10C-4884-921F-6A2822712A29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D4-45FE-4814-A88A-4440ECE7B50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37221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0694A3-B1AE-4006-8C90-7A98E62FE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8DCA39-1EDF-4CD2-A73D-A61E55C15146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5422390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07709"/>
            <a:ext cx="5422392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40DE-9FF6-44C0-9FD0-587F8278251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4976D1-4AC5-43F3-93B7-58F8ED869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2508-802A-498B-A999-759C2FFA85D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AFF4D6-2864-4477-9D56-EC306019ED4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0C7-1FE1-4E18-83B4-DF041961308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281" y="705124"/>
            <a:ext cx="1129893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81" y="2047606"/>
            <a:ext cx="11298933" cy="410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5742" y="6300122"/>
            <a:ext cx="291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1E8C0F5-1437-46B9-B3D9-E64753891CD8}" type="datetime1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281" y="6300122"/>
            <a:ext cx="714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0004" y="6304448"/>
            <a:ext cx="1078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281" y="191984"/>
            <a:ext cx="3703320" cy="14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24894" y="188426"/>
            <a:ext cx="3703320" cy="146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24577" y="191984"/>
            <a:ext cx="3703320" cy="1358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8" r:id="rId2"/>
    <p:sldLayoutId id="2147483777" r:id="rId3"/>
    <p:sldLayoutId id="2147483781" r:id="rId4"/>
    <p:sldLayoutId id="2147483779" r:id="rId5"/>
    <p:sldLayoutId id="2147483782" r:id="rId6"/>
    <p:sldLayoutId id="2147483783" r:id="rId7"/>
    <p:sldLayoutId id="2147483784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DAF1DF4-F77B-48AE-B256-27CA045D0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with </a:t>
            </a:r>
            <a:r>
              <a:rPr lang="en-US" dirty="0" err="1"/>
              <a:t>MiniZinc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F333E01-E1C7-41B4-99BC-D755165F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 Research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A4700FB-75B7-4B07-8FA1-6B6A1267A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95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CB32-AB87-4E99-9768-0860F3D0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MiniZinc</a:t>
            </a:r>
            <a:r>
              <a:rPr lang="en-US" dirty="0"/>
              <a:t> model of the transportation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1D5D-785F-4DA8-9B5A-A328AE2D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CC06-E06B-44BD-A1F3-CE0BBEA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2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8D-F9F3-4248-9784-E9E69338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Sudoku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6909D-A8AC-435C-8394-F52081AB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BE593A-9179-4EE6-857B-9E67A2B5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6"/>
            <a:ext cx="11029615" cy="1280760"/>
          </a:xfrm>
        </p:spPr>
        <p:txBody>
          <a:bodyPr/>
          <a:lstStyle/>
          <a:p>
            <a:r>
              <a:rPr lang="en-US" dirty="0"/>
              <a:t>Create the model and data file to solve the Sudoku below</a:t>
            </a:r>
          </a:p>
          <a:p>
            <a:pPr lvl="1"/>
            <a:r>
              <a:rPr lang="en-US" dirty="0"/>
              <a:t>Tip: use 0 parameter values for empty cells and fix the values of other cells to the given value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E246D2A-5B41-46F7-A016-18BDC0A0E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184498"/>
              </p:ext>
            </p:extLst>
          </p:nvPr>
        </p:nvGraphicFramePr>
        <p:xfrm>
          <a:off x="4475999" y="3094546"/>
          <a:ext cx="3240000" cy="3291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2974121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780632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103366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72890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03479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607451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67024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3617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19726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535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75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28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62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915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828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00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637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1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8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5907-ECFA-40A2-B81F-B357D1A5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 dirty="0" err="1"/>
              <a:t>MiniZinc</a:t>
            </a:r>
            <a:r>
              <a:rPr lang="en-US" dirty="0"/>
              <a:t> model of the knapsack problem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7DAEB2-FA69-4CE3-8051-86E7302F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7642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 = 4;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Items = 1..N;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 = 7;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[Items]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weight = 2..5;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[Items]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value = [16, 19, 23, 28];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[Items]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{0,1}: select;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totalWeight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select[1]*weight[1] + select[2]*weight[2]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     + select[3]*weight[3] + select[4]*weight[4];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totalValue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select[1]*value[1] + select[2]*value[2]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    + select[3]*value[3] + select[4]*value[4];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totalWeight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&lt;= C;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maximize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totalValue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(select)];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2300" b="0" i="1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nTotal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weight: "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++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totalWeight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)];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2300" b="0" i="1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nTotal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value: "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++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totalValue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)];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1BC5E-F0A5-4EF9-929D-1CB2E08A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2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5907-ECFA-40A2-B81F-B357D1A5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data from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ADE7-5D16-4E35-A5FC-33CC07ABA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is for a problem class, not just a single problem instance</a:t>
            </a:r>
          </a:p>
          <a:p>
            <a:r>
              <a:rPr lang="en-US" dirty="0"/>
              <a:t>Do not write instance data into the model file</a:t>
            </a:r>
          </a:p>
          <a:p>
            <a:r>
              <a:rPr lang="en-US" dirty="0"/>
              <a:t>Assign values to parameters in a separate data file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dzn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No declarations (</a:t>
            </a:r>
            <a:r>
              <a:rPr lang="en-US" dirty="0" err="1"/>
              <a:t>typenames</a:t>
            </a:r>
            <a:r>
              <a:rPr lang="en-US" dirty="0"/>
              <a:t>, domains), just assignments: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parname</a:t>
            </a:r>
            <a:r>
              <a:rPr lang="en-US" dirty="0">
                <a:latin typeface="Consolas" panose="020B0609020204030204" pitchFamily="49" charset="0"/>
              </a:rPr>
              <a:t> = value;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arrayname</a:t>
            </a:r>
            <a:r>
              <a:rPr lang="en-US" dirty="0">
                <a:latin typeface="Consolas" panose="020B0609020204030204" pitchFamily="49" charset="0"/>
              </a:rPr>
              <a:t> = [ values 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1BC5E-F0A5-4EF9-929D-1CB2E08A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5E3B-4FF9-47B4-97D7-22285B64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 dirty="0"/>
              <a:t>Improved knapsack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FE5043-54D9-43F8-AC36-DA031283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N;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Items = 1..N;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[Items]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weight;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[Items]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value;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[Items]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select;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totalWeight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Items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select[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])(weight[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totalValue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Items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select[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])(value[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totalWeight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&lt;= C;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maximize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totalValue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"Selected \(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(select)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 items:"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 \(</a:t>
            </a:r>
            <a:r>
              <a:rPr kumimoji="0" lang="en-US" altLang="en-US" sz="2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Items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fix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(select[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% == 1];</a:t>
            </a:r>
            <a:endParaRPr lang="en-US" altLang="en-US" sz="2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2300" b="0" i="1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nTotal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weight: \(</a:t>
            </a:r>
            <a:r>
              <a:rPr kumimoji="0" lang="en-US" altLang="en-US" sz="2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totalWeight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2300" b="0" i="1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nTotal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value: \(</a:t>
            </a:r>
            <a:r>
              <a:rPr kumimoji="0" lang="en-US" altLang="en-US" sz="2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totalValue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8D348-2A0B-4CB4-B63D-0B87639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2AE9E6-3640-47D9-A77E-94719CCD3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501" y="1969206"/>
            <a:ext cx="3366306" cy="11695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900" dirty="0" err="1">
                <a:solidFill>
                  <a:schemeClr val="tx1"/>
                </a:solidFill>
                <a:latin typeface="Consolas" panose="020B0609020204030204" pitchFamily="49" charset="0"/>
              </a:rPr>
              <a:t>knapsack.dzn</a:t>
            </a:r>
            <a:r>
              <a:rPr lang="en-US" alt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N = 4; C = 7;</a:t>
            </a:r>
            <a:br>
              <a:rPr lang="en-US" altLang="en-US" sz="19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weight = [2, 3, 4, 5];</a:t>
            </a:r>
            <a:endParaRPr lang="en-US" alt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Consolas" panose="020B0609020204030204" pitchFamily="49" charset="0"/>
              </a:rPr>
              <a:t>value = [16, 19, 23, 28];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7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95C0D7-8718-441A-8540-3C5B64E2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series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EB85E-4448-4BE8-8480-80503887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813438"/>
          </a:xfrm>
        </p:spPr>
        <p:txBody>
          <a:bodyPr>
            <a:normAutofit/>
          </a:bodyPr>
          <a:lstStyle/>
          <a:p>
            <a:r>
              <a:rPr lang="en-US" dirty="0"/>
              <a:t>Magic series: a</a:t>
            </a:r>
            <a:r>
              <a:rPr lang="en-US" baseline="-25000" dirty="0"/>
              <a:t>i</a:t>
            </a:r>
            <a:r>
              <a:rPr lang="en-US" dirty="0"/>
              <a:t> = the number of occurrences of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i="1" dirty="0" err="1"/>
              <a:t>i</a:t>
            </a:r>
            <a:r>
              <a:rPr lang="en-US" dirty="0"/>
              <a:t> = 0, 1, 2, …</a:t>
            </a:r>
            <a:endParaRPr lang="en-US" i="1" dirty="0"/>
          </a:p>
          <a:p>
            <a:r>
              <a:rPr lang="en-US" dirty="0"/>
              <a:t>Satisfiability problem: find a magic series of length </a:t>
            </a:r>
            <a:r>
              <a:rPr lang="en-US" i="1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CB162-530B-4042-B627-DF3F881C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6">
            <a:extLst>
              <a:ext uri="{FF2B5EF4-FFF2-40B4-BE49-F238E27FC236}">
                <a16:creationId xmlns:a16="http://schemas.microsoft.com/office/drawing/2014/main" id="{F86BAA88-5FD5-4998-A072-6E2B8C3E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054" y="2464912"/>
            <a:ext cx="3985790" cy="10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95C0D7-8718-441A-8540-3C5B64E2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aggregates, reification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EB85E-4448-4BE8-8480-80503887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813438"/>
          </a:xfrm>
        </p:spPr>
        <p:txBody>
          <a:bodyPr>
            <a:normAutofit/>
          </a:bodyPr>
          <a:lstStyle/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n = 5;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D = 0..n-1;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[D]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int: series;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D) (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series[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(j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D) (series[j] ==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Reification: A logical expression becomes a 0/1 variable</a:t>
            </a:r>
          </a:p>
          <a:p>
            <a:pPr lvl="1"/>
            <a:r>
              <a:rPr lang="en-US" dirty="0"/>
              <a:t>These variables can be summed up like integer vars</a:t>
            </a:r>
          </a:p>
          <a:p>
            <a:r>
              <a:rPr lang="en-US" dirty="0"/>
              <a:t>Aggregate functions</a:t>
            </a:r>
          </a:p>
          <a:p>
            <a:pPr lvl="1"/>
            <a:r>
              <a:rPr lang="en-US" dirty="0"/>
              <a:t>Combine objects over a domain to one object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CB162-530B-4042-B627-DF3F881C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Kép 6">
            <a:extLst>
              <a:ext uri="{FF2B5EF4-FFF2-40B4-BE49-F238E27FC236}">
                <a16:creationId xmlns:a16="http://schemas.microsoft.com/office/drawing/2014/main" id="{F86BAA88-5FD5-4998-A072-6E2B8C3E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054" y="2464912"/>
            <a:ext cx="3985790" cy="10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4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13CD-0B94-4C22-ABD8-2F75C4A8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B91C-B583-4C4B-B3DF-B2971403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m = number of sources (</a:t>
            </a:r>
            <a:r>
              <a:rPr lang="en-US" dirty="0" err="1"/>
              <a:t>i</a:t>
            </a:r>
            <a:r>
              <a:rPr lang="en-US" dirty="0"/>
              <a:t> = 1 … m)</a:t>
            </a:r>
          </a:p>
          <a:p>
            <a:pPr lvl="1"/>
            <a:r>
              <a:rPr lang="en-US" dirty="0"/>
              <a:t>n = number of destinations (j = 1 … n)</a:t>
            </a:r>
          </a:p>
          <a:p>
            <a:pPr lvl="1"/>
            <a:r>
              <a:rPr lang="en-US" dirty="0"/>
              <a:t>c[</a:t>
            </a:r>
            <a:r>
              <a:rPr lang="en-US" dirty="0" err="1"/>
              <a:t>i,j</a:t>
            </a:r>
            <a:r>
              <a:rPr lang="en-US" dirty="0"/>
              <a:t>] = cost of shipping 1 unit from source </a:t>
            </a:r>
            <a:r>
              <a:rPr lang="en-US" dirty="0" err="1"/>
              <a:t>i</a:t>
            </a:r>
            <a:r>
              <a:rPr lang="en-US" dirty="0"/>
              <a:t> to destination j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supply at source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b[j] = demand at destination j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Satisfy solution demands with minimal transportation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1DBF4-160B-4C06-B1B6-6D0CC824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7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13CD-0B94-4C22-ABD8-2F75C4A8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problem 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D1C141-E15B-41F2-8254-16A6A1D64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885833"/>
              </p:ext>
            </p:extLst>
          </p:nvPr>
        </p:nvGraphicFramePr>
        <p:xfrm>
          <a:off x="581693" y="2426916"/>
          <a:ext cx="11029950" cy="3263525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286782696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48352169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82465655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1850739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7045669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08406828"/>
                    </a:ext>
                  </a:extLst>
                </a:gridCol>
              </a:tblGrid>
              <a:tr h="652705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Costs 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Destination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Destination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Supply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718885"/>
                  </a:ext>
                </a:extLst>
              </a:tr>
              <a:tr h="6527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Source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2050"/>
                  </a:ext>
                </a:extLst>
              </a:tr>
              <a:tr h="6527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Source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90876"/>
                  </a:ext>
                </a:extLst>
              </a:tr>
              <a:tr h="6527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Source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4811"/>
                  </a:ext>
                </a:extLst>
              </a:tr>
              <a:tr h="6527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4715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1DBF4-160B-4C06-B1B6-6D0CC824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C743-ECE2-4885-BE95-21D25DA8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1586-9E63-4DFA-BFD8-A853E190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Declaration:</a:t>
            </a:r>
            <a:r>
              <a:rPr lang="en-US" dirty="0">
                <a:latin typeface="Consolas" panose="020B0609020204030204" pitchFamily="49" charset="0"/>
              </a:rPr>
              <a:t> array[Set1,Set2,Set3,…] of …</a:t>
            </a:r>
          </a:p>
          <a:p>
            <a:r>
              <a:rPr lang="en-US" dirty="0"/>
              <a:t>Indexing: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i,j,k</a:t>
            </a:r>
            <a:r>
              <a:rPr lang="en-US" dirty="0">
                <a:latin typeface="Consolas" panose="020B0609020204030204" pitchFamily="49" charset="0"/>
              </a:rPr>
              <a:t>,…]</a:t>
            </a:r>
          </a:p>
          <a:p>
            <a:r>
              <a:rPr lang="en-US" dirty="0"/>
              <a:t>Setting the values of a 2D array: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array[1..3,1..3] of int: a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[|1,0,0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|0,1,0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|1,1,0|];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array[1..3,1..3] of int: a = array2d(1..3,1..3,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[1,0,0,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0,1,0,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1,1,0]); % converts a 1D array into a 2D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15DCC-D106-4A7A-B5A7-81FAFE2A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75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OE-SK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28AAE"/>
      </a:accent1>
      <a:accent2>
        <a:srgbClr val="3A3D57"/>
      </a:accent2>
      <a:accent3>
        <a:srgbClr val="E61943"/>
      </a:accent3>
      <a:accent4>
        <a:srgbClr val="799A22"/>
      </a:accent4>
      <a:accent5>
        <a:srgbClr val="FFC000"/>
      </a:accent5>
      <a:accent6>
        <a:srgbClr val="7030A0"/>
      </a:accent6>
      <a:hlink>
        <a:srgbClr val="028AAE"/>
      </a:hlink>
      <a:folHlink>
        <a:srgbClr val="028AA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4771</TotalTime>
  <Words>847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 2</vt:lpstr>
      <vt:lpstr>Dividend</vt:lpstr>
      <vt:lpstr>Modeling with MiniZinc</vt:lpstr>
      <vt:lpstr>MiniZinc model of the knapsack problem</vt:lpstr>
      <vt:lpstr>Separate data from model</vt:lpstr>
      <vt:lpstr>Improved knapsack model</vt:lpstr>
      <vt:lpstr>Magic series</vt:lpstr>
      <vt:lpstr>aggregates, reification</vt:lpstr>
      <vt:lpstr>Transportation problem</vt:lpstr>
      <vt:lpstr>Transportation problem data</vt:lpstr>
      <vt:lpstr>Multidimensional arrays</vt:lpstr>
      <vt:lpstr>MiniZinc model of the transportation problem</vt:lpstr>
      <vt:lpstr>Exercise: 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Oliver Osz</dc:creator>
  <cp:lastModifiedBy>Oliver Osz</cp:lastModifiedBy>
  <cp:revision>61</cp:revision>
  <dcterms:created xsi:type="dcterms:W3CDTF">2019-10-15T09:04:06Z</dcterms:created>
  <dcterms:modified xsi:type="dcterms:W3CDTF">2021-09-27T19:01:11Z</dcterms:modified>
</cp:coreProperties>
</file>