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5" r:id="rId1"/>
  </p:sldMasterIdLst>
  <p:notesMasterIdLst>
    <p:notesMasterId r:id="rId6"/>
  </p:notesMasterIdLst>
  <p:sldIdLst>
    <p:sldId id="256" r:id="rId2"/>
    <p:sldId id="284" r:id="rId3"/>
    <p:sldId id="286" r:id="rId4"/>
    <p:sldId id="28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D9130768-6F28-4EBF-8F13-6B511B239554}">
          <p14:sldIdLst>
            <p14:sldId id="256"/>
            <p14:sldId id="284"/>
            <p14:sldId id="286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  <a:srgbClr val="0000FF"/>
    <a:srgbClr val="FF2D2D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Sötét stílus 2 – 3./4. jelölőszín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Közepesen sötét stílus 3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Közepesen sötét stílu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Világos stílus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160F2-8DDA-4F83-87FC-CD53DC882247}" type="datetimeFigureOut">
              <a:rPr lang="hu-HU" smtClean="0"/>
              <a:t>2021. 10. 11.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ACB68-D11D-4E28-8AFA-2400EF225E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6731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31320" y="3085765"/>
            <a:ext cx="11300605" cy="33047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718" y="990600"/>
            <a:ext cx="1108141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718" y="2495445"/>
            <a:ext cx="1108141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8AA2178C-FA5E-4E19-9ADF-26405F6439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6301" y="3195638"/>
            <a:ext cx="11079400" cy="3086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4308D6-0B89-4F75-A343-2A6A75678E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154" y="4292606"/>
            <a:ext cx="2043545" cy="20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98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46205" y="6400801"/>
            <a:ext cx="291426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242A3B-D4F8-4005-AE91-3B48832E762C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9744" y="6400801"/>
            <a:ext cx="714275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0467" y="6405127"/>
            <a:ext cx="1078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5913D65-6B67-4986-BD48-EF4B30FA47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982" y="5160707"/>
            <a:ext cx="1235768" cy="123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96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1331" y="536738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237" y="638355"/>
            <a:ext cx="11029616" cy="9999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13785"/>
            <a:ext cx="11029615" cy="44848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44037" y="6392040"/>
            <a:ext cx="2914262" cy="365125"/>
          </a:xfrm>
        </p:spPr>
        <p:txBody>
          <a:bodyPr/>
          <a:lstStyle/>
          <a:p>
            <a:fld id="{3DCC9BEC-D02F-4925-B52B-6160F45C6A19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9281" y="6386386"/>
            <a:ext cx="714275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299" y="6386385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A4822EB-FA6D-4059-9709-F5E6E85174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577" y="547841"/>
            <a:ext cx="1167092" cy="116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29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D897AED-B10C-4884-921F-6A2822712A29}"/>
              </a:ext>
            </a:extLst>
          </p:cNvPr>
          <p:cNvSpPr>
            <a:spLocks noChangeAspect="1"/>
          </p:cNvSpPr>
          <p:nvPr userDrawn="1"/>
        </p:nvSpPr>
        <p:spPr>
          <a:xfrm>
            <a:off x="441331" y="536738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E0D4-45FE-4814-A88A-4440ECE7B500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1192" y="637221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D0694A3-B1AE-4006-8C90-7A98E62FE9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577" y="547841"/>
            <a:ext cx="1167092" cy="116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41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8DCA39-1EDF-4CD2-A73D-A61E55C15146}"/>
              </a:ext>
            </a:extLst>
          </p:cNvPr>
          <p:cNvSpPr>
            <a:spLocks noChangeAspect="1"/>
          </p:cNvSpPr>
          <p:nvPr userDrawn="1"/>
        </p:nvSpPr>
        <p:spPr>
          <a:xfrm>
            <a:off x="441331" y="536738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648882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907709"/>
            <a:ext cx="5422390" cy="430140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1907709"/>
            <a:ext cx="5422392" cy="430140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40DE-9FF6-44C0-9FD0-587F8278251B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F4976D1-4AC5-43F3-93B7-58F8ED8693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577" y="547841"/>
            <a:ext cx="1167092" cy="116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2508-802A-498B-A999-759C2FFA85DF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6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AFF4D6-2864-4477-9D56-EC306019ED4B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87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E70C7-1FE1-4E18-83B4-DF041961308B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4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9281" y="705124"/>
            <a:ext cx="11298933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281" y="2047606"/>
            <a:ext cx="11298933" cy="4105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35742" y="6300122"/>
            <a:ext cx="2914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81E8C0F5-1437-46B9-B3D9-E64753891CD8}" type="datetime1">
              <a:rPr lang="en-US" smtClean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281" y="6300122"/>
            <a:ext cx="714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0004" y="6304448"/>
            <a:ext cx="1078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9281" y="191984"/>
            <a:ext cx="3703320" cy="14110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24894" y="188426"/>
            <a:ext cx="3703320" cy="14638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24577" y="191984"/>
            <a:ext cx="3703320" cy="13582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784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78" r:id="rId2"/>
    <p:sldLayoutId id="2147483777" r:id="rId3"/>
    <p:sldLayoutId id="2147483781" r:id="rId4"/>
    <p:sldLayoutId id="2147483779" r:id="rId5"/>
    <p:sldLayoutId id="2147483782" r:id="rId6"/>
    <p:sldLayoutId id="2147483783" r:id="rId7"/>
    <p:sldLayoutId id="2147483784" r:id="rId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>
            <a:extLst>
              <a:ext uri="{FF2B5EF4-FFF2-40B4-BE49-F238E27FC236}">
                <a16:creationId xmlns:a16="http://schemas.microsoft.com/office/drawing/2014/main" id="{5DAF1DF4-F77B-48AE-B256-27CA045D0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Stable marriage problem</a:t>
            </a:r>
            <a:endParaRPr lang="hu-HU" dirty="0"/>
          </a:p>
        </p:txBody>
      </p:sp>
      <p:sp>
        <p:nvSpPr>
          <p:cNvPr id="7" name="Alcím 6">
            <a:extLst>
              <a:ext uri="{FF2B5EF4-FFF2-40B4-BE49-F238E27FC236}">
                <a16:creationId xmlns:a16="http://schemas.microsoft.com/office/drawing/2014/main" id="{9F333E01-E1C7-41B4-99BC-D755165F4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Operations Research</a:t>
            </a:r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BA4700FB-75B7-4B07-8FA1-6B6A1267A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numCol="1">
            <a:normAutofit/>
          </a:bodyPr>
          <a:lstStyle/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7195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F4D92C-CB6D-4804-822D-EB95E1E2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Stable marriage problem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1F63B4-C11E-437A-A63B-0F0D10D86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3784"/>
            <a:ext cx="11029615" cy="49377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N men and N women</a:t>
            </a:r>
          </a:p>
          <a:p>
            <a:pPr marL="450000" lvl="2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Men;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000" lvl="2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Women;</a:t>
            </a:r>
          </a:p>
          <a:p>
            <a:pPr lvl="0"/>
            <a:r>
              <a:rPr lang="en-US" dirty="0"/>
              <a:t>And each has a ranking of members of the opposite sex</a:t>
            </a:r>
          </a:p>
          <a:p>
            <a:pPr marL="450000" lvl="2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 rankings with 1 being the best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000" lvl="2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[Women, Men]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of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rankWomen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000" lvl="2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[Men, Women]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of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rankMen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Find man-woman pairs to marry</a:t>
            </a:r>
          </a:p>
          <a:p>
            <a:pPr marL="450000" lvl="2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 variables: whom to marry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000" lvl="2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[Men]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of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Women: wife;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000" lvl="2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[Women]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of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Men: husband;</a:t>
            </a:r>
          </a:p>
          <a:p>
            <a:pPr lvl="0"/>
            <a:r>
              <a:rPr lang="en-US" dirty="0"/>
              <a:t>Such that there are no man-woman pairs where they both prefer each other over their current partner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CA27A-827D-4A65-A35E-93DA5623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60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F5640D-147D-403F-AFDC-E856791C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Stable marriage problem data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478B7E-51D2-4FE2-B69F-B35C6E682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606" y="1854925"/>
            <a:ext cx="6714308" cy="48985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hu-HU" dirty="0" err="1">
                <a:latin typeface="Consolas" panose="020B0609020204030204" pitchFamily="49" charset="0"/>
              </a:rPr>
              <a:t>Men</a:t>
            </a:r>
            <a:r>
              <a:rPr lang="hu-HU" dirty="0">
                <a:latin typeface="Consolas" panose="020B0609020204030204" pitchFamily="49" charset="0"/>
              </a:rPr>
              <a:t> = {Richard,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hu-HU" dirty="0">
                <a:latin typeface="Consolas" panose="020B0609020204030204" pitchFamily="49" charset="0"/>
              </a:rPr>
              <a:t>James,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hu-HU" dirty="0">
                <a:latin typeface="Consolas" panose="020B0609020204030204" pitchFamily="49" charset="0"/>
              </a:rPr>
              <a:t>John,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hu-HU" dirty="0">
                <a:latin typeface="Consolas" panose="020B0609020204030204" pitchFamily="49" charset="0"/>
              </a:rPr>
              <a:t>Hugh,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hu-HU" dirty="0">
                <a:latin typeface="Consolas" panose="020B0609020204030204" pitchFamily="49" charset="0"/>
              </a:rPr>
              <a:t>Greg};</a:t>
            </a:r>
          </a:p>
          <a:p>
            <a:pPr marL="0" indent="0">
              <a:buNone/>
            </a:pPr>
            <a:r>
              <a:rPr lang="hu-HU" dirty="0" err="1">
                <a:latin typeface="Consolas" panose="020B0609020204030204" pitchFamily="49" charset="0"/>
              </a:rPr>
              <a:t>Women</a:t>
            </a:r>
            <a:r>
              <a:rPr lang="hu-HU" dirty="0">
                <a:latin typeface="Consolas" panose="020B0609020204030204" pitchFamily="49" charset="0"/>
              </a:rPr>
              <a:t> = {Helen,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Tracy</a:t>
            </a:r>
            <a:r>
              <a:rPr lang="hu-HU" dirty="0"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hu-HU" dirty="0">
                <a:latin typeface="Consolas" panose="020B0609020204030204" pitchFamily="49" charset="0"/>
              </a:rPr>
              <a:t>Linda,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Sally</a:t>
            </a:r>
            <a:r>
              <a:rPr lang="hu-HU" dirty="0"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Wanda</a:t>
            </a:r>
            <a:r>
              <a:rPr lang="hu-HU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hu-HU" dirty="0" err="1">
                <a:latin typeface="Consolas" panose="020B0609020204030204" pitchFamily="49" charset="0"/>
              </a:rPr>
              <a:t>rankWomen</a:t>
            </a:r>
            <a:r>
              <a:rPr lang="hu-HU" dirty="0"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hu-HU" dirty="0">
                <a:latin typeface="Consolas" panose="020B0609020204030204" pitchFamily="49" charset="0"/>
              </a:rPr>
              <a:t>[|1, 2, 4, 3, 5,</a:t>
            </a:r>
          </a:p>
          <a:p>
            <a:pPr marL="0" indent="0">
              <a:buNone/>
            </a:pPr>
            <a:r>
              <a:rPr lang="hu-HU" dirty="0">
                <a:latin typeface="Consolas" panose="020B0609020204030204" pitchFamily="49" charset="0"/>
              </a:rPr>
              <a:t> |3, 5, 1, 2, 4,</a:t>
            </a:r>
          </a:p>
          <a:p>
            <a:pPr marL="0" indent="0">
              <a:buNone/>
            </a:pPr>
            <a:r>
              <a:rPr lang="hu-HU" dirty="0">
                <a:latin typeface="Consolas" panose="020B0609020204030204" pitchFamily="49" charset="0"/>
              </a:rPr>
              <a:t> |5, 4, 2, 1, 3,</a:t>
            </a:r>
          </a:p>
          <a:p>
            <a:pPr marL="0" indent="0">
              <a:buNone/>
            </a:pPr>
            <a:r>
              <a:rPr lang="hu-HU" dirty="0">
                <a:latin typeface="Consolas" panose="020B0609020204030204" pitchFamily="49" charset="0"/>
              </a:rPr>
              <a:t> |1, 3, 5, 4, 2,</a:t>
            </a:r>
          </a:p>
          <a:p>
            <a:pPr marL="0" indent="0">
              <a:buNone/>
            </a:pPr>
            <a:r>
              <a:rPr lang="hu-HU" dirty="0">
                <a:latin typeface="Consolas" panose="020B0609020204030204" pitchFamily="49" charset="0"/>
              </a:rPr>
              <a:t> |4, 2, 3, 5, 1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hu-HU" dirty="0">
                <a:latin typeface="Consolas" panose="020B0609020204030204" pitchFamily="49" charset="0"/>
              </a:rPr>
              <a:t>|];</a:t>
            </a:r>
          </a:p>
          <a:p>
            <a:pPr marL="0" indent="0">
              <a:buNone/>
            </a:pPr>
            <a:r>
              <a:rPr lang="hu-HU" dirty="0" err="1">
                <a:latin typeface="Consolas" panose="020B0609020204030204" pitchFamily="49" charset="0"/>
              </a:rPr>
              <a:t>rankMen</a:t>
            </a:r>
            <a:r>
              <a:rPr lang="hu-HU" dirty="0"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hu-HU" dirty="0">
                <a:latin typeface="Consolas" panose="020B0609020204030204" pitchFamily="49" charset="0"/>
              </a:rPr>
              <a:t>[|5, 1, 2, 4, 3,</a:t>
            </a:r>
          </a:p>
          <a:p>
            <a:pPr marL="0" indent="0">
              <a:buNone/>
            </a:pPr>
            <a:r>
              <a:rPr lang="hu-HU" dirty="0">
                <a:latin typeface="Consolas" panose="020B0609020204030204" pitchFamily="49" charset="0"/>
              </a:rPr>
              <a:t> |4, 1, 3, 2, 5,</a:t>
            </a:r>
          </a:p>
          <a:p>
            <a:pPr marL="0" indent="0">
              <a:buNone/>
            </a:pPr>
            <a:r>
              <a:rPr lang="hu-HU" dirty="0">
                <a:latin typeface="Consolas" panose="020B0609020204030204" pitchFamily="49" charset="0"/>
              </a:rPr>
              <a:t> |5, 3, 2, 4, 1,</a:t>
            </a:r>
          </a:p>
          <a:p>
            <a:pPr marL="0" indent="0">
              <a:buNone/>
            </a:pPr>
            <a:r>
              <a:rPr lang="hu-HU" dirty="0">
                <a:latin typeface="Consolas" panose="020B0609020204030204" pitchFamily="49" charset="0"/>
              </a:rPr>
              <a:t> |1, 5, 4, 3, 2,</a:t>
            </a:r>
          </a:p>
          <a:p>
            <a:pPr marL="0" indent="0">
              <a:buNone/>
            </a:pPr>
            <a:r>
              <a:rPr lang="hu-HU" dirty="0">
                <a:latin typeface="Consolas" panose="020B0609020204030204" pitchFamily="49" charset="0"/>
              </a:rPr>
              <a:t> |4, 3, 2, 1, 5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hu-HU" dirty="0">
                <a:latin typeface="Consolas" panose="020B0609020204030204" pitchFamily="49" charset="0"/>
              </a:rPr>
              <a:t>|];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0F1CEB0-3AF7-47DA-B80B-54DF6C45B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49143" y="2174033"/>
            <a:ext cx="3345801" cy="4683966"/>
          </a:xfrm>
        </p:spPr>
        <p:txBody>
          <a:bodyPr>
            <a:normAutofit fontScale="70000" lnSpcReduction="20000"/>
          </a:bodyPr>
          <a:lstStyle/>
          <a:p>
            <a:r>
              <a:rPr lang="en-US" sz="3800" dirty="0"/>
              <a:t>Solution:</a:t>
            </a:r>
          </a:p>
          <a:p>
            <a:pPr lvl="1"/>
            <a:r>
              <a:rPr lang="en-US" sz="3200" dirty="0"/>
              <a:t>Helen - Hugh</a:t>
            </a:r>
          </a:p>
          <a:p>
            <a:pPr lvl="1"/>
            <a:r>
              <a:rPr lang="en-US" sz="3200" dirty="0"/>
              <a:t>Tracy - Richard</a:t>
            </a:r>
          </a:p>
          <a:p>
            <a:pPr lvl="1"/>
            <a:r>
              <a:rPr lang="en-US" sz="3200" dirty="0"/>
              <a:t>Linda - James</a:t>
            </a:r>
          </a:p>
          <a:p>
            <a:pPr lvl="1"/>
            <a:r>
              <a:rPr lang="en-US" sz="3200" dirty="0"/>
              <a:t>Sally - Greg</a:t>
            </a:r>
          </a:p>
          <a:p>
            <a:pPr lvl="1"/>
            <a:r>
              <a:rPr lang="en-US" sz="3200" dirty="0"/>
              <a:t>Wanda - John</a:t>
            </a:r>
            <a:endParaRPr lang="hu-HU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07DEB-6035-4192-9F1E-A4037B02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7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4971FE-4905-41F7-A350-71C23194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Stable marriage problem model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04C74C1-BEA2-43BA-9E46-B3769C44F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5192" y="1726163"/>
            <a:ext cx="7989752" cy="502534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 marriages are symmetric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constraint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forall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(m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Men) ( 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husband[wife[m]] = m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 array index is a variable (element constraint)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constraint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forall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(w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Women) ( 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wife[husband[w]] = w 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 if a man prefers another woman over his wife,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 that woman prefers her husband over this man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constraint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forall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(m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Men, o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Women) (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rankMen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m,o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 &lt;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rankMen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[m, wife[m]] -&gt;  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 implication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rankWomen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o,husband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[o]] &lt;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rankWomen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o,m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constraint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forall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(w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Women, o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Men) (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rankWomen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w,o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 &lt;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rankWomen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w,husband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[w]] -&gt;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rankMen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o,wife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[o]] &lt;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rankMen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o,w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(w) ++ </a:t>
            </a:r>
            <a:r>
              <a:rPr lang="en-US" sz="1600" i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- "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++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(husband[w]) ++ </a:t>
            </a:r>
            <a:r>
              <a:rPr lang="en-US" sz="1600" i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"\n"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w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Women ];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23C68-BC9B-4E0A-8657-6D64EEC7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5482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OE-SKK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028AAE"/>
      </a:accent1>
      <a:accent2>
        <a:srgbClr val="3A3D57"/>
      </a:accent2>
      <a:accent3>
        <a:srgbClr val="E61943"/>
      </a:accent3>
      <a:accent4>
        <a:srgbClr val="799A22"/>
      </a:accent4>
      <a:accent5>
        <a:srgbClr val="FFC000"/>
      </a:accent5>
      <a:accent6>
        <a:srgbClr val="7030A0"/>
      </a:accent6>
      <a:hlink>
        <a:srgbClr val="028AAE"/>
      </a:hlink>
      <a:folHlink>
        <a:srgbClr val="028AA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4916</TotalTime>
  <Words>474</Words>
  <Application>Microsoft Office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Consolas</vt:lpstr>
      <vt:lpstr>Wingdings 2</vt:lpstr>
      <vt:lpstr>Dividend</vt:lpstr>
      <vt:lpstr>Stable marriage problem</vt:lpstr>
      <vt:lpstr>Stable marriage problem</vt:lpstr>
      <vt:lpstr>Stable marriage problem data</vt:lpstr>
      <vt:lpstr>Stable marriage problem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Oliver Osz</dc:creator>
  <cp:lastModifiedBy>Oliver Osz</cp:lastModifiedBy>
  <cp:revision>58</cp:revision>
  <dcterms:created xsi:type="dcterms:W3CDTF">2019-10-15T09:04:06Z</dcterms:created>
  <dcterms:modified xsi:type="dcterms:W3CDTF">2021-10-11T13:00:58Z</dcterms:modified>
</cp:coreProperties>
</file>