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1"/>
  </p:sldMasterIdLst>
  <p:notesMasterIdLst>
    <p:notesMasterId r:id="rId8"/>
  </p:notesMasterIdLst>
  <p:sldIdLst>
    <p:sldId id="256" r:id="rId2"/>
    <p:sldId id="302" r:id="rId3"/>
    <p:sldId id="304" r:id="rId4"/>
    <p:sldId id="305" r:id="rId5"/>
    <p:sldId id="306" r:id="rId6"/>
    <p:sldId id="30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D9130768-6F28-4EBF-8F13-6B511B239554}">
          <p14:sldIdLst>
            <p14:sldId id="256"/>
            <p14:sldId id="302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0000FF"/>
    <a:srgbClr val="FF2D2D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ötét stílus 2 – 3./4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Közepesen sötét stílus 3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Világos stílu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160F2-8DDA-4F83-87FC-CD53DC882247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CB68-D11D-4E28-8AFA-2400EF225E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673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1320" y="3085765"/>
            <a:ext cx="11300605" cy="3304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718" y="990600"/>
            <a:ext cx="1108141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718" y="2495445"/>
            <a:ext cx="1108141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AA2178C-FA5E-4E19-9ADF-26405F643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301" y="3195638"/>
            <a:ext cx="11079400" cy="3086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4308D6-0B89-4F75-A343-2A6A75678E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154" y="4292606"/>
            <a:ext cx="2043545" cy="20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8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205" y="6400801"/>
            <a:ext cx="291426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242A3B-D4F8-4005-AE91-3B48832E762C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9744" y="6400801"/>
            <a:ext cx="714275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0467" y="6405127"/>
            <a:ext cx="1078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5913D65-6B67-4986-BD48-EF4B30FA47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982" y="5160707"/>
            <a:ext cx="1235768" cy="123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6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237" y="638355"/>
            <a:ext cx="11029616" cy="9999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484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4037" y="6392040"/>
            <a:ext cx="2914262" cy="365125"/>
          </a:xfrm>
        </p:spPr>
        <p:txBody>
          <a:bodyPr/>
          <a:lstStyle/>
          <a:p>
            <a:fld id="{3DCC9BEC-D02F-4925-B52B-6160F45C6A19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9281" y="6386386"/>
            <a:ext cx="714275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38638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A4822EB-FA6D-4059-9709-F5E6E85174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9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897AED-B10C-4884-921F-6A2822712A29}"/>
              </a:ext>
            </a:extLst>
          </p:cNvPr>
          <p:cNvSpPr>
            <a:spLocks noChangeAspect="1"/>
          </p:cNvSpPr>
          <p:nvPr userDrawn="1"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D4-45FE-4814-A88A-4440ECE7B500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2" y="637221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D0694A3-B1AE-4006-8C90-7A98E62FE9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41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8DCA39-1EDF-4CD2-A73D-A61E55C15146}"/>
              </a:ext>
            </a:extLst>
          </p:cNvPr>
          <p:cNvSpPr>
            <a:spLocks noChangeAspect="1"/>
          </p:cNvSpPr>
          <p:nvPr userDrawn="1"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648882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907709"/>
            <a:ext cx="5422390" cy="43014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907709"/>
            <a:ext cx="5422392" cy="43014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40DE-9FF6-44C0-9FD0-587F8278251B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F4976D1-4AC5-43F3-93B7-58F8ED8693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2508-802A-498B-A999-759C2FFA85DF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6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AFF4D6-2864-4477-9D56-EC306019ED4B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7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70C7-1FE1-4E18-83B4-DF041961308B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4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9281" y="705124"/>
            <a:ext cx="11298933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281" y="2047606"/>
            <a:ext cx="11298933" cy="4105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35742" y="6300122"/>
            <a:ext cx="2914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81E8C0F5-1437-46B9-B3D9-E64753891CD8}" type="datetime1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281" y="6300122"/>
            <a:ext cx="714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0004" y="6304448"/>
            <a:ext cx="1078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9281" y="191984"/>
            <a:ext cx="3703320" cy="1411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24894" y="188426"/>
            <a:ext cx="3703320" cy="14638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24577" y="191984"/>
            <a:ext cx="3703320" cy="1358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8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8" r:id="rId2"/>
    <p:sldLayoutId id="2147483777" r:id="rId3"/>
    <p:sldLayoutId id="2147483781" r:id="rId4"/>
    <p:sldLayoutId id="2147483779" r:id="rId5"/>
    <p:sldLayoutId id="2147483782" r:id="rId6"/>
    <p:sldLayoutId id="2147483783" r:id="rId7"/>
    <p:sldLayoutId id="2147483784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CoP_(solver)" TargetMode="External"/><Relationship Id="rId3" Type="http://schemas.openxmlformats.org/officeDocument/2006/relationships/hyperlink" Target="https://en.wikipedia.org/wiki/Gecode" TargetMode="External"/><Relationship Id="rId7" Type="http://schemas.openxmlformats.org/officeDocument/2006/relationships/hyperlink" Target="http://www.ibm.com/analytics/cplex-cp-optimizer/" TargetMode="External"/><Relationship Id="rId2" Type="http://schemas.openxmlformats.org/officeDocument/2006/relationships/hyperlink" Target="http://choco-solver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ILOG" TargetMode="External"/><Relationship Id="rId5" Type="http://schemas.openxmlformats.org/officeDocument/2006/relationships/hyperlink" Target="https://en.wikipedia.org/wiki/IBM" TargetMode="External"/><Relationship Id="rId4" Type="http://schemas.openxmlformats.org/officeDocument/2006/relationships/hyperlink" Target="https://github.com/google/or-too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5DAF1DF4-F77B-48AE-B256-27CA045D0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strategies</a:t>
            </a:r>
            <a:endParaRPr lang="hu-HU" dirty="0"/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9F333E01-E1C7-41B4-99BC-D755165F4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Operations Research</a:t>
            </a:r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BA4700FB-75B7-4B07-8FA1-6B6A1267A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>
            <a:normAutofit/>
          </a:bodyPr>
          <a:lstStyle/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195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EACC8C-9CFA-49F3-8370-6653DC7B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decisions during search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4ECB70-703E-4AE6-9AE8-609EFF5BA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Search process:</a:t>
            </a:r>
          </a:p>
          <a:p>
            <a:pPr marL="546100" lvl="1" indent="-276225">
              <a:buFont typeface="+mj-lt"/>
              <a:buAutoNum type="arabicPeriod"/>
            </a:pPr>
            <a:r>
              <a:rPr lang="en-US" u="sng" dirty="0"/>
              <a:t>Make a decision</a:t>
            </a:r>
          </a:p>
          <a:p>
            <a:pPr marL="546100" lvl="1" indent="-276225">
              <a:buFont typeface="+mj-lt"/>
              <a:buAutoNum type="arabicPeriod"/>
            </a:pPr>
            <a:r>
              <a:rPr lang="en-US" dirty="0"/>
              <a:t>Propagate constraints</a:t>
            </a:r>
          </a:p>
          <a:p>
            <a:pPr marL="546100" lvl="1" indent="-276225">
              <a:buFont typeface="+mj-lt"/>
              <a:buAutoNum type="arabicPeriod"/>
            </a:pPr>
            <a:r>
              <a:rPr lang="en-US" dirty="0"/>
              <a:t>If some variables are infeasible:</a:t>
            </a:r>
          </a:p>
          <a:p>
            <a:pPr marL="546100" lvl="2" indent="-276225">
              <a:buNone/>
            </a:pPr>
            <a:r>
              <a:rPr lang="en-US" dirty="0"/>
              <a:t>		Undo the decision of step 1, and remove it from search</a:t>
            </a:r>
          </a:p>
          <a:p>
            <a:pPr marL="546100" lvl="1" indent="-276225">
              <a:buFont typeface="+mj-lt"/>
              <a:buAutoNum type="arabicPeriod"/>
            </a:pPr>
            <a:r>
              <a:rPr lang="en-US" dirty="0"/>
              <a:t>If all variables are assigned:</a:t>
            </a:r>
          </a:p>
          <a:p>
            <a:pPr marL="546100" lvl="2" indent="-276225">
              <a:buNone/>
            </a:pPr>
            <a:r>
              <a:rPr lang="en-US" dirty="0"/>
              <a:t>		Return solution</a:t>
            </a:r>
          </a:p>
          <a:p>
            <a:pPr marL="546100" lvl="1" indent="-276225">
              <a:buFont typeface="+mj-lt"/>
              <a:buAutoNum type="arabicPeriod"/>
            </a:pPr>
            <a:r>
              <a:rPr lang="en-US" dirty="0"/>
              <a:t>Repeat from step 1</a:t>
            </a:r>
          </a:p>
          <a:p>
            <a:pPr lvl="0">
              <a:buClr>
                <a:srgbClr val="50ADC9"/>
              </a:buClr>
            </a:pPr>
            <a:r>
              <a:rPr lang="en-US" dirty="0">
                <a:solidFill>
                  <a:srgbClr val="0E1A32"/>
                </a:solidFill>
              </a:rPr>
              <a:t>We have a lot of freedom in how to make a decision</a:t>
            </a:r>
          </a:p>
          <a:p>
            <a:pPr lvl="1">
              <a:buClr>
                <a:srgbClr val="50ADC9"/>
              </a:buClr>
            </a:pPr>
            <a:r>
              <a:rPr lang="en-US" dirty="0">
                <a:solidFill>
                  <a:srgbClr val="0E1A32"/>
                </a:solidFill>
              </a:rPr>
              <a:t>Selecting a variable</a:t>
            </a:r>
          </a:p>
          <a:p>
            <a:pPr lvl="1">
              <a:buClr>
                <a:srgbClr val="50ADC9"/>
              </a:buClr>
            </a:pPr>
            <a:r>
              <a:rPr lang="en-US" dirty="0">
                <a:solidFill>
                  <a:srgbClr val="0E1A32"/>
                </a:solidFill>
              </a:rPr>
              <a:t>Selecting a value to assign</a:t>
            </a:r>
          </a:p>
          <a:p>
            <a:pPr lvl="1">
              <a:buClr>
                <a:srgbClr val="50ADC9"/>
              </a:buClr>
            </a:pPr>
            <a:r>
              <a:rPr lang="en-US" dirty="0">
                <a:solidFill>
                  <a:srgbClr val="0E1A32"/>
                </a:solidFill>
              </a:rPr>
              <a:t>Splitting the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5C16D-DA4C-4DFF-92EF-7901E142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8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636A05-6AB7-44BC-B370-52E4F78C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First-fail principle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21D720-0EFD-4FF3-8BCA-D9A0ABE89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our goal is to find a feasible solution, we want to detect infeasibility as early as possible</a:t>
            </a:r>
          </a:p>
          <a:p>
            <a:r>
              <a:rPr lang="en-US" dirty="0"/>
              <a:t>The sooner we realize we’re on the wrong path, the less time we waste</a:t>
            </a:r>
          </a:p>
          <a:p>
            <a:r>
              <a:rPr lang="en-US" dirty="0"/>
              <a:t>We want to explore a small search tree</a:t>
            </a:r>
          </a:p>
          <a:p>
            <a:r>
              <a:rPr lang="en-US" dirty="0"/>
              <a:t>Idea: start with the most difficult decisions</a:t>
            </a:r>
          </a:p>
          <a:p>
            <a:pPr lvl="1"/>
            <a:r>
              <a:rPr lang="en-US" dirty="0"/>
              <a:t>They have the highest impact through propagation</a:t>
            </a:r>
          </a:p>
          <a:p>
            <a:pPr lvl="1"/>
            <a:r>
              <a:rPr lang="en-US" dirty="0"/>
              <a:t>Easy decisions may remain easy till the end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02E92-5E94-4786-9D10-3DE8327B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4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3540B-6360-4CD8-B595-AF6E8091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search strategies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A6C6E4-BB31-4797-9691-2CF0A0C31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 the variable with the smallest domain</a:t>
            </a:r>
          </a:p>
          <a:p>
            <a:r>
              <a:rPr lang="en-US" dirty="0"/>
              <a:t>Select the variable that is involved with the most constraints</a:t>
            </a:r>
          </a:p>
          <a:p>
            <a:r>
              <a:rPr lang="en-US" dirty="0"/>
              <a:t>Select a critical value, then find a variable to assign it to</a:t>
            </a:r>
          </a:p>
          <a:p>
            <a:r>
              <a:rPr lang="en-US" dirty="0"/>
              <a:t>Domain splitting:</a:t>
            </a:r>
          </a:p>
          <a:p>
            <a:pPr lvl="1"/>
            <a:r>
              <a:rPr lang="en-US" dirty="0"/>
              <a:t>Instead of assigning a value, split its domain</a:t>
            </a:r>
          </a:p>
          <a:p>
            <a:pPr lvl="1"/>
            <a:r>
              <a:rPr lang="en-US" dirty="0"/>
              <a:t>Propagation can work based on the removed values</a:t>
            </a:r>
          </a:p>
          <a:p>
            <a:r>
              <a:rPr lang="en-US" dirty="0"/>
              <a:t>Focus on the objective function</a:t>
            </a:r>
          </a:p>
          <a:p>
            <a:pPr lvl="1"/>
            <a:r>
              <a:rPr lang="en-US" dirty="0"/>
              <a:t>Select values that have the highest impact on the objective</a:t>
            </a:r>
          </a:p>
          <a:p>
            <a:r>
              <a:rPr lang="en-US" dirty="0"/>
              <a:t>Symmetry breaking during search</a:t>
            </a:r>
          </a:p>
          <a:p>
            <a:pPr lvl="1"/>
            <a:r>
              <a:rPr lang="en-US" dirty="0"/>
              <a:t>Instead of adding redundant constraints to the model</a:t>
            </a:r>
          </a:p>
          <a:p>
            <a:r>
              <a:rPr lang="en-US" dirty="0"/>
              <a:t>Randomization and restarts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7D747-CDEE-4291-8568-49ABD338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8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47BB89-1146-4D98-B9A9-06EDC840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annotations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BC73F9-8839-4BEF-A5C3-FD31A1A2B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MiniZinc, we can guide search with annotations</a:t>
            </a:r>
          </a:p>
          <a:p>
            <a:pPr marL="90000" lvl="1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err="1">
                <a:solidFill>
                  <a:srgbClr val="CC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int_search</a:t>
            </a:r>
            <a:r>
              <a:rPr lang="hu-HU" dirty="0">
                <a:solidFill>
                  <a:srgbClr val="E74C3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b="1" i="1" dirty="0">
                <a:solidFill>
                  <a:srgbClr val="0099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hu-HU" b="1" i="1" dirty="0" err="1">
                <a:solidFill>
                  <a:srgbClr val="0099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hu-HU" b="1" i="1" dirty="0">
                <a:solidFill>
                  <a:srgbClr val="0099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hu-HU" dirty="0">
                <a:solidFill>
                  <a:srgbClr val="E74C3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hu-HU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hu-HU" b="1" i="1" dirty="0">
                <a:solidFill>
                  <a:srgbClr val="0099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hu-HU" b="1" i="1" dirty="0" err="1">
                <a:solidFill>
                  <a:srgbClr val="0099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varchoice</a:t>
            </a:r>
            <a:r>
              <a:rPr lang="hu-HU" b="1" i="1" dirty="0">
                <a:solidFill>
                  <a:srgbClr val="0099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hu-HU" dirty="0">
                <a:solidFill>
                  <a:srgbClr val="E74C3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hu-HU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hu-HU" b="1" i="1" dirty="0">
                <a:solidFill>
                  <a:srgbClr val="0099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hu-HU" b="1" i="1" dirty="0" err="1">
                <a:solidFill>
                  <a:srgbClr val="0099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constrainchoice</a:t>
            </a:r>
            <a:r>
              <a:rPr lang="hu-HU" b="1" i="1" dirty="0">
                <a:solidFill>
                  <a:srgbClr val="0099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hu-HU" dirty="0">
                <a:solidFill>
                  <a:srgbClr val="E74C3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E74C3C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/>
              <a:t>E.g.:</a:t>
            </a:r>
          </a:p>
          <a:p>
            <a:pPr marL="90000" lvl="1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solve</a:t>
            </a:r>
            <a:r>
              <a:rPr lang="en-US" dirty="0">
                <a:solidFill>
                  <a:srgbClr val="CC33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CC33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int_search</a:t>
            </a:r>
            <a:r>
              <a:rPr lang="en-US" dirty="0">
                <a:solidFill>
                  <a:srgbClr val="404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queen</a:t>
            </a:r>
            <a:r>
              <a:rPr lang="en-US" dirty="0">
                <a:solidFill>
                  <a:srgbClr val="404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C33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first_fail</a:t>
            </a:r>
            <a:r>
              <a:rPr lang="en-US" dirty="0">
                <a:solidFill>
                  <a:srgbClr val="404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C33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indomain_min</a:t>
            </a:r>
            <a:r>
              <a:rPr lang="en-US" dirty="0">
                <a:solidFill>
                  <a:srgbClr val="404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lvl="1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C33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satisfy</a:t>
            </a:r>
            <a:r>
              <a:rPr lang="en-US" dirty="0">
                <a:solidFill>
                  <a:srgbClr val="404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Multiple annotations can be combined</a:t>
            </a:r>
          </a:p>
          <a:p>
            <a:pPr marL="90000" lvl="1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C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hu-HU" dirty="0">
                <a:solidFill>
                  <a:srgbClr val="CC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hu-HU" dirty="0" err="1">
                <a:solidFill>
                  <a:srgbClr val="CC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hu-HU" dirty="0">
                <a:solidFill>
                  <a:srgbClr val="E74C3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E74C3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hu-HU" b="1" i="1" dirty="0">
                <a:solidFill>
                  <a:srgbClr val="0099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i="1" dirty="0">
                <a:solidFill>
                  <a:srgbClr val="0099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search-</a:t>
            </a:r>
            <a:r>
              <a:rPr lang="en-US" b="1" i="1" dirty="0" err="1">
                <a:solidFill>
                  <a:srgbClr val="0099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ann</a:t>
            </a:r>
            <a:r>
              <a:rPr lang="hu-HU" b="1" i="1" dirty="0">
                <a:solidFill>
                  <a:srgbClr val="0099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hu-HU" dirty="0">
                <a:solidFill>
                  <a:srgbClr val="E74C3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hu-HU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E74C3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...,</a:t>
            </a:r>
            <a:r>
              <a:rPr lang="hu-HU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hu-HU" b="1" i="1" dirty="0">
                <a:solidFill>
                  <a:srgbClr val="0099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i="1" dirty="0">
                <a:solidFill>
                  <a:srgbClr val="0099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search-</a:t>
            </a:r>
            <a:r>
              <a:rPr lang="en-US" b="1" i="1" dirty="0" err="1">
                <a:solidFill>
                  <a:srgbClr val="0099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ann</a:t>
            </a:r>
            <a:r>
              <a:rPr lang="en-US" b="1" i="1" dirty="0">
                <a:solidFill>
                  <a:srgbClr val="0099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b="1" i="1" dirty="0">
                <a:solidFill>
                  <a:srgbClr val="0099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E74C3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n-US" dirty="0">
              <a:solidFill>
                <a:srgbClr val="CC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E.g.:</a:t>
            </a:r>
          </a:p>
          <a:p>
            <a:pPr marL="90000" lvl="1" indent="0">
              <a:buNone/>
            </a:pPr>
            <a:r>
              <a:rPr lang="hu-HU" b="1" dirty="0" err="1">
                <a:solidFill>
                  <a:srgbClr val="0066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solve</a:t>
            </a:r>
            <a:r>
              <a:rPr lang="hu-HU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hu-HU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CC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seq_search</a:t>
            </a:r>
            <a:r>
              <a:rPr lang="hu-HU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</a:t>
            </a:r>
            <a:br>
              <a:rPr lang="en-US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CC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int_</a:t>
            </a:r>
            <a:r>
              <a:rPr lang="hu-HU" dirty="0" err="1">
                <a:solidFill>
                  <a:srgbClr val="CC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hu-HU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dirty="0">
                <a:solidFill>
                  <a:srgbClr val="00333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hu-HU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333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smallest</a:t>
            </a:r>
            <a:r>
              <a:rPr lang="hu-HU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hu-HU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333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indomain_min</a:t>
            </a:r>
            <a:r>
              <a:rPr lang="hu-HU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br>
              <a:rPr lang="en-US" dirty="0">
                <a:solidFill>
                  <a:srgbClr val="CC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CC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int_</a:t>
            </a:r>
            <a:r>
              <a:rPr lang="hu-HU" dirty="0" err="1">
                <a:solidFill>
                  <a:srgbClr val="CC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hu-HU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</a:t>
            </a:r>
            <a:r>
              <a:rPr lang="hu-HU" dirty="0">
                <a:solidFill>
                  <a:srgbClr val="00333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hu-HU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hu-HU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333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input_order</a:t>
            </a:r>
            <a:r>
              <a:rPr lang="hu-HU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hu-HU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333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indomain_min</a:t>
            </a:r>
            <a:r>
              <a:rPr lang="hu-HU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br>
              <a:rPr lang="en-US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hu-HU" b="1" dirty="0">
                <a:solidFill>
                  <a:srgbClr val="0066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b="1" dirty="0">
                <a:solidFill>
                  <a:srgbClr val="00333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b="1" dirty="0">
                <a:solidFill>
                  <a:srgbClr val="00333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157A-6752-4501-B92C-4AE3FA5B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AE4AED-4936-4197-90E8-18C1E153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solver API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138E54-D29D-41EA-B33F-B719DBCD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47" y="1750422"/>
            <a:ext cx="11029616" cy="50236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Sometimes, we want more control over the solution process</a:t>
            </a:r>
          </a:p>
          <a:p>
            <a:r>
              <a:rPr lang="en-US" dirty="0"/>
              <a:t>MiniZinc is a solver-independent, general modeling language</a:t>
            </a:r>
          </a:p>
          <a:p>
            <a:pPr lvl="1"/>
            <a:r>
              <a:rPr lang="en-US" dirty="0"/>
              <a:t>For more complex search strategies, it’s better to use the specific API of the solver</a:t>
            </a:r>
          </a:p>
          <a:p>
            <a:r>
              <a:rPr lang="en-US" dirty="0"/>
              <a:t>Solvers offer a library / package for certain prog. languages</a:t>
            </a:r>
          </a:p>
          <a:p>
            <a:pPr lvl="1"/>
            <a:r>
              <a:rPr lang="en-US" dirty="0"/>
              <a:t>Model can be built and solved from code</a:t>
            </a:r>
          </a:p>
          <a:p>
            <a:pPr lvl="1"/>
            <a:r>
              <a:rPr lang="en-US" dirty="0"/>
              <a:t>Decision-making can be more tightly integrated into the software product</a:t>
            </a:r>
          </a:p>
          <a:p>
            <a:pPr lvl="2"/>
            <a:r>
              <a:rPr lang="en-US" dirty="0"/>
              <a:t>Directly use program data as input, and solution output for taking actions</a:t>
            </a:r>
          </a:p>
          <a:p>
            <a:pPr lvl="1"/>
            <a:r>
              <a:rPr lang="en-US" dirty="0"/>
              <a:t>Some CP libraries for general-purpose programming languages:</a:t>
            </a:r>
          </a:p>
          <a:p>
            <a:pPr lvl="2"/>
            <a:r>
              <a:rPr lang="en-US" dirty="0">
                <a:hlinkClick r:id="rId2"/>
              </a:rPr>
              <a:t>Choco</a:t>
            </a:r>
            <a:r>
              <a:rPr lang="en-US" dirty="0"/>
              <a:t>, Java library (BSD license)</a:t>
            </a:r>
          </a:p>
          <a:p>
            <a:pPr lvl="2"/>
            <a:r>
              <a:rPr lang="en-US" dirty="0" err="1">
                <a:hlinkClick r:id="rId3" tooltip="Gecode"/>
              </a:rPr>
              <a:t>Gecode</a:t>
            </a:r>
            <a:r>
              <a:rPr lang="en-US" dirty="0"/>
              <a:t>, C++ library, Python bindings (X11-style free software)</a:t>
            </a:r>
          </a:p>
          <a:p>
            <a:pPr lvl="2"/>
            <a:r>
              <a:rPr lang="en-US" dirty="0">
                <a:hlinkClick r:id="rId4"/>
              </a:rPr>
              <a:t>Google OR-Tools</a:t>
            </a:r>
            <a:r>
              <a:rPr lang="en-US" dirty="0"/>
              <a:t>, C++, Python, Java, .NET library (Apache License 2.0)</a:t>
            </a:r>
          </a:p>
          <a:p>
            <a:pPr lvl="2"/>
            <a:r>
              <a:rPr lang="en-US" dirty="0">
                <a:hlinkClick r:id="rId5" tooltip="IBM"/>
              </a:rPr>
              <a:t>IBM</a:t>
            </a:r>
            <a:r>
              <a:rPr lang="en-US" dirty="0"/>
              <a:t> </a:t>
            </a:r>
            <a:r>
              <a:rPr lang="en-US" dirty="0">
                <a:hlinkClick r:id="rId6" tooltip="ILOG"/>
              </a:rPr>
              <a:t>ILOG</a:t>
            </a:r>
            <a:r>
              <a:rPr lang="en-US" dirty="0"/>
              <a:t> </a:t>
            </a:r>
            <a:r>
              <a:rPr lang="en-US" dirty="0">
                <a:hlinkClick r:id="rId7"/>
              </a:rPr>
              <a:t>CP Optimizer</a:t>
            </a:r>
            <a:r>
              <a:rPr lang="en-US" dirty="0"/>
              <a:t>: C++, Python, Java, .NET libraries (free for academic use)</a:t>
            </a:r>
          </a:p>
          <a:p>
            <a:pPr lvl="2"/>
            <a:r>
              <a:rPr lang="en-US" dirty="0" err="1">
                <a:hlinkClick r:id="rId8" tooltip="JaCoP (solver)"/>
              </a:rPr>
              <a:t>JaCoP</a:t>
            </a:r>
            <a:r>
              <a:rPr lang="en-US" dirty="0"/>
              <a:t>, Java library (open source)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6807D-8C7C-4EEC-8B36-7D530917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686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OE-SK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028AAE"/>
      </a:accent1>
      <a:accent2>
        <a:srgbClr val="3A3D57"/>
      </a:accent2>
      <a:accent3>
        <a:srgbClr val="E61943"/>
      </a:accent3>
      <a:accent4>
        <a:srgbClr val="799A22"/>
      </a:accent4>
      <a:accent5>
        <a:srgbClr val="FFC000"/>
      </a:accent5>
      <a:accent6>
        <a:srgbClr val="7030A0"/>
      </a:accent6>
      <a:hlink>
        <a:srgbClr val="028AAE"/>
      </a:hlink>
      <a:folHlink>
        <a:srgbClr val="028AA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4918</TotalTime>
  <Words>491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Consolas</vt:lpstr>
      <vt:lpstr>Wingdings 2</vt:lpstr>
      <vt:lpstr>Dividend</vt:lpstr>
      <vt:lpstr>Search strategies</vt:lpstr>
      <vt:lpstr>How to make decisions during search</vt:lpstr>
      <vt:lpstr>First-fail principle</vt:lpstr>
      <vt:lpstr>Some search strategies</vt:lpstr>
      <vt:lpstr>Search annotations</vt:lpstr>
      <vt:lpstr>Using solver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Oliver Osz</dc:creator>
  <cp:lastModifiedBy>Oliver Osz</cp:lastModifiedBy>
  <cp:revision>59</cp:revision>
  <dcterms:created xsi:type="dcterms:W3CDTF">2019-10-15T09:04:06Z</dcterms:created>
  <dcterms:modified xsi:type="dcterms:W3CDTF">2021-10-11T13:07:00Z</dcterms:modified>
</cp:coreProperties>
</file>