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8"/>
  </p:notesMasterIdLst>
  <p:sldIdLst>
    <p:sldId id="256" r:id="rId2"/>
    <p:sldId id="281" r:id="rId3"/>
    <p:sldId id="287" r:id="rId4"/>
    <p:sldId id="309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  <p14:sldId id="281"/>
            <p14:sldId id="287"/>
            <p14:sldId id="309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x2 != 2 -&gt; find a path x2-1-x1-2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ACB68-D11D-4E28-8AFA-2400EF225EE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43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x2 != 2 -&gt; find a path x2-1-x1-2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ACB68-D11D-4E28-8AFA-2400EF225EE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45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artalomrész vertiká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749358"/>
            <a:ext cx="10653003" cy="2330936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E2210-7281-445A-BA11-CB2DEDC35FD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9498" y="4054412"/>
            <a:ext cx="10653003" cy="2781569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946A9-0BE5-46BB-94BE-84EF80A45383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B2155F-FE01-4878-993D-C088A7F2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3E64B57-FEEC-4747-BDDB-6F280060E2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8" r:id="rId6"/>
    <p:sldLayoutId id="2147483782" r:id="rId7"/>
    <p:sldLayoutId id="2147483783" r:id="rId8"/>
    <p:sldLayoutId id="214748378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constraints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CAB81D-5CBA-46A0-BB0C-C63F3F4A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n-Queens problem model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2677A18-F4A0-4608-AF8D-AE893847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4"/>
            <a:ext cx="11029615" cy="5044215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size = 8;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Board = 1..size;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[Board]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Board: queen;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i,j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Board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j) (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queen[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!= queen[j]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i,j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Board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j) (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queen[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queen[j] + j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i,j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Board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j) (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queen[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-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queen[j] - j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(queen[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 == j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++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 == size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endif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|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j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Board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103F46F-C452-4E68-95D7-9B7D804FA1E1}"/>
              </a:ext>
            </a:extLst>
          </p:cNvPr>
          <p:cNvSpPr/>
          <p:nvPr/>
        </p:nvSpPr>
        <p:spPr>
          <a:xfrm>
            <a:off x="8248734" y="4312353"/>
            <a:ext cx="2090057" cy="2308324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. . . Q . . . . </a:t>
            </a:r>
          </a:p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. Q . . . . . . </a:t>
            </a:r>
          </a:p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. . . . . . Q . </a:t>
            </a:r>
          </a:p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. . Q . . . . . </a:t>
            </a:r>
          </a:p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. . . . . Q . . </a:t>
            </a:r>
          </a:p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. . . . . . . Q </a:t>
            </a:r>
          </a:p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. . . . Q . . . </a:t>
            </a:r>
          </a:p>
          <a:p>
            <a:pPr algn="r"/>
            <a:r>
              <a:rPr lang="fr-FR">
                <a:solidFill>
                  <a:srgbClr val="0070C0"/>
                </a:solidFill>
                <a:latin typeface="Consolas" panose="020B0609020204030204" pitchFamily="49" charset="0"/>
              </a:rPr>
              <a:t>Q . . . . . . .</a:t>
            </a:r>
            <a:endParaRPr lang="hu-HU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24C9-60E7-4B0E-A7C4-62111BEB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52677A18-F4A0-4608-AF8D-AE893847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size = 8;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Board = 1..size;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[Board]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Board: queen;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i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alldifferent.mzn</a:t>
            </a:r>
            <a:r>
              <a:rPr lang="en-US" sz="16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or include “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globals.mzn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alldifferent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(queen);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queen[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!= queen[j]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alldifferent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([queen[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Board]);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q[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!=q[j]+j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alldifferent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([queen[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-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Board]);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q[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!=q[j]-j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2477F398-0A0B-46DC-B7B4-8B1E3C75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73746"/>
              </p:ext>
            </p:extLst>
          </p:nvPr>
        </p:nvGraphicFramePr>
        <p:xfrm>
          <a:off x="4656000" y="4066064"/>
          <a:ext cx="2725704" cy="27257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713">
                  <a:extLst>
                    <a:ext uri="{9D8B030D-6E8A-4147-A177-3AD203B41FA5}">
                      <a16:colId xmlns:a16="http://schemas.microsoft.com/office/drawing/2014/main" val="3940670851"/>
                    </a:ext>
                  </a:extLst>
                </a:gridCol>
                <a:gridCol w="340713">
                  <a:extLst>
                    <a:ext uri="{9D8B030D-6E8A-4147-A177-3AD203B41FA5}">
                      <a16:colId xmlns:a16="http://schemas.microsoft.com/office/drawing/2014/main" val="3599233046"/>
                    </a:ext>
                  </a:extLst>
                </a:gridCol>
                <a:gridCol w="340713">
                  <a:extLst>
                    <a:ext uri="{9D8B030D-6E8A-4147-A177-3AD203B41FA5}">
                      <a16:colId xmlns:a16="http://schemas.microsoft.com/office/drawing/2014/main" val="1881470172"/>
                    </a:ext>
                  </a:extLst>
                </a:gridCol>
                <a:gridCol w="340713">
                  <a:extLst>
                    <a:ext uri="{9D8B030D-6E8A-4147-A177-3AD203B41FA5}">
                      <a16:colId xmlns:a16="http://schemas.microsoft.com/office/drawing/2014/main" val="842834093"/>
                    </a:ext>
                  </a:extLst>
                </a:gridCol>
                <a:gridCol w="340713">
                  <a:extLst>
                    <a:ext uri="{9D8B030D-6E8A-4147-A177-3AD203B41FA5}">
                      <a16:colId xmlns:a16="http://schemas.microsoft.com/office/drawing/2014/main" val="4110966213"/>
                    </a:ext>
                  </a:extLst>
                </a:gridCol>
                <a:gridCol w="340713">
                  <a:extLst>
                    <a:ext uri="{9D8B030D-6E8A-4147-A177-3AD203B41FA5}">
                      <a16:colId xmlns:a16="http://schemas.microsoft.com/office/drawing/2014/main" val="2794633507"/>
                    </a:ext>
                  </a:extLst>
                </a:gridCol>
                <a:gridCol w="340713">
                  <a:extLst>
                    <a:ext uri="{9D8B030D-6E8A-4147-A177-3AD203B41FA5}">
                      <a16:colId xmlns:a16="http://schemas.microsoft.com/office/drawing/2014/main" val="2428936542"/>
                    </a:ext>
                  </a:extLst>
                </a:gridCol>
                <a:gridCol w="340713">
                  <a:extLst>
                    <a:ext uri="{9D8B030D-6E8A-4147-A177-3AD203B41FA5}">
                      <a16:colId xmlns:a16="http://schemas.microsoft.com/office/drawing/2014/main" val="4049180270"/>
                    </a:ext>
                  </a:extLst>
                </a:gridCol>
              </a:tblGrid>
              <a:tr h="34071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71004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88860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u-HU" sz="1500" b="1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0579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49409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!</a:t>
                      </a:r>
                      <a:endParaRPr lang="hu-HU" sz="1500" b="1" dirty="0"/>
                    </a:p>
                  </a:txBody>
                  <a:tcPr marL="86541" marR="86541" marT="43271" marB="4327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4876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!!</a:t>
                      </a:r>
                      <a:endParaRPr lang="hu-HU" sz="1500" b="1" dirty="0"/>
                    </a:p>
                  </a:txBody>
                  <a:tcPr marL="86541" marR="86541" marT="43271" marB="4327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823185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!</a:t>
                      </a:r>
                      <a:endParaRPr lang="hu-HU" sz="1500" b="1" dirty="0"/>
                    </a:p>
                  </a:txBody>
                  <a:tcPr marL="86541" marR="86541" marT="43271" marB="4327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1720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500" b="1" dirty="0"/>
                    </a:p>
                  </a:txBody>
                  <a:tcPr marL="86541" marR="86541" marT="43271" marB="43271"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500" b="0" dirty="0"/>
                    </a:p>
                  </a:txBody>
                  <a:tcPr marL="86541" marR="86541" marT="43271" marB="4327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5943"/>
                  </a:ext>
                </a:extLst>
              </a:tr>
            </a:tbl>
          </a:graphicData>
        </a:graphic>
      </p:graphicFrame>
      <p:sp>
        <p:nvSpPr>
          <p:cNvPr id="12" name="Title 11">
            <a:extLst>
              <a:ext uri="{FF2B5EF4-FFF2-40B4-BE49-F238E27FC236}">
                <a16:creationId xmlns:a16="http://schemas.microsoft.com/office/drawing/2014/main" id="{57D8ECCF-67FB-42E9-A9BD-EBA5B498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 model with </a:t>
            </a:r>
            <a:r>
              <a:rPr lang="en-US" dirty="0" err="1"/>
              <a:t>alldifferent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8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05348C-C63D-4330-956E-9130B0EC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749358"/>
            <a:ext cx="10653003" cy="23309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and their domains can be represented by a bipartite graph</a:t>
            </a:r>
          </a:p>
          <a:p>
            <a:pPr lvl="1"/>
            <a:r>
              <a:rPr lang="en-US" dirty="0"/>
              <a:t>If a </a:t>
            </a:r>
            <a:r>
              <a:rPr lang="en-US" u="sng" dirty="0"/>
              <a:t>variable’s</a:t>
            </a:r>
            <a:r>
              <a:rPr lang="en-US" dirty="0"/>
              <a:t> domain contains a </a:t>
            </a:r>
            <a:r>
              <a:rPr lang="en-US" u="sng" dirty="0"/>
              <a:t>value</a:t>
            </a:r>
            <a:r>
              <a:rPr lang="en-US" dirty="0"/>
              <a:t>, they are connected</a:t>
            </a:r>
          </a:p>
          <a:p>
            <a:r>
              <a:rPr lang="en-US" dirty="0"/>
              <a:t>An assignment which satisfies the </a:t>
            </a:r>
            <a:r>
              <a:rPr lang="en-US" dirty="0" err="1"/>
              <a:t>alldifferent</a:t>
            </a:r>
            <a:r>
              <a:rPr lang="en-US" dirty="0"/>
              <a:t> constraint, is a maximal matching that has as many edges as the number of variables</a:t>
            </a:r>
          </a:p>
          <a:p>
            <a:pPr lvl="1"/>
            <a:r>
              <a:rPr lang="en-US" dirty="0"/>
              <a:t>Matching: set of disjoint edges</a:t>
            </a:r>
          </a:p>
          <a:p>
            <a:pPr lvl="1"/>
            <a:r>
              <a:rPr lang="en-US" dirty="0"/>
              <a:t>There are efficient algorithms to find a maximal matching (alternating paths)</a:t>
            </a:r>
          </a:p>
          <a:p>
            <a:pPr lvl="1"/>
            <a:r>
              <a:rPr lang="en-US" dirty="0"/>
              <a:t>Edges that are not part of any maximal matchings are infeasible values of the variable</a:t>
            </a:r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7D2E198-299C-4AA9-859E-51E418C716A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414713" y="4054475"/>
            <a:ext cx="5362574" cy="27813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7DFDB05-56FA-4298-A07E-6ACF073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 dirty="0"/>
              <a:t>Propagator for </a:t>
            </a:r>
            <a:r>
              <a:rPr lang="en-US" dirty="0" err="1"/>
              <a:t>alldifferent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97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05348C-C63D-4330-956E-9130B0EC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749358"/>
            <a:ext cx="10653003" cy="2330936"/>
          </a:xfrm>
        </p:spPr>
        <p:txBody>
          <a:bodyPr>
            <a:normAutofit/>
          </a:bodyPr>
          <a:lstStyle/>
          <a:p>
            <a:r>
              <a:rPr lang="en-US" dirty="0"/>
              <a:t>Berge’s Theorem (1970): An edge belongs to some maximal matchings </a:t>
            </a:r>
            <a:r>
              <a:rPr lang="en-US" dirty="0" err="1"/>
              <a:t>iff</a:t>
            </a:r>
            <a:r>
              <a:rPr lang="en-US" dirty="0"/>
              <a:t>, given a maximal matching, the edge belongs to either</a:t>
            </a:r>
          </a:p>
          <a:p>
            <a:pPr lvl="1"/>
            <a:r>
              <a:rPr lang="en-US" dirty="0"/>
              <a:t>An even alternating path, starting at a free vertex</a:t>
            </a:r>
          </a:p>
          <a:p>
            <a:pPr lvl="1"/>
            <a:r>
              <a:rPr lang="en-US" dirty="0"/>
              <a:t>An even alternating cycle</a:t>
            </a:r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≠ 2 can be deduced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6E4660F0-A97E-4EDA-B76D-ADACF174CF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423308" y="4054475"/>
            <a:ext cx="5345384" cy="27813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7DFDB05-56FA-4298-A07E-6ACF073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 dirty="0"/>
              <a:t>Propagator for </a:t>
            </a:r>
            <a:r>
              <a:rPr lang="en-US" dirty="0" err="1"/>
              <a:t>alldifferent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90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C942DC1-5015-48F7-B7F9-DAD4A10E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global constraints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9F280B7-2CE2-42C0-AA3A-0C851E1A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856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Table constraint: </a:t>
            </a:r>
            <a:r>
              <a:rPr lang="en-US" sz="1800" dirty="0">
                <a:solidFill>
                  <a:srgbClr val="33666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b="1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t)</a:t>
            </a:r>
            <a:endParaRPr lang="en-US" sz="1800" dirty="0">
              <a:solidFill>
                <a:srgbClr val="336666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For an array of variables (columns), all</a:t>
            </a:r>
            <a:br>
              <a:rPr lang="en-US" dirty="0"/>
            </a:br>
            <a:r>
              <a:rPr lang="en-US" dirty="0"/>
              <a:t>permitted value combinations (rows) are listed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6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There are </a:t>
            </a:r>
            <a:r>
              <a:rPr lang="en-US" i="1" dirty="0"/>
              <a:t>c</a:t>
            </a:r>
            <a:r>
              <a:rPr lang="en-US" dirty="0"/>
              <a:t> elements of </a:t>
            </a:r>
            <a:r>
              <a:rPr lang="en-US" i="1" dirty="0"/>
              <a:t>x</a:t>
            </a:r>
            <a:r>
              <a:rPr lang="en-US" dirty="0"/>
              <a:t> that are equal to </a:t>
            </a:r>
            <a:r>
              <a:rPr lang="en-US" i="1" dirty="0"/>
              <a:t>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6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/>
          </a:p>
          <a:p>
            <a:pPr lvl="1"/>
            <a:r>
              <a:rPr lang="en-US" dirty="0"/>
              <a:t>Values in </a:t>
            </a:r>
            <a:r>
              <a:rPr lang="en-US" i="1" dirty="0"/>
              <a:t>x</a:t>
            </a:r>
            <a:r>
              <a:rPr lang="en-US" dirty="0"/>
              <a:t> are in non-decreasing order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6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cumulative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/>
              <a:t> </a:t>
            </a:r>
            <a:b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>
                <a:solidFill>
                  <a:srgbClr val="007788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C33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40404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/>
          </a:p>
          <a:p>
            <a:pPr lvl="1"/>
            <a:r>
              <a:rPr lang="en-US" dirty="0"/>
              <a:t>Given tasks with start times </a:t>
            </a:r>
            <a:r>
              <a:rPr lang="en-US" i="1" dirty="0"/>
              <a:t>(s)</a:t>
            </a:r>
            <a:r>
              <a:rPr lang="en-US" dirty="0"/>
              <a:t>, durations </a:t>
            </a:r>
            <a:r>
              <a:rPr lang="en-US" i="1" dirty="0"/>
              <a:t>(d)</a:t>
            </a:r>
            <a:r>
              <a:rPr lang="en-US" dirty="0"/>
              <a:t>, and resource usages </a:t>
            </a:r>
            <a:r>
              <a:rPr lang="en-US" i="1" dirty="0"/>
              <a:t>(r)</a:t>
            </a:r>
            <a:r>
              <a:rPr lang="en-US" dirty="0"/>
              <a:t>, their total resource usage never exceeds </a:t>
            </a:r>
            <a:r>
              <a:rPr lang="en-US" i="1" dirty="0"/>
              <a:t>b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DF086FD-365D-4BC0-A3B1-72CD7EBF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164" y="2567839"/>
            <a:ext cx="3477637" cy="1532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FFAF8-DD7F-4384-B0D2-2338366C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90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4918</TotalTime>
  <Words>656</Words>
  <Application>Microsoft Office PowerPoint</Application>
  <PresentationFormat>Widescreen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Wingdings 2</vt:lpstr>
      <vt:lpstr>Dividend</vt:lpstr>
      <vt:lpstr>Global constraints</vt:lpstr>
      <vt:lpstr>Basic n-Queens problem model</vt:lpstr>
      <vt:lpstr>n-Queens model with alldifferent</vt:lpstr>
      <vt:lpstr>Propagator for alldifferent</vt:lpstr>
      <vt:lpstr>Propagator for alldifferent</vt:lpstr>
      <vt:lpstr>Some other global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59</cp:revision>
  <dcterms:created xsi:type="dcterms:W3CDTF">2019-10-15T09:04:06Z</dcterms:created>
  <dcterms:modified xsi:type="dcterms:W3CDTF">2021-10-11T13:02:15Z</dcterms:modified>
</cp:coreProperties>
</file>