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93" r:id="rId19"/>
    <p:sldId id="289" r:id="rId20"/>
    <p:sldId id="294" r:id="rId21"/>
    <p:sldId id="290" r:id="rId22"/>
    <p:sldId id="291" r:id="rId23"/>
    <p:sldId id="29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57w0yNTIkLgVvHhTjO/5yA7C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53F"/>
    <a:srgbClr val="41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BD08E-D846-4728-BFDC-9E99F2577423}">
  <a:tblStyle styleId="{250BD08E-D846-4728-BFDC-9E99F2577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5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1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7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8.17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c7f1999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0dc7f19996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3" name="Google Shape;233;g10dc7f19996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cb0d69a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cb0d69a1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10cb0d69a1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6daf68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106daf68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g1106daf68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b0d69a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b0d69a17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g10cb0d69a17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6daf6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106daf68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1106daf68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b0d69a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b0d69a1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g10cb0d69a1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16</a:t>
            </a:fld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698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6daf6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106daf688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8" name="Google Shape;378;g1106daf688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8145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8145dd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1108145dda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c7f19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0dc7f197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0" name="Google Shape;390;g10dc7f197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8145dd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g1108145dd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45dda8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8145dda8_5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1108145dda8_5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07" name="Google Shape;107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08" name="Google Shape;108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solidFill>
                <a:srgbClr val="FFDE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22" name="Google Shape;122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23" name="Google Shape;123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3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3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cover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15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cwNTQ4ODgtNDQxZC00NDI2LWJmMGItOTliMmU2YjgzM2EzIiwidCI6ImFlOTMwODk5LTAyMTEtNDQ2Yi04NmZkLTI5MDI3ZDE1NGViMCIsImMiOjl9&amp;pageName=ReportSection086a50683fc96504c86d" TargetMode="External"/><Relationship Id="rId2" Type="http://schemas.openxmlformats.org/officeDocument/2006/relationships/hyperlink" Target="https://app.powerbi.com/view?r=eyJrIjoiZGYxYzZkNjgtZjc3Zi00Yjc2LWFiOWQtNmYwYWIxZWZiYWY5IiwidCI6ImFlOTMwODk5LTAyMTEtNDQ2Yi04NmZkLTI5MDI3ZDE1NGViMCIsImMiOjl9&amp;pageName=Report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ZmFjNjZhMTAtYTFkZS00ZDA3LTllODEtNjM1ZWZmM2JlNzUwIiwidCI6ImFlOTMwODk5LTAyMTEtNDQ2Yi04NmZkLTI5MDI3ZDE1NGViMCIsImMiOjl9&amp;pageName=ReportS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o-temalabor-doc.netlify.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0" y="2275955"/>
            <a:ext cx="6314017" cy="180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endParaRPr sz="4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256095" y="1869821"/>
            <a:ext cx="3281624" cy="44196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Csapattagok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Kakas Ádám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Békési Andor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Janoschek Balázs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C91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Konzulensek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Garab József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Edelényi Márton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c7f19996_3_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Vizsgált problémák</a:t>
            </a: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9E8D44EE-9F20-4BAC-8816-648E982F0061}"/>
              </a:ext>
            </a:extLst>
          </p:cNvPr>
          <p:cNvSpPr txBox="1">
            <a:spLocks/>
          </p:cNvSpPr>
          <p:nvPr/>
        </p:nvSpPr>
        <p:spPr>
          <a:xfrm>
            <a:off x="677334" y="2430562"/>
            <a:ext cx="8810698" cy="23883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36550" lvl="0" indent="-285750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Bináris osztályozás</a:t>
            </a:r>
          </a:p>
          <a:p>
            <a:pPr marL="336550" lvl="0" indent="-285750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Regresszió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14:cNvPr>
              <p14:cNvContentPartPr/>
              <p14:nvPr/>
            </p14:nvContentPartPr>
            <p14:xfrm>
              <a:off x="3847452" y="4109931"/>
              <a:ext cx="360" cy="360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52" y="40022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14:cNvPr>
              <p14:cNvContentPartPr/>
              <p14:nvPr/>
            </p14:nvContentPartPr>
            <p14:xfrm>
              <a:off x="5766612" y="4815891"/>
              <a:ext cx="360" cy="36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972" y="470825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14:cNvPr>
              <p14:cNvContentPartPr/>
              <p14:nvPr/>
            </p14:nvContentPartPr>
            <p14:xfrm>
              <a:off x="5829972" y="5015331"/>
              <a:ext cx="360" cy="360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2332" y="4907691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Adatelőkészítés</a:t>
            </a:r>
            <a:endParaRPr dirty="0"/>
          </a:p>
        </p:txBody>
      </p:sp>
      <p:sp>
        <p:nvSpPr>
          <p:cNvPr id="270" name="Google Shape;270;p9"/>
          <p:cNvSpPr>
            <a:spLocks noGrp="1"/>
          </p:cNvSpPr>
          <p:nvPr>
            <p:ph type="body" idx="1"/>
          </p:nvPr>
        </p:nvSpPr>
        <p:spPr>
          <a:xfrm>
            <a:off x="677334" y="2292242"/>
            <a:ext cx="6483957" cy="3880773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Servicen és Desktopon is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Különböző adatforrások: például OneDrive, Azure Database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Extract Transform Load (ETL) folyamat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Adattranszformáció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Query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ditor segítségével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 (script) nyelv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51FBD87A-EAA0-40BD-98E2-774DED44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979817"/>
            <a:ext cx="3668776" cy="51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0cb0d69a1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502987"/>
            <a:ext cx="11009125" cy="5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06daf6885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AutoML modell</a:t>
            </a:r>
            <a:endParaRPr dirty="0"/>
          </a:p>
        </p:txBody>
      </p:sp>
      <p:sp>
        <p:nvSpPr>
          <p:cNvPr id="284" name="Google Shape;284;g1106daf6885_0_0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36D8A384-2E3B-4A69-9120-75A0463F0166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7950618" cy="409870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0" indent="-406400" algn="l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Service szolgáltatás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licensz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munkaterület szükséges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Adatfolyamon belül érhető el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Felhasználóbarát GUI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10cb0d69a1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917675"/>
            <a:ext cx="11414325" cy="4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6daf6885_0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Scripttel készített modell</a:t>
            </a:r>
            <a:endParaRPr dirty="0"/>
          </a:p>
        </p:txBody>
      </p:sp>
      <p:sp>
        <p:nvSpPr>
          <p:cNvPr id="297" name="Google Shape;297;g1106daf6885_0_6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Desktop szolgáltatás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Ingyenes licensszel is működik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Dataset, vagy Serviceből importált Dataflow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Scriptírásra nem célszerű felület -&gt; külső IDE alkalmazása</a:t>
            </a:r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Külső könyvtárak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39E8C3AB-2EE4-461E-A0A8-583CB129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19" y="452850"/>
            <a:ext cx="6744652" cy="59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title"/>
          </p:nvPr>
        </p:nvSpPr>
        <p:spPr>
          <a:xfrm>
            <a:off x="838200" y="229354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Modell frissíthetősége</a:t>
            </a:r>
            <a:endParaRPr dirty="0"/>
          </a:p>
        </p:txBody>
      </p:sp>
      <p:sp>
        <p:nvSpPr>
          <p:cNvPr id="347" name="Google Shape;347;p13"/>
          <p:cNvSpPr>
            <a:spLocks noGrp="1"/>
          </p:cNvSpPr>
          <p:nvPr>
            <p:ph type="body" idx="1"/>
          </p:nvPr>
        </p:nvSpPr>
        <p:spPr>
          <a:xfrm>
            <a:off x="838200" y="1461631"/>
            <a:ext cx="8596668" cy="487997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24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AutoML</a:t>
            </a:r>
            <a:endParaRPr sz="238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24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Dataflow frissül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 újratanulása megtörténik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Predikciók</a:t>
            </a: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 újra kiértékelődnek</a:t>
            </a: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Scriptek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Manuális frissítés a jelentésen keresztül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Personal Gateway segítségével ütemezett frissítés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Folyamatosan üzemelnie kell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Állandó internetkapcsolat szükséges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859324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106daf688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31" y="251287"/>
            <a:ext cx="9281376" cy="6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8145dda8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előadás tartalma</a:t>
            </a:r>
            <a:endParaRPr dirty="0"/>
          </a:p>
        </p:txBody>
      </p:sp>
      <p:sp>
        <p:nvSpPr>
          <p:cNvPr id="156" name="Google Shape;156;g1108145dda8_0_0"/>
          <p:cNvSpPr txBox="1">
            <a:spLocks noGrp="1"/>
          </p:cNvSpPr>
          <p:nvPr>
            <p:ph type="body" idx="1"/>
          </p:nvPr>
        </p:nvSpPr>
        <p:spPr>
          <a:xfrm>
            <a:off x="677334" y="1544966"/>
            <a:ext cx="9589296" cy="446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100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Kutatás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Célja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 err="1">
                <a:solidFill>
                  <a:schemeClr val="tx1"/>
                </a:solidFill>
                <a:latin typeface="Trebuchet MS" panose="020B0603020202020204" pitchFamily="34" charset="0"/>
              </a:rPr>
              <a:t>Power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 BI és ML alapismeretek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Előfeltételek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Mérföldkövek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Eredmény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Modellezés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Adatelőkészítés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Power BI és Desktop kompatibilitás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Licenszek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Konklúzió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83318BA-CAEC-4639-978B-99C5CDC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Reportok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831C64-8F10-457B-BF42-243A5C1C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u="none" strike="noStrike" dirty="0">
                <a:effectLst/>
                <a:latin typeface="Whitney"/>
                <a:hlinkClick r:id="rId2" tooltip="https://app.powerbi.com/view?r=eyJrIjoiZGYxYzZkNjgtZjc3Zi00Yjc2LWFiOWQtNmYwYWIxZWZiYWY5IiwidCI6ImFlOTMwODk5LTAyMTEtNDQ2Yi04NmZkLTI5MDI3ZDE1NGViMCIsImMiOjl9&amp;pageName=ReportSection"/>
              </a:rPr>
              <a:t>https://app.powerbi.com/view?r=eyJrIjoiZGYxYzZkNjgtZjc3Zi00Yjc2LWFiOWQtNmYwYWIxZWZiYWY5IiwidCI6ImFlOTMwODk5LTAyMTEtNDQ2Yi04NmZkLTI5MDI3ZDE1NGViMCIsImMiOjl9&amp;pageName=ReportSection</a:t>
            </a:r>
            <a:endParaRPr lang="hu-HU" b="0" i="0" u="none" strike="noStrike" dirty="0">
              <a:effectLst/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3" tooltip="https://app.powerbi.com/view?r=eyJrIjoiMTcwNTQ4ODgtNDQxZC00NDI2LWJmMGItOTliMmU2YjgzM2EzIiwidCI6ImFlOTMwODk5LTAyMTEtNDQ2Yi04NmZkLTI5MDI3ZDE1NGViMCIsImMiOjl9&amp;pageName=ReportSection086a50683fc96504c86d"/>
              </a:rPr>
              <a:t>https://app.powerbi.com/view?r=eyJrIjoiMTcwNTQ4ODgtNDQxZC00NDI2LWJmMGItOTliMmU2YjgzM2EzIiwidCI6ImFlOTMwODk5LTAyMTEtNDQ2Yi04NmZkLTI5MDI3ZDE1NGViMCIsImMiOjl9&amp;pageName=ReportSection086a50683fc96504c86d</a:t>
            </a:r>
            <a:endParaRPr lang="hu-HU" dirty="0"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4" tooltip="https://app.powerbi.com/view?r=eyJrIjoiZmFjNjZhMTAtYTFkZS00ZDA3LTllODEtNjM1ZWZmM2JlNzUwIiwidCI6ImFlOTMwODk5LTAyMTEtNDQ2Yi04NmZkLTI5MDI3ZDE1NGViMCIsImMiOjl9&amp;pageName=ReportSection"/>
              </a:rPr>
              <a:t>https://app.powerbi.com/view?r=eyJrIjoiZmFjNjZhMTAtYTFkZS00ZDA3LTllODEtNjM1ZWZmM2JlNzUwIiwidCI6ImFlOTMwODk5LTAyMTEtNDQ2Yi04NmZkLTI5MDI3ZDE1NGViMCIsImMiOjl9&amp;pageName=ReportSection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2155563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15"/>
          <p:cNvGraphicFramePr/>
          <p:nvPr>
            <p:extLst>
              <p:ext uri="{D42A27DB-BD31-4B8C-83A1-F6EECF244321}">
                <p14:modId xmlns:p14="http://schemas.microsoft.com/office/powerpoint/2010/main" val="896144490"/>
              </p:ext>
            </p:extLst>
          </p:nvPr>
        </p:nvGraphicFramePr>
        <p:xfrm>
          <a:off x="644623" y="842007"/>
          <a:ext cx="8445056" cy="4884275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{250BD08E-D846-4728-BFDC-9E99F2577423}</a:tableStyleId>
              </a:tblPr>
              <a:tblGrid>
                <a:gridCol w="333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dirty="0">
                          <a:latin typeface="Trebuchet MS" panose="020B0603020202020204" pitchFamily="34" charset="0"/>
                        </a:rPr>
                        <a:t>Szempontok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AutoML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Python + R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u="none" strike="noStrike" cap="none" dirty="0">
                          <a:latin typeface="Trebuchet MS" panose="020B0603020202020204" pitchFamily="34" charset="0"/>
                        </a:rPr>
                        <a:t>Kódmennyiség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igényel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Igényel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Machine Learning, statisztikai háttérismeret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Alapvető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Haladó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Modell létrehozásának helye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Desktop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 err="1">
                          <a:latin typeface="Trebuchet MS" panose="020B0603020202020204" pitchFamily="34" charset="0"/>
                        </a:rPr>
                        <a:t>Predikció</a:t>
                      </a: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 frissíthetősége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 err="1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Predikció</a:t>
                      </a: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 frissül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 err="1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Predikció</a:t>
                      </a: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 frissül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Modell menthetősége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Menthető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menthető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Paraméterezhetőség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Csekély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Széleskörű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Vizualizáció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 -&gt; Desktop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Desktop és Service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Licensz</a:t>
                      </a:r>
                      <a:endParaRPr sz="1800" b="0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Prémium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Ingyenes</a:t>
                      </a:r>
                      <a:endParaRPr sz="1800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c7f19713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Felhasznált dokumentáció</a:t>
            </a:r>
            <a:endParaRPr dirty="0"/>
          </a:p>
        </p:txBody>
      </p:sp>
      <p:sp>
        <p:nvSpPr>
          <p:cNvPr id="393" name="Google Shape;393;g10dc7f19713_0_0"/>
          <p:cNvSpPr>
            <a:spLocks noGrp="1"/>
          </p:cNvSpPr>
          <p:nvPr>
            <p:ph type="body" idx="1"/>
          </p:nvPr>
        </p:nvSpPr>
        <p:spPr>
          <a:xfrm>
            <a:off x="559575" y="2199850"/>
            <a:ext cx="8672700" cy="388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2000" b="0" i="0" u="none" strike="noStrike" dirty="0">
                <a:effectLst/>
                <a:latin typeface="Whitney"/>
                <a:hlinkClick r:id="rId3" tooltip="https://cosmo-temalabor-doc.netlify.app/"/>
              </a:rPr>
              <a:t>https://cosmo-temalabor-doc.netlify.app/</a:t>
            </a:r>
            <a:endParaRPr sz="1900" dirty="0"/>
          </a:p>
        </p:txBody>
      </p:sp>
    </p:spTree>
  </p:cSld>
  <p:clrMapOvr>
    <a:masterClrMapping/>
  </p:clrMapOvr>
  <p:transition spd="slow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>
            <a:spLocks noGrp="1"/>
          </p:cNvSpPr>
          <p:nvPr>
            <p:ph type="ctrTitle"/>
          </p:nvPr>
        </p:nvSpPr>
        <p:spPr>
          <a:xfrm>
            <a:off x="1139952" y="2800604"/>
            <a:ext cx="9144000" cy="15621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441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 célja</a:t>
            </a:r>
            <a:endParaRPr dirty="0"/>
          </a:p>
        </p:txBody>
      </p:sp>
      <p:sp>
        <p:nvSpPr>
          <p:cNvPr id="168" name="Google Shape;168;p3"/>
          <p:cNvSpPr>
            <a:spLocks noGrp="1"/>
          </p:cNvSpPr>
          <p:nvPr>
            <p:ph type="body" idx="1"/>
          </p:nvPr>
        </p:nvSpPr>
        <p:spPr>
          <a:xfrm>
            <a:off x="838200" y="1951708"/>
            <a:ext cx="6599726" cy="389683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Power BI és Machine Learning integrációja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Feltérképezés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 lvl="1"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horizontális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különböző beépített lehetőségek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400450" y="500186"/>
            <a:ext cx="4589700" cy="132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BI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4" name="Google Shape;174;p5"/>
          <p:cNvSpPr>
            <a:spLocks noGrp="1"/>
          </p:cNvSpPr>
          <p:nvPr>
            <p:ph type="body" idx="1"/>
          </p:nvPr>
        </p:nvSpPr>
        <p:spPr>
          <a:xfrm>
            <a:off x="400450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Üzleti intelligencia, döntéstámogató rendszer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Részletes adatelmezést tesz lehetővé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Jelentések készítésére alkalmas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Több platform áll rendelkezésre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Különböző licensz típusok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5" name="Google Shape;175;p5"/>
          <p:cNvSpPr>
            <a:spLocks noGrp="1"/>
          </p:cNvSpPr>
          <p:nvPr>
            <p:ph type="body" idx="1"/>
          </p:nvPr>
        </p:nvSpPr>
        <p:spPr>
          <a:xfrm>
            <a:off x="5298081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Statisztikai módszereken alapul</a:t>
            </a:r>
            <a:endParaRPr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Minták felismerése algoritmusok segítségével</a:t>
            </a:r>
            <a:endParaRPr dirty="0"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298081" y="500186"/>
            <a:ext cx="4589699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Machine Learning</a:t>
            </a: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Kapcsolattartás, kollaboráció és adattárolás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189" name="Google Shape;1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51" y="4924475"/>
            <a:ext cx="1738148" cy="173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075" y="4081449"/>
            <a:ext cx="1610625" cy="1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397" y="1970745"/>
            <a:ext cx="1464704" cy="11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712" y="4199375"/>
            <a:ext cx="2447124" cy="18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3675" y="2893000"/>
            <a:ext cx="2718951" cy="14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>
            <a:spLocks noGrp="1"/>
          </p:cNvSpPr>
          <p:nvPr>
            <p:ph type="body" idx="1"/>
          </p:nvPr>
        </p:nvSpPr>
        <p:spPr>
          <a:xfrm>
            <a:off x="677325" y="2160600"/>
            <a:ext cx="3315900" cy="19896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Service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GitHub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Teams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Discord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Gmail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8145dda8_0_6"/>
          <p:cNvSpPr>
            <a:spLocks noGrp="1"/>
          </p:cNvSpPr>
          <p:nvPr>
            <p:ph type="body" idx="1"/>
          </p:nvPr>
        </p:nvSpPr>
        <p:spPr>
          <a:xfrm>
            <a:off x="677331" y="2160594"/>
            <a:ext cx="3315900" cy="16809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Python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R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AutoML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Desktop</a:t>
            </a:r>
            <a:endParaRPr dirty="0"/>
          </a:p>
        </p:txBody>
      </p:sp>
      <p:sp>
        <p:nvSpPr>
          <p:cNvPr id="200" name="Google Shape;200;g1108145dda8_0_6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Kutatást támogató technológiák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g1108145dda8_0_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202" name="Google Shape;202;g1108145dd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50" y="4812800"/>
            <a:ext cx="1681025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08145dda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84" y="2160600"/>
            <a:ext cx="1905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08145dda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600" y="4381225"/>
            <a:ext cx="1265351" cy="12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74448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Mérföldkövek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16" name="Google Shape;216;p7"/>
          <p:cNvSpPr>
            <a:spLocks noGrp="1"/>
          </p:cNvSpPr>
          <p:nvPr>
            <p:ph type="body" idx="1"/>
          </p:nvPr>
        </p:nvSpPr>
        <p:spPr>
          <a:xfrm>
            <a:off x="482600" y="1981200"/>
            <a:ext cx="9534600" cy="43689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Technológiák kiválasztása és felosztása egymás között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Megfelelő adathalmazok keresése a különböző feladatokhoz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Mini projektek megvalósítása személyenként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Összesítés a rendelkezésre álló információkból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Demo készítése az összes kutatott technológia segítségével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Dokumentáció</a:t>
            </a:r>
            <a:endParaRPr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8145dda8_5_1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Eredmény</a:t>
            </a:r>
            <a:endParaRPr dirty="0"/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Dimenzió">
  <a:themeElements>
    <a:clrScheme name="Sárga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Office PowerPoint</Application>
  <PresentationFormat>Szélesvásznú</PresentationFormat>
  <Paragraphs>141</Paragraphs>
  <Slides>23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1" baseType="lpstr">
      <vt:lpstr>Whitney</vt:lpstr>
      <vt:lpstr>Wingdings</vt:lpstr>
      <vt:lpstr>Trebuchet MS</vt:lpstr>
      <vt:lpstr>Noto Sans Symbols</vt:lpstr>
      <vt:lpstr>Arial</vt:lpstr>
      <vt:lpstr>Calibri</vt:lpstr>
      <vt:lpstr>Quattrocento Sans</vt:lpstr>
      <vt:lpstr>Dimenzió</vt:lpstr>
      <vt:lpstr>PowerPoint-bemutató</vt:lpstr>
      <vt:lpstr>Az előadás tartalma</vt:lpstr>
      <vt:lpstr>Kutatás</vt:lpstr>
      <vt:lpstr>Kutatás célja</vt:lpstr>
      <vt:lpstr>Power BI</vt:lpstr>
      <vt:lpstr>Előfeltételek</vt:lpstr>
      <vt:lpstr>Előfeltételek</vt:lpstr>
      <vt:lpstr>Mérföldkövek</vt:lpstr>
      <vt:lpstr>Eredmény</vt:lpstr>
      <vt:lpstr>Vizsgált problémák</vt:lpstr>
      <vt:lpstr>Adatelőkészítés</vt:lpstr>
      <vt:lpstr>PowerPoint-bemutató</vt:lpstr>
      <vt:lpstr>AutoML modell</vt:lpstr>
      <vt:lpstr>PowerPoint-bemutató</vt:lpstr>
      <vt:lpstr>Scripttel készített modell</vt:lpstr>
      <vt:lpstr>PowerPoint-bemutató</vt:lpstr>
      <vt:lpstr>Modell frissíthetősége</vt:lpstr>
      <vt:lpstr>Demo</vt:lpstr>
      <vt:lpstr>PowerPoint-bemutató</vt:lpstr>
      <vt:lpstr>Reportok</vt:lpstr>
      <vt:lpstr>PowerPoint-bemutató</vt:lpstr>
      <vt:lpstr>Felhasznált dokumentáció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Power BI</dc:creator>
  <cp:lastModifiedBy>Janoschek Balázs [STUDENT]</cp:lastModifiedBy>
  <cp:revision>24</cp:revision>
  <dcterms:created xsi:type="dcterms:W3CDTF">2016-09-04T11:54:55Z</dcterms:created>
  <dcterms:modified xsi:type="dcterms:W3CDTF">2022-01-26T16:41:45Z</dcterms:modified>
</cp:coreProperties>
</file>