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7" r:id="rId10"/>
    <p:sldId id="268" r:id="rId11"/>
    <p:sldId id="273" r:id="rId12"/>
    <p:sldId id="274" r:id="rId13"/>
    <p:sldId id="275" r:id="rId14"/>
    <p:sldId id="276" r:id="rId15"/>
    <p:sldId id="277" r:id="rId16"/>
    <p:sldId id="278" r:id="rId17"/>
    <p:sldId id="284" r:id="rId18"/>
    <p:sldId id="293" r:id="rId19"/>
    <p:sldId id="289" r:id="rId20"/>
    <p:sldId id="294" r:id="rId21"/>
    <p:sldId id="290" r:id="rId22"/>
    <p:sldId id="291" r:id="rId23"/>
    <p:sldId id="292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Quattrocento Sans" panose="020B0604020202020204" charset="0"/>
      <p:regular r:id="rId30"/>
      <p:bold r:id="rId31"/>
      <p:italic r:id="rId32"/>
      <p:boldItalic r:id="rId33"/>
    </p:embeddedFont>
    <p:embeddedFont>
      <p:font typeface="Trebuchet MS" panose="020B0603020202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1" roundtripDataSignature="AMtx7mj57w0yNTIkLgVvHhTjO/5yA7CT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853F"/>
    <a:srgbClr val="41B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0BD08E-D846-4728-BFDC-9E99F2577423}">
  <a:tblStyle styleId="{250BD08E-D846-4728-BFDC-9E99F257742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51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5:54:15.97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5:54:16.19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5:54:16.56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5:54:16.75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5:54:17.34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5:54:17.71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5:54:18.17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hu-H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6" name="Google Shape;14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hu-HU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dc7f19996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10dc7f19996_3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33" name="Google Shape;233;g10dc7f19996_3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hu-HU"/>
              <a:t>10</a:t>
            </a:fld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67" name="Google Shape;2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cb0d69a1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0cb0d69a17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" name="Google Shape;275;g10cb0d69a17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hu-HU"/>
              <a:t>12</a:t>
            </a:fld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06daf68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g1106daf688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81" name="Google Shape;281;g1106daf688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hu-HU"/>
              <a:t>13</a:t>
            </a:fld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cb0d69a1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cb0d69a17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8" name="Google Shape;288;g10cb0d69a17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hu-HU"/>
              <a:t>14</a:t>
            </a:fld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06daf688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1106daf688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4" name="Google Shape;294;g1106daf6885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hu-HU"/>
              <a:t>15</a:t>
            </a:fld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cb0d69a1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0cb0d69a17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1" name="Google Shape;301;g10cb0d69a17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hu-HU"/>
              <a:t>16</a:t>
            </a:fld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44" name="Google Shape;3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08145dda8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08145dda8_5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g1108145dda8_5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hu-HU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698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106daf688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g1106daf6885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78" name="Google Shape;378;g1106daf6885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hu-HU"/>
              <a:t>19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08145dd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08145dda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g1108145dda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hu-HU"/>
              <a:t>2</a:t>
            </a:fld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83" name="Google Shape;3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dc7f197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g10dc7f1971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90" name="Google Shape;390;g10dc7f1971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hu-HU"/>
              <a:t>22</a:t>
            </a:fld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96" name="Google Shape;39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08145dda8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08145dda8_5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g1108145dda8_5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hu-HU"/>
              <a:t>3</a:t>
            </a:fld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1" name="Google Shape;1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5" name="Google Shape;1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08145dda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7" name="Google Shape;197;g1108145dda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08145dda8_5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08145dda8_5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7" name="Google Shape;227;g1108145dda8_5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hu-HU"/>
              <a:t>9</a:t>
            </a:fld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res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képaláírás">
  <p:cSld name="Cím és képaláírá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7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7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3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8" name="Google Shape;98;p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9" name="Google Shape;99;p3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ézet képaláírással">
  <p:cSld name="Idézet képaláírással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8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8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38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3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5" name="Google Shape;105;p3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6" name="Google Shape;106;p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  <p:sp>
        <p:nvSpPr>
          <p:cNvPr id="107" name="Google Shape;107;p3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8000" b="0" i="0" u="none" strike="noStrike" cap="none" dirty="0">
                <a:solidFill>
                  <a:srgbClr val="FFDE6A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dirty="0"/>
          </a:p>
        </p:txBody>
      </p:sp>
      <p:sp>
        <p:nvSpPr>
          <p:cNvPr id="108" name="Google Shape;108;p3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8000" b="0" i="0" u="none" strike="noStrike" cap="none" dirty="0">
                <a:solidFill>
                  <a:srgbClr val="FFDE6A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 dirty="0">
              <a:solidFill>
                <a:srgbClr val="FFDE6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over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évkártya">
  <p:cSld name="Névkártya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9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9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3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3" name="Google Shape;113;p3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4" name="Google Shape;114;p3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évkártya idézettel">
  <p:cSld name="Névkártya idézettel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0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0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40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4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0" name="Google Shape;120;p4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1" name="Google Shape;121;p4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  <p:sp>
        <p:nvSpPr>
          <p:cNvPr id="122" name="Google Shape;122;p4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8000" b="0" i="0" u="none" strike="noStrike" cap="none" dirty="0">
                <a:solidFill>
                  <a:srgbClr val="FFDE6A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dirty="0"/>
          </a:p>
        </p:txBody>
      </p:sp>
      <p:sp>
        <p:nvSpPr>
          <p:cNvPr id="123" name="Google Shape;123;p4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8000" b="0" i="0" u="none" strike="noStrike" cap="none" dirty="0">
                <a:solidFill>
                  <a:srgbClr val="FFDE6A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gaz vagy hamis">
  <p:cSld name="Igaz vagy hami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1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41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4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9" name="Google Shape;129;p4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0" name="Google Shape;130;p4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függőleges szöveg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2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5" name="Google Shape;135;p4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6" name="Google Shape;136;p4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üggőleges cím és szöveg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3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3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4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1" name="Google Shape;141;p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2" name="Google Shape;142;p4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ímdia" type="title">
  <p:cSld name="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3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8" name="Google Shape;38;p3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9;p3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0" name="Google Shape;40;p30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1" name="Google Shape;41;p3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2" name="Google Shape;42;p3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30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F06">
                <a:alpha val="69803"/>
              </a:srgbClr>
            </a:solidFill>
            <a:ln>
              <a:noFill/>
            </a:ln>
          </p:spPr>
        </p:sp>
        <p:sp>
          <p:nvSpPr>
            <p:cNvPr id="44" name="Google Shape;44;p3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FDE6A">
                <a:alpha val="69803"/>
              </a:srgbClr>
            </a:solidFill>
            <a:ln>
              <a:noFill/>
            </a:ln>
          </p:spPr>
        </p:sp>
        <p:sp>
          <p:nvSpPr>
            <p:cNvPr id="45" name="Google Shape;45;p30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6" name="Google Shape;46;p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30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8" name="Google Shape;48;p30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zakaszfejléc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5" name="Google Shape;65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sszehasonlítás" type="twoTxTwoObj">
  <p:cSld name="TWO_OBJECTS_WITH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4" name="Google Shape;74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sak cím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3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3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talomrész képaláírással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5" name="Google Shape;85;p3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6" name="Google Shape;86;p3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ép képaláírással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6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6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36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2" name="Google Shape;92;p3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3" name="Google Shape;93;p3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8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8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F06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FDE6A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" name="Google Shape;21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24" name="Google Shape;24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25" name="Google Shape;25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slow">
    <p:cover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.xml"/><Relationship Id="rId18" Type="http://schemas.openxmlformats.org/officeDocument/2006/relationships/customXml" Target="../ink/ink7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6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3.xml"/><Relationship Id="rId15" Type="http://schemas.openxmlformats.org/officeDocument/2006/relationships/image" Target="../media/image11.png"/><Relationship Id="rId10" Type="http://schemas.openxmlformats.org/officeDocument/2006/relationships/customXml" Target="../ink/ink2.xml"/><Relationship Id="rId19" Type="http://schemas.openxmlformats.org/officeDocument/2006/relationships/image" Target="../media/image13.png"/><Relationship Id="rId9" Type="http://schemas.openxmlformats.org/officeDocument/2006/relationships/image" Target="../media/image9.png"/><Relationship Id="rId14" Type="http://schemas.openxmlformats.org/officeDocument/2006/relationships/customXml" Target="../ink/ink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view?r=eyJrIjoiMTcwNTQ4ODgtNDQxZC00NDI2LWJmMGItOTliMmU2YjgzM2EzIiwidCI6ImFlOTMwODk5LTAyMTEtNDQ2Yi04NmZkLTI5MDI3ZDE1NGViMCIsImMiOjl9&amp;pageName=ReportSection086a50683fc96504c86d" TargetMode="External"/><Relationship Id="rId2" Type="http://schemas.openxmlformats.org/officeDocument/2006/relationships/hyperlink" Target="https://app.powerbi.com/view?r=eyJrIjoiZGYxYzZkNjgtZjc3Zi00Yjc2LWFiOWQtNmYwYWIxZWZiYWY5IiwidCI6ImFlOTMwODk5LTAyMTEtNDQ2Yi04NmZkLTI5MDI3ZDE1NGViMCIsImMiOjl9&amp;pageName=ReportSe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p.powerbi.com/view?r=eyJrIjoiZmFjNjZhMTAtYTFkZS00ZDA3LTllODEtNjM1ZWZmM2JlNzUwIiwidCI6ImFlOTMwODk5LTAyMTEtNDQ2Yi04NmZkLTI5MDI3ZDE1NGViMCIsImMiOjl9&amp;pageName=ReportSection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" TargetMode="External"/><Relationship Id="rId7" Type="http://schemas.openxmlformats.org/officeDocument/2006/relationships/hyperlink" Target="https://docs.microsoft.com/en-us/power-bi/connect-data/service-tutorial-build-machine-learning-mode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.ethz.ch/R-manual/" TargetMode="External"/><Relationship Id="rId5" Type="http://schemas.openxmlformats.org/officeDocument/2006/relationships/hyperlink" Target="https://www.ibm.com/cloud/learn/machine-learning" TargetMode="External"/><Relationship Id="rId4" Type="http://schemas.openxmlformats.org/officeDocument/2006/relationships/hyperlink" Target="https://docs.microsoft.com/en-us/power-query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/>
        </p:nvSpPr>
        <p:spPr>
          <a:xfrm>
            <a:off x="0" y="2275955"/>
            <a:ext cx="6314017" cy="1803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attrocento Sans"/>
              <a:buNone/>
            </a:pPr>
            <a:r>
              <a:rPr lang="hu-HU" sz="48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Power BI</a:t>
            </a:r>
            <a:br>
              <a:rPr lang="hu-HU" sz="48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hu-HU" sz="48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</a:t>
            </a:r>
            <a:br>
              <a:rPr lang="hu-HU" sz="48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hu-HU" sz="48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Machine Learning</a:t>
            </a:r>
            <a:endParaRPr sz="4800" b="1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8256095" y="1869821"/>
            <a:ext cx="3281624" cy="4419600"/>
          </a:xfrm>
          <a:prstGeom prst="roundRect">
            <a:avLst>
              <a:gd name="adj" fmla="val 16667"/>
            </a:avLst>
          </a:prstGeom>
          <a:solidFill>
            <a:schemeClr val="lt1">
              <a:alpha val="69411"/>
            </a:schemeClr>
          </a:solidFill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hu-HU" sz="32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Csapattagok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hu-HU" sz="2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Kakas Ádám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hu-HU" sz="2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Békési Andor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hu-HU" sz="2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Janoschek Balázs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3C91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hu-HU" sz="32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Konzulensek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hu-HU" sz="2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Garab József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hu-HU" sz="2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Edelényi Márton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over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dc7f19996_3_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hu-HU" dirty="0"/>
              <a:t>Vizsgált problémák</a:t>
            </a:r>
            <a:endParaRPr dirty="0"/>
          </a:p>
        </p:txBody>
      </p:sp>
      <p:sp>
        <p:nvSpPr>
          <p:cNvPr id="4" name="Google Shape;270;p9">
            <a:extLst>
              <a:ext uri="{FF2B5EF4-FFF2-40B4-BE49-F238E27FC236}">
                <a16:creationId xmlns:a16="http://schemas.microsoft.com/office/drawing/2014/main" id="{9E8D44EE-9F20-4BAC-8816-648E982F0061}"/>
              </a:ext>
            </a:extLst>
          </p:cNvPr>
          <p:cNvSpPr txBox="1">
            <a:spLocks/>
          </p:cNvSpPr>
          <p:nvPr/>
        </p:nvSpPr>
        <p:spPr>
          <a:xfrm>
            <a:off x="677334" y="2430562"/>
            <a:ext cx="8810698" cy="2388397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36550" lvl="0" indent="-285750" rtl="0">
              <a:spcBef>
                <a:spcPts val="1000"/>
              </a:spcBef>
              <a:spcAft>
                <a:spcPts val="30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sz="1800" dirty="0">
                <a:solidFill>
                  <a:schemeClr val="tx1"/>
                </a:solidFill>
              </a:rPr>
              <a:t>Bináris osztályozás</a:t>
            </a:r>
          </a:p>
          <a:p>
            <a:pPr marL="336550" lvl="0" indent="-285750" rtl="0">
              <a:spcBef>
                <a:spcPts val="0"/>
              </a:spcBef>
              <a:spcAft>
                <a:spcPts val="30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sz="1800" dirty="0">
                <a:solidFill>
                  <a:schemeClr val="tx1"/>
                </a:solidFill>
              </a:rPr>
              <a:t>Regresszió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3" name="Szabadkéz 12">
                <a:extLst>
                  <a:ext uri="{FF2B5EF4-FFF2-40B4-BE49-F238E27FC236}">
                    <a16:creationId xmlns:a16="http://schemas.microsoft.com/office/drawing/2014/main" id="{38424A00-E4F4-4888-B86D-F959C511CD30}"/>
                  </a:ext>
                </a:extLst>
              </p14:cNvPr>
              <p14:cNvContentPartPr/>
              <p14:nvPr/>
            </p14:nvContentPartPr>
            <p14:xfrm>
              <a:off x="3802452" y="3747771"/>
              <a:ext cx="360" cy="360"/>
            </p14:xfrm>
          </p:contentPart>
        </mc:Choice>
        <mc:Fallback xmlns="">
          <p:pic>
            <p:nvPicPr>
              <p:cNvPr id="13" name="Szabadkéz 12">
                <a:extLst>
                  <a:ext uri="{FF2B5EF4-FFF2-40B4-BE49-F238E27FC236}">
                    <a16:creationId xmlns:a16="http://schemas.microsoft.com/office/drawing/2014/main" id="{38424A00-E4F4-4888-B86D-F959C511CD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84452" y="3639771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" name="Szabadkéz 13">
                <a:extLst>
                  <a:ext uri="{FF2B5EF4-FFF2-40B4-BE49-F238E27FC236}">
                    <a16:creationId xmlns:a16="http://schemas.microsoft.com/office/drawing/2014/main" id="{70D04486-F8E0-4D2A-A072-E616C31341DA}"/>
                  </a:ext>
                </a:extLst>
              </p14:cNvPr>
              <p14:cNvContentPartPr/>
              <p14:nvPr/>
            </p14:nvContentPartPr>
            <p14:xfrm>
              <a:off x="3802452" y="3747771"/>
              <a:ext cx="360" cy="360"/>
            </p14:xfrm>
          </p:contentPart>
        </mc:Choice>
        <mc:Fallback xmlns="">
          <p:pic>
            <p:nvPicPr>
              <p:cNvPr id="14" name="Szabadkéz 13">
                <a:extLst>
                  <a:ext uri="{FF2B5EF4-FFF2-40B4-BE49-F238E27FC236}">
                    <a16:creationId xmlns:a16="http://schemas.microsoft.com/office/drawing/2014/main" id="{70D04486-F8E0-4D2A-A072-E616C31341D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84452" y="3639771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15" name="Szabadkéz 14">
                <a:extLst>
                  <a:ext uri="{FF2B5EF4-FFF2-40B4-BE49-F238E27FC236}">
                    <a16:creationId xmlns:a16="http://schemas.microsoft.com/office/drawing/2014/main" id="{93632F96-099C-42DE-99D2-82A123955B80}"/>
                  </a:ext>
                </a:extLst>
              </p14:cNvPr>
              <p14:cNvContentPartPr/>
              <p14:nvPr/>
            </p14:nvContentPartPr>
            <p14:xfrm>
              <a:off x="3476292" y="3738771"/>
              <a:ext cx="360" cy="360"/>
            </p14:xfrm>
          </p:contentPart>
        </mc:Choice>
        <mc:Fallback xmlns="">
          <p:pic>
            <p:nvPicPr>
              <p:cNvPr id="15" name="Szabadkéz 14">
                <a:extLst>
                  <a:ext uri="{FF2B5EF4-FFF2-40B4-BE49-F238E27FC236}">
                    <a16:creationId xmlns:a16="http://schemas.microsoft.com/office/drawing/2014/main" id="{93632F96-099C-42DE-99D2-82A123955B8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58292" y="3630771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16" name="Szabadkéz 15">
                <a:extLst>
                  <a:ext uri="{FF2B5EF4-FFF2-40B4-BE49-F238E27FC236}">
                    <a16:creationId xmlns:a16="http://schemas.microsoft.com/office/drawing/2014/main" id="{170E3D9F-903F-4ABD-9391-14B23BF7C83D}"/>
                  </a:ext>
                </a:extLst>
              </p14:cNvPr>
              <p14:cNvContentPartPr/>
              <p14:nvPr/>
            </p14:nvContentPartPr>
            <p14:xfrm>
              <a:off x="3476292" y="3738771"/>
              <a:ext cx="360" cy="360"/>
            </p14:xfrm>
          </p:contentPart>
        </mc:Choice>
        <mc:Fallback xmlns="">
          <p:pic>
            <p:nvPicPr>
              <p:cNvPr id="16" name="Szabadkéz 15">
                <a:extLst>
                  <a:ext uri="{FF2B5EF4-FFF2-40B4-BE49-F238E27FC236}">
                    <a16:creationId xmlns:a16="http://schemas.microsoft.com/office/drawing/2014/main" id="{170E3D9F-903F-4ABD-9391-14B23BF7C83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58292" y="3630771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17" name="Szabadkéz 16">
                <a:extLst>
                  <a:ext uri="{FF2B5EF4-FFF2-40B4-BE49-F238E27FC236}">
                    <a16:creationId xmlns:a16="http://schemas.microsoft.com/office/drawing/2014/main" id="{BC9BAA04-74E4-4A95-A529-85571EACB560}"/>
                  </a:ext>
                </a:extLst>
              </p14:cNvPr>
              <p14:cNvContentPartPr/>
              <p14:nvPr/>
            </p14:nvContentPartPr>
            <p14:xfrm>
              <a:off x="3847452" y="4109931"/>
              <a:ext cx="360" cy="360"/>
            </p14:xfrm>
          </p:contentPart>
        </mc:Choice>
        <mc:Fallback xmlns="">
          <p:pic>
            <p:nvPicPr>
              <p:cNvPr id="17" name="Szabadkéz 16">
                <a:extLst>
                  <a:ext uri="{FF2B5EF4-FFF2-40B4-BE49-F238E27FC236}">
                    <a16:creationId xmlns:a16="http://schemas.microsoft.com/office/drawing/2014/main" id="{BC9BAA04-74E4-4A95-A529-85571EACB56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29452" y="4002291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18" name="Szabadkéz 17">
                <a:extLst>
                  <a:ext uri="{FF2B5EF4-FFF2-40B4-BE49-F238E27FC236}">
                    <a16:creationId xmlns:a16="http://schemas.microsoft.com/office/drawing/2014/main" id="{49660C4F-EA8E-4FFE-923C-61CF43BD5D58}"/>
                  </a:ext>
                </a:extLst>
              </p14:cNvPr>
              <p14:cNvContentPartPr/>
              <p14:nvPr/>
            </p14:nvContentPartPr>
            <p14:xfrm>
              <a:off x="5766612" y="4815891"/>
              <a:ext cx="360" cy="360"/>
            </p14:xfrm>
          </p:contentPart>
        </mc:Choice>
        <mc:Fallback xmlns="">
          <p:pic>
            <p:nvPicPr>
              <p:cNvPr id="18" name="Szabadkéz 17">
                <a:extLst>
                  <a:ext uri="{FF2B5EF4-FFF2-40B4-BE49-F238E27FC236}">
                    <a16:creationId xmlns:a16="http://schemas.microsoft.com/office/drawing/2014/main" id="{49660C4F-EA8E-4FFE-923C-61CF43BD5D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48972" y="4708251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19" name="Szabadkéz 18">
                <a:extLst>
                  <a:ext uri="{FF2B5EF4-FFF2-40B4-BE49-F238E27FC236}">
                    <a16:creationId xmlns:a16="http://schemas.microsoft.com/office/drawing/2014/main" id="{58F84E6F-BA4B-4199-9E0D-427A8754CC07}"/>
                  </a:ext>
                </a:extLst>
              </p14:cNvPr>
              <p14:cNvContentPartPr/>
              <p14:nvPr/>
            </p14:nvContentPartPr>
            <p14:xfrm>
              <a:off x="5829972" y="5015331"/>
              <a:ext cx="360" cy="360"/>
            </p14:xfrm>
          </p:contentPart>
        </mc:Choice>
        <mc:Fallback xmlns="">
          <p:pic>
            <p:nvPicPr>
              <p:cNvPr id="19" name="Szabadkéz 18">
                <a:extLst>
                  <a:ext uri="{FF2B5EF4-FFF2-40B4-BE49-F238E27FC236}">
                    <a16:creationId xmlns:a16="http://schemas.microsoft.com/office/drawing/2014/main" id="{58F84E6F-BA4B-4199-9E0D-427A8754CC0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12332" y="4907691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cover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</a:pPr>
            <a:r>
              <a:rPr lang="hu-HU" dirty="0"/>
              <a:t>Adatelőkészítés</a:t>
            </a:r>
            <a:endParaRPr dirty="0"/>
          </a:p>
        </p:txBody>
      </p:sp>
      <p:sp>
        <p:nvSpPr>
          <p:cNvPr id="270" name="Google Shape;270;p9"/>
          <p:cNvSpPr>
            <a:spLocks noGrp="1"/>
          </p:cNvSpPr>
          <p:nvPr>
            <p:ph type="body" idx="1"/>
          </p:nvPr>
        </p:nvSpPr>
        <p:spPr>
          <a:xfrm>
            <a:off x="677334" y="2292242"/>
            <a:ext cx="6483957" cy="3880773"/>
          </a:xfrm>
          <a:prstGeom prst="roundRect">
            <a:avLst>
              <a:gd name="adj" fmla="val 16667"/>
            </a:avLst>
          </a:prstGeom>
          <a:solidFill>
            <a:schemeClr val="lt1">
              <a:alpha val="69411"/>
            </a:schemeClr>
          </a:solidFill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CA08"/>
              </a:buClr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Servicen és Desktopon is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CA08"/>
              </a:buClr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Különböző adatforrások: például OneDrive, Azure Database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  <a:ea typeface="Quattrocento Sans"/>
              <a:cs typeface="Quattrocento Sans"/>
              <a:sym typeface="Quattrocento Sans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CA08"/>
              </a:buClr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Extract Transform Load (ETL) folyamat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Clr>
                <a:srgbClr val="FFCA08"/>
              </a:buClr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Adattranszformáció </a:t>
            </a: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Power Query </a:t>
            </a: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E</a:t>
            </a: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ditor segítségével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  <a:ea typeface="Quattrocento Sans"/>
              <a:cs typeface="Quattrocento Sans"/>
              <a:sym typeface="Quattrocento Sans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Clr>
                <a:srgbClr val="FFCA08"/>
              </a:buClr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M (script) nyelv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1026" name="Picture 2" descr="Kép">
            <a:extLst>
              <a:ext uri="{FF2B5EF4-FFF2-40B4-BE49-F238E27FC236}">
                <a16:creationId xmlns:a16="http://schemas.microsoft.com/office/drawing/2014/main" id="{51FBD87A-EAA0-40BD-98E2-774DED44B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446" y="979817"/>
            <a:ext cx="3668776" cy="519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g10cb0d69a17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00" y="502987"/>
            <a:ext cx="11009125" cy="585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06daf6885_0_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hu-HU" dirty="0"/>
              <a:t>AutoML modell</a:t>
            </a:r>
            <a:endParaRPr dirty="0"/>
          </a:p>
        </p:txBody>
      </p:sp>
      <p:sp>
        <p:nvSpPr>
          <p:cNvPr id="284" name="Google Shape;284;g1106daf6885_0_0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sp>
        <p:nvSpPr>
          <p:cNvPr id="4" name="Google Shape;270;p9">
            <a:extLst>
              <a:ext uri="{FF2B5EF4-FFF2-40B4-BE49-F238E27FC236}">
                <a16:creationId xmlns:a16="http://schemas.microsoft.com/office/drawing/2014/main" id="{36D8A384-2E3B-4A69-9120-75A0463F0166}"/>
              </a:ext>
            </a:extLst>
          </p:cNvPr>
          <p:cNvSpPr txBox="1">
            <a:spLocks/>
          </p:cNvSpPr>
          <p:nvPr/>
        </p:nvSpPr>
        <p:spPr>
          <a:xfrm>
            <a:off x="677334" y="1930400"/>
            <a:ext cx="7950618" cy="4098705"/>
          </a:xfrm>
          <a:prstGeom prst="roundRect">
            <a:avLst>
              <a:gd name="adj" fmla="val 16667"/>
            </a:avLst>
          </a:prstGeom>
          <a:solidFill>
            <a:schemeClr val="lt1">
              <a:alpha val="69411"/>
            </a:schemeClr>
          </a:solidFill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457200" lvl="0" indent="-406400" algn="l" rtl="0">
              <a:spcBef>
                <a:spcPts val="1000"/>
              </a:spcBef>
              <a:spcAft>
                <a:spcPts val="30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</a:rPr>
              <a:t>Service szolgáltatás</a:t>
            </a:r>
          </a:p>
          <a:p>
            <a:pPr marL="457200" lvl="0" indent="-406400" algn="l" rtl="0">
              <a:spcBef>
                <a:spcPts val="0"/>
              </a:spcBef>
              <a:spcAft>
                <a:spcPts val="30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</a:rPr>
              <a:t>Prémium licensz</a:t>
            </a:r>
          </a:p>
          <a:p>
            <a:pPr marL="457200" lvl="0" indent="-406400" algn="l" rtl="0">
              <a:spcBef>
                <a:spcPts val="0"/>
              </a:spcBef>
              <a:spcAft>
                <a:spcPts val="30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</a:rPr>
              <a:t>Prémium munkaterület szükséges</a:t>
            </a:r>
          </a:p>
          <a:p>
            <a:pPr marL="457200" lvl="0" indent="-406400" algn="l" rtl="0">
              <a:spcBef>
                <a:spcPts val="0"/>
              </a:spcBef>
              <a:spcAft>
                <a:spcPts val="30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</a:rPr>
              <a:t>Adatfolyamon belül érhető el</a:t>
            </a:r>
          </a:p>
          <a:p>
            <a:pPr marL="457200" lvl="0" indent="-406400" algn="l" rtl="0">
              <a:spcBef>
                <a:spcPts val="0"/>
              </a:spcBef>
              <a:spcAft>
                <a:spcPts val="30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</a:rPr>
              <a:t>Felhasználóbarát GUI</a:t>
            </a:r>
          </a:p>
        </p:txBody>
      </p:sp>
    </p:spTree>
  </p:cSld>
  <p:clrMapOvr>
    <a:masterClrMapping/>
  </p:clrMapOvr>
  <p:transition spd="slow">
    <p:cover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g10cb0d69a17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50" y="917675"/>
            <a:ext cx="11414325" cy="49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06daf6885_0_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hu-HU" dirty="0"/>
              <a:t>Scripttel készített modell</a:t>
            </a:r>
            <a:endParaRPr dirty="0"/>
          </a:p>
        </p:txBody>
      </p:sp>
      <p:sp>
        <p:nvSpPr>
          <p:cNvPr id="297" name="Google Shape;297;g1106daf6885_0_6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24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/>
              <a:t>Desktop szolgáltatás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24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/>
              <a:t>Ingyenes licensszel is működik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24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/>
              <a:t>Dataset, vagy Serviceből importált Dataflow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24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/>
              <a:t>Scriptírásra nem célszerű felület -&gt; külső IDE alkalmazása</a:t>
            </a:r>
          </a:p>
          <a:p>
            <a:pPr marL="457200" lvl="0" indent="-406400" algn="l" rtl="0">
              <a:spcBef>
                <a:spcPts val="0"/>
              </a:spcBef>
              <a:spcAft>
                <a:spcPts val="24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/>
              <a:t>Külső könyvtárak</a:t>
            </a:r>
            <a:endParaRPr dirty="0"/>
          </a:p>
        </p:txBody>
      </p:sp>
    </p:spTree>
  </p:cSld>
  <p:clrMapOvr>
    <a:masterClrMapping/>
  </p:clrMapOvr>
  <p:transition spd="slow">
    <p:cover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ép">
            <a:extLst>
              <a:ext uri="{FF2B5EF4-FFF2-40B4-BE49-F238E27FC236}">
                <a16:creationId xmlns:a16="http://schemas.microsoft.com/office/drawing/2014/main" id="{39E8C3AB-2EE4-461E-A0A8-583CB1292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719" y="452850"/>
            <a:ext cx="6744652" cy="595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"/>
          <p:cNvSpPr txBox="1">
            <a:spLocks noGrp="1"/>
          </p:cNvSpPr>
          <p:nvPr>
            <p:ph type="title"/>
          </p:nvPr>
        </p:nvSpPr>
        <p:spPr>
          <a:xfrm>
            <a:off x="838200" y="229354"/>
            <a:ext cx="8596668" cy="132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</a:pPr>
            <a:r>
              <a:rPr lang="hu-HU" dirty="0"/>
              <a:t>Modell frissíthetősége</a:t>
            </a:r>
            <a:endParaRPr dirty="0"/>
          </a:p>
        </p:txBody>
      </p:sp>
      <p:sp>
        <p:nvSpPr>
          <p:cNvPr id="347" name="Google Shape;347;p13"/>
          <p:cNvSpPr>
            <a:spLocks noGrp="1"/>
          </p:cNvSpPr>
          <p:nvPr>
            <p:ph type="body" idx="1"/>
          </p:nvPr>
        </p:nvSpPr>
        <p:spPr>
          <a:xfrm>
            <a:off x="838200" y="1461631"/>
            <a:ext cx="8596668" cy="4879975"/>
          </a:xfrm>
          <a:prstGeom prst="roundRect">
            <a:avLst>
              <a:gd name="adj" fmla="val 16667"/>
            </a:avLst>
          </a:prstGeom>
          <a:solidFill>
            <a:schemeClr val="lt1">
              <a:alpha val="69411"/>
            </a:schemeClr>
          </a:solidFill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endParaRPr sz="238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2400"/>
              </a:spcAft>
              <a:buClr>
                <a:srgbClr val="FFC000"/>
              </a:buClr>
              <a:buSzPts val="2380"/>
              <a:buFont typeface="Wingdings" panose="05000000000000000000" pitchFamily="2" charset="2"/>
              <a:buChar char="Ø"/>
            </a:pPr>
            <a:r>
              <a:rPr lang="hu-HU" sz="238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AutoML</a:t>
            </a:r>
            <a:endParaRPr sz="2380" dirty="0">
              <a:solidFill>
                <a:schemeClr val="tx1"/>
              </a:solidFill>
              <a:latin typeface="Trebuchet MS" panose="020B0603020202020204" pitchFamily="34" charset="0"/>
              <a:ea typeface="Quattrocento Sans"/>
              <a:cs typeface="Quattrocento Sans"/>
              <a:sym typeface="Quattrocento Sans"/>
            </a:endParaRPr>
          </a:p>
          <a:p>
            <a:pPr marL="800100" lvl="1" indent="-342900" algn="l" rtl="0">
              <a:lnSpc>
                <a:spcPct val="70000"/>
              </a:lnSpc>
              <a:spcBef>
                <a:spcPts val="500"/>
              </a:spcBef>
              <a:spcAft>
                <a:spcPts val="2400"/>
              </a:spcAft>
              <a:buClr>
                <a:srgbClr val="FFC000"/>
              </a:buClr>
              <a:buSzPts val="2040"/>
              <a:buFont typeface="Wingdings" panose="05000000000000000000" pitchFamily="2" charset="2"/>
              <a:buChar char="Ø"/>
            </a:pPr>
            <a:r>
              <a:rPr lang="hu-HU" sz="204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Dataflow frissül</a:t>
            </a:r>
          </a:p>
          <a:p>
            <a:pPr marL="1257300" lvl="2" indent="-342900">
              <a:lnSpc>
                <a:spcPct val="70000"/>
              </a:lnSpc>
              <a:spcBef>
                <a:spcPts val="500"/>
              </a:spcBef>
              <a:spcAft>
                <a:spcPts val="1200"/>
              </a:spcAft>
              <a:buClr>
                <a:srgbClr val="FFC000"/>
              </a:buClr>
              <a:buSzPts val="2040"/>
              <a:buFont typeface="Wingdings" panose="05000000000000000000" pitchFamily="2" charset="2"/>
              <a:buChar char="Ø"/>
            </a:pPr>
            <a:r>
              <a:rPr lang="hu-HU" sz="184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Modell újratanulása megtörténik</a:t>
            </a:r>
          </a:p>
          <a:p>
            <a:pPr marL="1257300" lvl="2" indent="-342900">
              <a:lnSpc>
                <a:spcPct val="70000"/>
              </a:lnSpc>
              <a:spcBef>
                <a:spcPts val="500"/>
              </a:spcBef>
              <a:spcAft>
                <a:spcPts val="1200"/>
              </a:spcAft>
              <a:buClr>
                <a:srgbClr val="FFC000"/>
              </a:buClr>
              <a:buSzPts val="2040"/>
              <a:buFont typeface="Wingdings" panose="05000000000000000000" pitchFamily="2" charset="2"/>
              <a:buChar char="Ø"/>
            </a:pPr>
            <a:r>
              <a:rPr lang="hu-HU" sz="1840" dirty="0" err="1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Predikciók</a:t>
            </a:r>
            <a:r>
              <a:rPr lang="hu-HU" sz="184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 újra kiértékelődnek</a:t>
            </a:r>
          </a:p>
          <a:p>
            <a:pPr marL="34290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1200"/>
              </a:spcAft>
              <a:buClr>
                <a:srgbClr val="FFC000"/>
              </a:buClr>
              <a:buSzPts val="2380"/>
              <a:buFont typeface="Wingdings" panose="05000000000000000000" pitchFamily="2" charset="2"/>
              <a:buChar char="Ø"/>
            </a:pPr>
            <a:r>
              <a:rPr lang="hu-HU" sz="238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Scriptek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buClr>
                <a:srgbClr val="FFC000"/>
              </a:buClr>
              <a:buSzPts val="2040"/>
              <a:buFont typeface="Wingdings" panose="05000000000000000000" pitchFamily="2" charset="2"/>
              <a:buChar char="Ø"/>
            </a:pPr>
            <a:r>
              <a:rPr lang="hu-HU" sz="204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Manuális frissítés a jelentésen keresztül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buClr>
                <a:srgbClr val="FFC000"/>
              </a:buClr>
              <a:buSzPts val="2040"/>
              <a:buFont typeface="Wingdings" panose="05000000000000000000" pitchFamily="2" charset="2"/>
              <a:buChar char="Ø"/>
            </a:pPr>
            <a:r>
              <a:rPr lang="hu-HU" sz="204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Personal Gateway segítségével ütemezett frissítés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1200150" lvl="2" indent="-285750" algn="l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SzPts val="1700"/>
              <a:buFont typeface="Wingdings" panose="05000000000000000000" pitchFamily="2" charset="2"/>
              <a:buChar char="Ø"/>
            </a:pPr>
            <a:r>
              <a:rPr lang="hu-HU" sz="17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Folyamatosan üzemelnie kell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1200150" lvl="2" indent="-28575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FFC000"/>
              </a:buClr>
              <a:buSzPts val="1700"/>
              <a:buFont typeface="Wingdings" panose="05000000000000000000" pitchFamily="2" charset="2"/>
              <a:buChar char="Ø"/>
            </a:pPr>
            <a:r>
              <a:rPr lang="hu-HU" sz="17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Állandó internetkapcsolat szükséges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 spd="slow">
    <p:cover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08145dda8_5_0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0859324"/>
      </p:ext>
    </p:extLst>
  </p:cSld>
  <p:clrMapOvr>
    <a:masterClrMapping/>
  </p:clrMapOvr>
  <p:transition spd="slow">
    <p:cover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g1106daf6885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531" y="251287"/>
            <a:ext cx="9281376" cy="63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08145dda8_0_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Az előadás tartalma</a:t>
            </a:r>
            <a:endParaRPr dirty="0"/>
          </a:p>
        </p:txBody>
      </p:sp>
      <p:sp>
        <p:nvSpPr>
          <p:cNvPr id="156" name="Google Shape;156;g1108145dda8_0_0"/>
          <p:cNvSpPr txBox="1">
            <a:spLocks noGrp="1"/>
          </p:cNvSpPr>
          <p:nvPr>
            <p:ph type="body" idx="1"/>
          </p:nvPr>
        </p:nvSpPr>
        <p:spPr>
          <a:xfrm>
            <a:off x="677334" y="1544966"/>
            <a:ext cx="9589296" cy="446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spcBef>
                <a:spcPts val="1000"/>
              </a:spcBef>
              <a:spcAft>
                <a:spcPts val="120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Kutatás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 algn="l" rtl="0">
              <a:spcBef>
                <a:spcPts val="0"/>
              </a:spcBef>
              <a:spcAft>
                <a:spcPts val="60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Célja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 algn="l" rtl="0">
              <a:spcBef>
                <a:spcPts val="0"/>
              </a:spcBef>
              <a:spcAft>
                <a:spcPts val="60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Alapismeretek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 algn="l" rtl="0">
              <a:spcBef>
                <a:spcPts val="0"/>
              </a:spcBef>
              <a:spcAft>
                <a:spcPts val="60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Követelmények és technológiák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 algn="l" rtl="0">
              <a:spcBef>
                <a:spcPts val="0"/>
              </a:spcBef>
              <a:spcAft>
                <a:spcPts val="120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Mérföldkövek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0" algn="l" rtl="0">
              <a:spcBef>
                <a:spcPts val="0"/>
              </a:spcBef>
              <a:spcAft>
                <a:spcPts val="120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Eredmény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 algn="l" rtl="0">
              <a:spcBef>
                <a:spcPts val="0"/>
              </a:spcBef>
              <a:spcAft>
                <a:spcPts val="60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Modellezés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 algn="l" rtl="0">
              <a:spcBef>
                <a:spcPts val="0"/>
              </a:spcBef>
              <a:spcAft>
                <a:spcPts val="60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Adatelőkészítés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 algn="l" rtl="0">
              <a:spcBef>
                <a:spcPts val="0"/>
              </a:spcBef>
              <a:spcAft>
                <a:spcPts val="60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Power BI és Desktop kompatibilitás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 algn="l" rtl="0">
              <a:spcBef>
                <a:spcPts val="0"/>
              </a:spcBef>
              <a:spcAft>
                <a:spcPts val="120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Licenszek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0" algn="l" rtl="0">
              <a:spcBef>
                <a:spcPts val="0"/>
              </a:spcBef>
              <a:spcAft>
                <a:spcPts val="60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Konklúzió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 spd="slow">
    <p:cover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D83318BA-CAEC-4639-978B-99C5CDCB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Reportok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F831C64-8F10-457B-BF42-243A5C1C10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0" i="0" u="none" strike="noStrike" dirty="0">
                <a:effectLst/>
                <a:latin typeface="Whitney"/>
                <a:hlinkClick r:id="rId2" tooltip="https://app.powerbi.com/view?r=eyJrIjoiZGYxYzZkNjgtZjc3Zi00Yjc2LWFiOWQtNmYwYWIxZWZiYWY5IiwidCI6ImFlOTMwODk5LTAyMTEtNDQ2Yi04NmZkLTI5MDI3ZDE1NGViMCIsImMiOjl9&amp;pageName=ReportSection"/>
              </a:rPr>
              <a:t>https://app.powerbi.com/view?r=eyJrIjoiZGYxYzZkNjgtZjc3Zi00Yjc2LWFiOWQtNmYwYWIxZWZiYWY5IiwidCI6ImFlOTMwODk5LTAyMTEtNDQ2Yi04NmZkLTI5MDI3ZDE1NGViMCIsImMiOjl9&amp;pageName=ReportSection</a:t>
            </a:r>
            <a:endParaRPr lang="hu-HU" b="0" i="0" u="none" strike="noStrike" dirty="0">
              <a:effectLst/>
              <a:latin typeface="Whitney"/>
            </a:endParaRPr>
          </a:p>
          <a:p>
            <a:r>
              <a:rPr lang="hu-HU" b="0" i="0" u="none" strike="noStrike" dirty="0">
                <a:effectLst/>
                <a:latin typeface="Whitney"/>
                <a:hlinkClick r:id="rId3" tooltip="https://app.powerbi.com/view?r=eyJrIjoiMTcwNTQ4ODgtNDQxZC00NDI2LWJmMGItOTliMmU2YjgzM2EzIiwidCI6ImFlOTMwODk5LTAyMTEtNDQ2Yi04NmZkLTI5MDI3ZDE1NGViMCIsImMiOjl9&amp;pageName=ReportSection086a50683fc96504c86d"/>
              </a:rPr>
              <a:t>https://app.powerbi.com/view?r=eyJrIjoiMTcwNTQ4ODgtNDQxZC00NDI2LWJmMGItOTliMmU2YjgzM2EzIiwidCI6ImFlOTMwODk5LTAyMTEtNDQ2Yi04NmZkLTI5MDI3ZDE1NGViMCIsImMiOjl9&amp;pageName=ReportSection086a50683fc96504c86d</a:t>
            </a:r>
            <a:endParaRPr lang="hu-HU" dirty="0">
              <a:latin typeface="Whitney"/>
            </a:endParaRPr>
          </a:p>
          <a:p>
            <a:r>
              <a:rPr lang="hu-HU" b="0" i="0" u="none" strike="noStrike" dirty="0">
                <a:effectLst/>
                <a:latin typeface="Whitney"/>
                <a:hlinkClick r:id="rId4" tooltip="https://app.powerbi.com/view?r=eyJrIjoiZmFjNjZhMTAtYTFkZS00ZDA3LTllODEtNjM1ZWZmM2JlNzUwIiwidCI6ImFlOTMwODk5LTAyMTEtNDQ2Yi04NmZkLTI5MDI3ZDE1NGViMCIsImMiOjl9&amp;pageName=ReportSection"/>
              </a:rPr>
              <a:t>https://app.powerbi.com/view?r=eyJrIjoiZmFjNjZhMTAtYTFkZS00ZDA3LTllODEtNjM1ZWZmM2JlNzUwIiwidCI6ImFlOTMwODk5LTAyMTEtNDQ2Yi04NmZkLTI5MDI3ZDE1NGViMCIsImMiOjl9&amp;pageName=ReportSection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2155563"/>
      </p:ext>
    </p:extLst>
  </p:cSld>
  <p:clrMapOvr>
    <a:masterClrMapping/>
  </p:clrMapOvr>
  <p:transition spd="slow">
    <p:cover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6" name="Google Shape;386;p15"/>
          <p:cNvGraphicFramePr/>
          <p:nvPr>
            <p:extLst>
              <p:ext uri="{D42A27DB-BD31-4B8C-83A1-F6EECF244321}">
                <p14:modId xmlns:p14="http://schemas.microsoft.com/office/powerpoint/2010/main" val="2787863327"/>
              </p:ext>
            </p:extLst>
          </p:nvPr>
        </p:nvGraphicFramePr>
        <p:xfrm>
          <a:off x="662730" y="642831"/>
          <a:ext cx="8445056" cy="5106990"/>
        </p:xfrm>
        <a:graphic>
          <a:graphicData uri="http://schemas.openxmlformats.org/drawingml/2006/table">
            <a:tbl>
              <a:tblPr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{250BD08E-D846-4728-BFDC-9E99F2577423}</a:tableStyleId>
              </a:tblPr>
              <a:tblGrid>
                <a:gridCol w="333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2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2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1" dirty="0">
                          <a:latin typeface="Trebuchet MS" panose="020B0603020202020204" pitchFamily="34" charset="0"/>
                        </a:rPr>
                        <a:t>Szempontok</a:t>
                      </a:r>
                      <a:endParaRPr sz="1800" b="1" u="none" strike="noStrike" cap="none" dirty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1" u="none" strike="noStrike" cap="none" dirty="0">
                          <a:latin typeface="Trebuchet MS" panose="020B0603020202020204" pitchFamily="34" charset="0"/>
                        </a:rPr>
                        <a:t>AutoML</a:t>
                      </a:r>
                      <a:endParaRPr sz="1800" b="1" u="none" strike="noStrike" cap="none" dirty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1" u="none" strike="noStrike" cap="none" dirty="0">
                          <a:latin typeface="Trebuchet MS" panose="020B0603020202020204" pitchFamily="34" charset="0"/>
                        </a:rPr>
                        <a:t>Python + R</a:t>
                      </a:r>
                      <a:endParaRPr sz="1800" b="1" u="none" strike="noStrike" cap="none" dirty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u="none" strike="noStrike" cap="none" dirty="0">
                          <a:latin typeface="Trebuchet MS" panose="020B0603020202020204" pitchFamily="34" charset="0"/>
                        </a:rPr>
                        <a:t>Kódmennyiség</a:t>
                      </a:r>
                      <a:endParaRPr sz="1800" b="0" u="none" strike="noStrike" cap="none" dirty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dirty="0">
                          <a:solidFill>
                            <a:srgbClr val="2F853F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Nem igényel</a:t>
                      </a:r>
                      <a:endParaRPr sz="1800" b="0" i="0" u="none" strike="noStrike" cap="none" dirty="0">
                        <a:solidFill>
                          <a:srgbClr val="2F853F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baseline="0" dirty="0">
                          <a:solidFill>
                            <a:srgbClr val="B73415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Igényel</a:t>
                      </a:r>
                      <a:endParaRPr sz="1800" b="0" i="0" u="none" strike="noStrike" cap="none" baseline="0" dirty="0">
                        <a:solidFill>
                          <a:srgbClr val="B73415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hu-HU" sz="1800" b="0" u="none" strike="noStrike" cap="none" dirty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</a:rPr>
                        <a:t>Machine Learning, statisztikai háttérismeret</a:t>
                      </a:r>
                      <a:endParaRPr sz="1800" b="0" u="none" strike="noStrike" cap="none" dirty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dirty="0">
                          <a:solidFill>
                            <a:srgbClr val="2F853F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Alapvető</a:t>
                      </a:r>
                      <a:endParaRPr sz="1800" b="0" i="0" u="none" strike="noStrike" cap="none" dirty="0">
                        <a:solidFill>
                          <a:srgbClr val="2F853F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baseline="0" dirty="0">
                          <a:solidFill>
                            <a:srgbClr val="B73415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Haladó</a:t>
                      </a:r>
                      <a:endParaRPr sz="1800" b="0" i="0" u="none" strike="noStrike" cap="none" baseline="0" dirty="0">
                        <a:solidFill>
                          <a:srgbClr val="B73415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hu-HU" sz="1800" b="0" u="none" strike="noStrike" cap="none" dirty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</a:rPr>
                        <a:t>Modell létrehozásának helye</a:t>
                      </a:r>
                      <a:endParaRPr sz="1800" b="0" u="none" strike="noStrike" cap="none" dirty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dirty="0">
                          <a:solidFill>
                            <a:srgbClr val="2F853F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Service</a:t>
                      </a:r>
                      <a:endParaRPr sz="1800" b="0" i="0" u="none" strike="noStrike" cap="none" dirty="0">
                        <a:solidFill>
                          <a:srgbClr val="2F853F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dirty="0">
                          <a:solidFill>
                            <a:srgbClr val="2F853F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Desktop</a:t>
                      </a:r>
                      <a:endParaRPr sz="1800" b="0" i="0" u="none" strike="noStrike" cap="none" dirty="0">
                        <a:solidFill>
                          <a:srgbClr val="2F853F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dirty="0">
                          <a:latin typeface="Trebuchet MS" panose="020B0603020202020204" pitchFamily="34" charset="0"/>
                        </a:rPr>
                        <a:t>Training adatsor frissíthetősége</a:t>
                      </a:r>
                      <a:endParaRPr sz="1800" b="0" u="none" strike="noStrike" cap="none" dirty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dirty="0">
                          <a:solidFill>
                            <a:srgbClr val="2F853F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Modell frissül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dirty="0">
                          <a:solidFill>
                            <a:srgbClr val="2F853F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Modell frissül</a:t>
                      </a:r>
                      <a:endParaRPr sz="1800" b="0" i="0" u="none" strike="noStrike" cap="none" dirty="0">
                        <a:solidFill>
                          <a:srgbClr val="2F853F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dirty="0">
                          <a:latin typeface="Trebuchet MS" panose="020B0603020202020204" pitchFamily="34" charset="0"/>
                        </a:rPr>
                        <a:t>Modell menthetősége</a:t>
                      </a:r>
                      <a:endParaRPr sz="1800" b="0" u="none" strike="noStrike" cap="none" dirty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dirty="0">
                          <a:solidFill>
                            <a:srgbClr val="2F853F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Menthető</a:t>
                      </a:r>
                      <a:endParaRPr sz="1800" b="0" i="0" u="none" strike="noStrike" cap="none" dirty="0">
                        <a:solidFill>
                          <a:srgbClr val="2F853F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baseline="0" dirty="0">
                          <a:solidFill>
                            <a:srgbClr val="B73415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Nem menthető</a:t>
                      </a:r>
                      <a:endParaRPr sz="1800" b="0" i="0" u="none" strike="noStrike" cap="none" baseline="0" dirty="0">
                        <a:solidFill>
                          <a:srgbClr val="B73415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dirty="0">
                          <a:latin typeface="Trebuchet MS" panose="020B0603020202020204" pitchFamily="34" charset="0"/>
                        </a:rPr>
                        <a:t>Paraméterezhetőség</a:t>
                      </a:r>
                      <a:endParaRPr sz="1800" b="0" u="none" strike="noStrike" cap="none" dirty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baseline="0" dirty="0">
                          <a:solidFill>
                            <a:srgbClr val="B73415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Csekély</a:t>
                      </a:r>
                      <a:endParaRPr sz="1800" b="0" i="0" u="none" strike="noStrike" cap="none" baseline="0" dirty="0">
                        <a:solidFill>
                          <a:srgbClr val="B73415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dirty="0">
                          <a:solidFill>
                            <a:srgbClr val="2F853F"/>
                          </a:solidFill>
                          <a:latin typeface="Trebuchet MS" panose="020B0603020202020204" pitchFamily="34" charset="0"/>
                        </a:rPr>
                        <a:t>Széleskörű</a:t>
                      </a:r>
                      <a:endParaRPr sz="1800" u="none" strike="noStrike" cap="none" dirty="0">
                        <a:solidFill>
                          <a:srgbClr val="2F853F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dirty="0">
                          <a:latin typeface="Trebuchet MS" panose="020B0603020202020204" pitchFamily="34" charset="0"/>
                        </a:rPr>
                        <a:t>Vizualizáció</a:t>
                      </a:r>
                      <a:endParaRPr sz="1800" b="0" u="none" strike="noStrike" cap="none" dirty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baseline="0" dirty="0">
                          <a:solidFill>
                            <a:srgbClr val="B73415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Service -&gt; Desktop</a:t>
                      </a:r>
                      <a:endParaRPr sz="1800" b="0" i="0" u="none" strike="noStrike" cap="none" baseline="0" dirty="0">
                        <a:solidFill>
                          <a:srgbClr val="B73415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dirty="0">
                          <a:solidFill>
                            <a:srgbClr val="2F853F"/>
                          </a:solidFill>
                          <a:latin typeface="Trebuchet MS" panose="020B0603020202020204" pitchFamily="34" charset="0"/>
                        </a:rPr>
                        <a:t>Desktop és Service</a:t>
                      </a:r>
                      <a:endParaRPr sz="1800" u="none" strike="noStrike" cap="none" dirty="0">
                        <a:solidFill>
                          <a:srgbClr val="2F853F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8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 b="0" dirty="0">
                          <a:latin typeface="Trebuchet MS" panose="020B0603020202020204" pitchFamily="34" charset="0"/>
                        </a:rPr>
                        <a:t>Licensz</a:t>
                      </a:r>
                      <a:endParaRPr sz="1800" b="0" dirty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baseline="0" dirty="0">
                          <a:solidFill>
                            <a:srgbClr val="B73415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Prémium</a:t>
                      </a:r>
                      <a:endParaRPr sz="1800" b="0" i="0" u="none" strike="noStrike" cap="none" baseline="0" dirty="0">
                        <a:solidFill>
                          <a:srgbClr val="B73415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 dirty="0">
                          <a:solidFill>
                            <a:srgbClr val="2F853F"/>
                          </a:solidFill>
                          <a:latin typeface="Trebuchet MS" panose="020B0603020202020204" pitchFamily="34" charset="0"/>
                        </a:rPr>
                        <a:t>Ingyenes</a:t>
                      </a:r>
                      <a:endParaRPr sz="1800" dirty="0">
                        <a:solidFill>
                          <a:srgbClr val="2F853F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over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dc7f19713_0_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hu-HU" dirty="0"/>
              <a:t>Hasznos linkek</a:t>
            </a:r>
            <a:endParaRPr dirty="0"/>
          </a:p>
        </p:txBody>
      </p:sp>
      <p:sp>
        <p:nvSpPr>
          <p:cNvPr id="393" name="Google Shape;393;g10dc7f19713_0_0"/>
          <p:cNvSpPr>
            <a:spLocks noGrp="1"/>
          </p:cNvSpPr>
          <p:nvPr>
            <p:ph type="body" idx="1"/>
          </p:nvPr>
        </p:nvSpPr>
        <p:spPr>
          <a:xfrm>
            <a:off x="559575" y="2199850"/>
            <a:ext cx="8672700" cy="3880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hu-HU" sz="1300" u="sng" dirty="0">
                <a:solidFill>
                  <a:schemeClr val="hlink"/>
                </a:solidFill>
                <a:hlinkClick r:id="rId3"/>
              </a:rPr>
              <a:t>https://docs.microsoft.com/en-us/power-bi/</a:t>
            </a:r>
            <a:endParaRPr sz="13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hu-HU" sz="1300" u="sng" dirty="0">
                <a:solidFill>
                  <a:schemeClr val="hlink"/>
                </a:solidFill>
                <a:hlinkClick r:id="rId4"/>
              </a:rPr>
              <a:t>https://docs.microsoft.com/en-us/power-query/</a:t>
            </a:r>
            <a:endParaRPr sz="13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hu-HU" sz="1300" u="sng" dirty="0">
                <a:solidFill>
                  <a:schemeClr val="hlink"/>
                </a:solidFill>
                <a:hlinkClick r:id="rId5"/>
              </a:rPr>
              <a:t>https://www.ibm.com/cloud/learn/machine-learning</a:t>
            </a:r>
            <a:endParaRPr sz="13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hu-HU" sz="1300" u="sng" dirty="0">
                <a:solidFill>
                  <a:schemeClr val="hlink"/>
                </a:solidFill>
                <a:hlinkClick r:id="rId6"/>
              </a:rPr>
              <a:t>https://stat.ethz.ch/R-manual/</a:t>
            </a:r>
            <a:endParaRPr sz="13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hu-HU" sz="1300" u="sng" dirty="0">
                <a:solidFill>
                  <a:schemeClr val="hlink"/>
                </a:solidFill>
                <a:hlinkClick r:id="rId7"/>
              </a:rPr>
              <a:t>https://docs.microsoft.com/en-us/power-bi/connect-data/service-tutorial-build-machine-learning-model</a:t>
            </a:r>
            <a:endParaRPr sz="13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9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9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900" dirty="0"/>
          </a:p>
        </p:txBody>
      </p:sp>
    </p:spTree>
  </p:cSld>
  <p:clrMapOvr>
    <a:masterClrMapping/>
  </p:clrMapOvr>
  <p:transition spd="slow">
    <p:cover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6"/>
          <p:cNvSpPr>
            <a:spLocks noGrp="1"/>
          </p:cNvSpPr>
          <p:nvPr>
            <p:ph type="ctrTitle"/>
          </p:nvPr>
        </p:nvSpPr>
        <p:spPr>
          <a:xfrm>
            <a:off x="1139952" y="2800604"/>
            <a:ext cx="9144000" cy="1562100"/>
          </a:xfrm>
          <a:prstGeom prst="roundRect">
            <a:avLst>
              <a:gd name="adj" fmla="val 16667"/>
            </a:avLst>
          </a:prstGeom>
          <a:solidFill>
            <a:schemeClr val="lt1">
              <a:alpha val="69411"/>
            </a:schemeClr>
          </a:solidFill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Quattrocento Sans"/>
              <a:buNone/>
            </a:pPr>
            <a:r>
              <a:rPr lang="hu-HU" dirty="0"/>
              <a:t>Köszönjük a figyelmet!</a:t>
            </a:r>
            <a:endParaRPr dirty="0"/>
          </a:p>
        </p:txBody>
      </p:sp>
    </p:spTree>
  </p:cSld>
  <p:clrMapOvr>
    <a:masterClrMapping/>
  </p:clrMapOvr>
  <p:transition spd="slow"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08145dda8_5_0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Kutatás</a:t>
            </a:r>
            <a:endParaRPr dirty="0"/>
          </a:p>
        </p:txBody>
      </p:sp>
    </p:spTree>
  </p:cSld>
  <p:clrMapOvr>
    <a:masterClrMapping/>
  </p:clrMapOvr>
  <p:transition spd="slow">
    <p:cover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244100" cy="132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Kutatás célja</a:t>
            </a:r>
            <a:endParaRPr dirty="0"/>
          </a:p>
        </p:txBody>
      </p:sp>
      <p:sp>
        <p:nvSpPr>
          <p:cNvPr id="168" name="Google Shape;168;p3"/>
          <p:cNvSpPr>
            <a:spLocks noGrp="1"/>
          </p:cNvSpPr>
          <p:nvPr>
            <p:ph type="body" idx="1"/>
          </p:nvPr>
        </p:nvSpPr>
        <p:spPr>
          <a:xfrm>
            <a:off x="838200" y="1951708"/>
            <a:ext cx="6599726" cy="389683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dirty="0">
              <a:latin typeface="Trebuchet MS" panose="020B0603020202020204" pitchFamily="34" charset="0"/>
              <a:ea typeface="Quattrocento Sans"/>
              <a:cs typeface="Quattrocento Sans"/>
              <a:sym typeface="Quattrocento Sans"/>
            </a:endParaRPr>
          </a:p>
          <a:p>
            <a:pPr>
              <a:lnSpc>
                <a:spcPct val="80000"/>
              </a:lnSpc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hu-HU" dirty="0">
                <a:latin typeface="Trebuchet MS" panose="020B0603020202020204" pitchFamily="34" charset="0"/>
                <a:sym typeface="Nunito"/>
              </a:rPr>
              <a:t>Power BI és Machine Learning integrációja</a:t>
            </a:r>
            <a:endParaRPr dirty="0">
              <a:latin typeface="Trebuchet MS" panose="020B0603020202020204" pitchFamily="34" charset="0"/>
              <a:sym typeface="Nunito"/>
            </a:endParaRPr>
          </a:p>
          <a:p>
            <a:pPr>
              <a:lnSpc>
                <a:spcPct val="80000"/>
              </a:lnSpc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hu-HU" dirty="0">
                <a:latin typeface="Trebuchet MS" panose="020B0603020202020204" pitchFamily="34" charset="0"/>
                <a:sym typeface="Nunito"/>
              </a:rPr>
              <a:t>Feltérképezés</a:t>
            </a:r>
            <a:endParaRPr dirty="0">
              <a:latin typeface="Trebuchet MS" panose="020B0603020202020204" pitchFamily="34" charset="0"/>
              <a:sym typeface="Nunito"/>
            </a:endParaRPr>
          </a:p>
          <a:p>
            <a:pPr lvl="1">
              <a:lnSpc>
                <a:spcPct val="80000"/>
              </a:lnSpc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hu-HU" dirty="0">
                <a:latin typeface="Trebuchet MS" panose="020B0603020202020204" pitchFamily="34" charset="0"/>
                <a:ea typeface="Nunito"/>
                <a:cs typeface="Nunito"/>
                <a:sym typeface="Nunito"/>
              </a:rPr>
              <a:t>horizontális</a:t>
            </a:r>
            <a:endParaRPr dirty="0">
              <a:latin typeface="Trebuchet MS" panose="020B0603020202020204" pitchFamily="34" charset="0"/>
              <a:ea typeface="Nunito"/>
              <a:cs typeface="Nunito"/>
              <a:sym typeface="Nunito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hu-HU" dirty="0">
                <a:latin typeface="Trebuchet MS" panose="020B0603020202020204" pitchFamily="34" charset="0"/>
                <a:ea typeface="Nunito"/>
                <a:cs typeface="Nunito"/>
                <a:sym typeface="Nunito"/>
              </a:rPr>
              <a:t>különböző beépített lehetőségek</a:t>
            </a:r>
            <a:endParaRPr dirty="0">
              <a:latin typeface="Trebuchet MS" panose="020B0603020202020204" pitchFamily="34" charset="0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ransition spd="slow"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>
            <a:spLocks noGrp="1"/>
          </p:cNvSpPr>
          <p:nvPr>
            <p:ph type="title"/>
          </p:nvPr>
        </p:nvSpPr>
        <p:spPr>
          <a:xfrm>
            <a:off x="400450" y="500186"/>
            <a:ext cx="4589700" cy="132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</a:pPr>
            <a:r>
              <a:rPr lang="hu-HU" dirty="0"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Power BI</a:t>
            </a:r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174" name="Google Shape;174;p5"/>
          <p:cNvSpPr>
            <a:spLocks noGrp="1"/>
          </p:cNvSpPr>
          <p:nvPr>
            <p:ph type="body" idx="1"/>
          </p:nvPr>
        </p:nvSpPr>
        <p:spPr>
          <a:xfrm>
            <a:off x="400450" y="1821086"/>
            <a:ext cx="4589700" cy="4748700"/>
          </a:xfrm>
          <a:prstGeom prst="roundRect">
            <a:avLst>
              <a:gd name="adj" fmla="val 16667"/>
            </a:avLst>
          </a:prstGeom>
          <a:solidFill>
            <a:schemeClr val="lt1">
              <a:alpha val="69411"/>
            </a:schemeClr>
          </a:solidFill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latin typeface="Trebuchet MS" panose="020B0603020202020204" pitchFamily="34" charset="0"/>
              </a:rPr>
              <a:t>Üzleti intelligencia, döntéstámogató rendszer</a:t>
            </a:r>
            <a:endParaRPr dirty="0">
              <a:latin typeface="Trebuchet MS" panose="020B060302020202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latin typeface="Trebuchet MS" panose="020B0603020202020204" pitchFamily="34" charset="0"/>
              </a:rPr>
              <a:t>Részletes adatelmezést tesz lehetővé</a:t>
            </a:r>
            <a:endParaRPr dirty="0">
              <a:latin typeface="Trebuchet MS" panose="020B060302020202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latin typeface="Trebuchet MS" panose="020B0603020202020204" pitchFamily="34" charset="0"/>
              </a:rPr>
              <a:t>Jelentések készítésére alkalmas</a:t>
            </a:r>
            <a:endParaRPr dirty="0">
              <a:latin typeface="Trebuchet MS" panose="020B060302020202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latin typeface="Trebuchet MS" panose="020B0603020202020204" pitchFamily="34" charset="0"/>
              </a:rPr>
              <a:t>Több platform áll rendelkezésre</a:t>
            </a:r>
            <a:endParaRPr dirty="0">
              <a:latin typeface="Trebuchet MS" panose="020B060302020202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rgbClr val="FFCA08"/>
              </a:buClr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latin typeface="Trebuchet MS" panose="020B0603020202020204" pitchFamily="34" charset="0"/>
              </a:rPr>
              <a:t>Különböző licensz típusok</a:t>
            </a:r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175" name="Google Shape;175;p5"/>
          <p:cNvSpPr>
            <a:spLocks noGrp="1"/>
          </p:cNvSpPr>
          <p:nvPr>
            <p:ph type="body" idx="1"/>
          </p:nvPr>
        </p:nvSpPr>
        <p:spPr>
          <a:xfrm>
            <a:off x="5298081" y="1821086"/>
            <a:ext cx="4589700" cy="4748700"/>
          </a:xfrm>
          <a:prstGeom prst="roundRect">
            <a:avLst>
              <a:gd name="adj" fmla="val 16667"/>
            </a:avLst>
          </a:prstGeom>
          <a:solidFill>
            <a:schemeClr val="lt1">
              <a:alpha val="69410"/>
            </a:schemeClr>
          </a:solidFill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24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latin typeface="Trebuchet MS" panose="020B0603020202020204" pitchFamily="34" charset="0"/>
              </a:rPr>
              <a:t>Statisztikai módszereken alapul</a:t>
            </a:r>
            <a:endParaRPr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24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latin typeface="Trebuchet MS" panose="020B0603020202020204" pitchFamily="34" charset="0"/>
              </a:rPr>
              <a:t>Minták felismerése algoritmusok segítségével</a:t>
            </a:r>
            <a:endParaRPr dirty="0">
              <a:latin typeface="Trebuchet MS" panose="020B0603020202020204" pitchFamily="34" charset="0"/>
            </a:endParaRPr>
          </a:p>
          <a:p>
            <a:pPr marL="228600" lvl="0" indent="-50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5298081" y="500186"/>
            <a:ext cx="4589699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</a:pPr>
            <a:r>
              <a:rPr lang="hu-HU" dirty="0"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Machine Learning</a:t>
            </a:r>
            <a:endParaRPr dirty="0">
              <a:latin typeface="Trebuchet MS" panose="020B0603020202020204" pitchFamily="34" charset="0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slow"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 txBox="1"/>
          <p:nvPr/>
        </p:nvSpPr>
        <p:spPr>
          <a:xfrm>
            <a:off x="677325" y="1304875"/>
            <a:ext cx="6465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rgbClr val="FDDF6E"/>
                </a:solidFill>
                <a:latin typeface="Trebuchet MS"/>
                <a:ea typeface="Trebuchet MS"/>
                <a:cs typeface="Trebuchet MS"/>
                <a:sym typeface="Trebuchet MS"/>
              </a:rPr>
              <a:t>Kapcsolattartás, kollaboráció és adattárolás</a:t>
            </a:r>
            <a:endParaRPr sz="2000" dirty="0">
              <a:solidFill>
                <a:srgbClr val="FDDF6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2"/>
          <p:cNvSpPr txBox="1">
            <a:spLocks noGrp="1"/>
          </p:cNvSpPr>
          <p:nvPr>
            <p:ph type="title"/>
          </p:nvPr>
        </p:nvSpPr>
        <p:spPr>
          <a:xfrm>
            <a:off x="677325" y="609600"/>
            <a:ext cx="8596800" cy="85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Előfeltételek</a:t>
            </a:r>
            <a:endParaRPr dirty="0"/>
          </a:p>
        </p:txBody>
      </p:sp>
      <p:pic>
        <p:nvPicPr>
          <p:cNvPr id="189" name="Google Shape;18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651" y="4924475"/>
            <a:ext cx="1738148" cy="173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2075" y="4081449"/>
            <a:ext cx="1610625" cy="16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0397" y="1970745"/>
            <a:ext cx="1464704" cy="110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1712" y="4199375"/>
            <a:ext cx="2447124" cy="1835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23675" y="2893000"/>
            <a:ext cx="2718951" cy="142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"/>
          <p:cNvSpPr>
            <a:spLocks noGrp="1"/>
          </p:cNvSpPr>
          <p:nvPr>
            <p:ph type="body" idx="1"/>
          </p:nvPr>
        </p:nvSpPr>
        <p:spPr>
          <a:xfrm>
            <a:off x="677325" y="2160600"/>
            <a:ext cx="3315900" cy="1989600"/>
          </a:xfrm>
          <a:prstGeom prst="roundRect">
            <a:avLst>
              <a:gd name="adj" fmla="val 16667"/>
            </a:avLst>
          </a:prstGeom>
          <a:solidFill>
            <a:schemeClr val="lt1">
              <a:alpha val="69410"/>
            </a:schemeClr>
          </a:solidFill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/>
              <a:t>Power BI Service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/>
              <a:t>GitHub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/>
              <a:t>Teams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/>
              <a:t>Discord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/>
              <a:t>Gmail</a:t>
            </a:r>
            <a:endParaRPr dirty="0"/>
          </a:p>
        </p:txBody>
      </p:sp>
    </p:spTree>
  </p:cSld>
  <p:clrMapOvr>
    <a:masterClrMapping/>
  </p:clrMapOvr>
  <p:transition spd="slow"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08145dda8_0_6"/>
          <p:cNvSpPr>
            <a:spLocks noGrp="1"/>
          </p:cNvSpPr>
          <p:nvPr>
            <p:ph type="body" idx="1"/>
          </p:nvPr>
        </p:nvSpPr>
        <p:spPr>
          <a:xfrm>
            <a:off x="677331" y="2160594"/>
            <a:ext cx="3315900" cy="1680900"/>
          </a:xfrm>
          <a:prstGeom prst="roundRect">
            <a:avLst>
              <a:gd name="adj" fmla="val 16667"/>
            </a:avLst>
          </a:prstGeom>
          <a:solidFill>
            <a:schemeClr val="lt1">
              <a:alpha val="69410"/>
            </a:schemeClr>
          </a:solidFill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/>
              <a:t>Python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/>
              <a:t>R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/>
              <a:t>AutoML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/>
              <a:t>Power BI Desktop</a:t>
            </a:r>
            <a:endParaRPr dirty="0"/>
          </a:p>
        </p:txBody>
      </p:sp>
      <p:sp>
        <p:nvSpPr>
          <p:cNvPr id="200" name="Google Shape;200;g1108145dda8_0_6"/>
          <p:cNvSpPr txBox="1"/>
          <p:nvPr/>
        </p:nvSpPr>
        <p:spPr>
          <a:xfrm>
            <a:off x="677325" y="1304875"/>
            <a:ext cx="6465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rgbClr val="FDDF6E"/>
                </a:solidFill>
                <a:latin typeface="Trebuchet MS"/>
                <a:ea typeface="Trebuchet MS"/>
                <a:cs typeface="Trebuchet MS"/>
                <a:sym typeface="Trebuchet MS"/>
              </a:rPr>
              <a:t>Kutatást támogató technológiák</a:t>
            </a:r>
            <a:endParaRPr sz="2000" dirty="0">
              <a:solidFill>
                <a:srgbClr val="FDDF6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1" name="Google Shape;201;g1108145dda8_0_6"/>
          <p:cNvSpPr txBox="1">
            <a:spLocks noGrp="1"/>
          </p:cNvSpPr>
          <p:nvPr>
            <p:ph type="title"/>
          </p:nvPr>
        </p:nvSpPr>
        <p:spPr>
          <a:xfrm>
            <a:off x="677325" y="609600"/>
            <a:ext cx="8596800" cy="85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Előfeltételek</a:t>
            </a:r>
            <a:endParaRPr dirty="0"/>
          </a:p>
        </p:txBody>
      </p:sp>
      <p:pic>
        <p:nvPicPr>
          <p:cNvPr id="202" name="Google Shape;202;g1108145dda8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650" y="4812800"/>
            <a:ext cx="1681025" cy="16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1108145dda8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5884" y="2160600"/>
            <a:ext cx="1905000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1108145dda8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2600" y="4381225"/>
            <a:ext cx="1265351" cy="126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 txBox="1">
            <a:spLocks noGrp="1"/>
          </p:cNvSpPr>
          <p:nvPr>
            <p:ph type="title"/>
          </p:nvPr>
        </p:nvSpPr>
        <p:spPr>
          <a:xfrm>
            <a:off x="482600" y="365125"/>
            <a:ext cx="7444800" cy="132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</a:pPr>
            <a:r>
              <a:rPr lang="hu-HU" dirty="0"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Mérföldkövek</a:t>
            </a:r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216" name="Google Shape;216;p7"/>
          <p:cNvSpPr>
            <a:spLocks noGrp="1"/>
          </p:cNvSpPr>
          <p:nvPr>
            <p:ph type="body" idx="1"/>
          </p:nvPr>
        </p:nvSpPr>
        <p:spPr>
          <a:xfrm>
            <a:off x="482600" y="1981200"/>
            <a:ext cx="9534600" cy="4368900"/>
          </a:xfrm>
          <a:prstGeom prst="roundRect">
            <a:avLst>
              <a:gd name="adj" fmla="val 16667"/>
            </a:avLst>
          </a:prstGeom>
          <a:solidFill>
            <a:schemeClr val="lt1">
              <a:alpha val="69411"/>
            </a:schemeClr>
          </a:solidFill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lvl="0" indent="-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CA08"/>
              </a:buClr>
              <a:buSzPts val="2590"/>
              <a:buFont typeface="Wingdings" panose="05000000000000000000" pitchFamily="2" charset="2"/>
              <a:buChar char="Ø"/>
            </a:pPr>
            <a:r>
              <a:rPr lang="hu-HU" sz="2590" dirty="0">
                <a:solidFill>
                  <a:schemeClr val="dk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Technológiák kiválasztása és felosztása egymás között</a:t>
            </a:r>
            <a:endParaRPr dirty="0">
              <a:latin typeface="Trebuchet MS" panose="020B0603020202020204" pitchFamily="34" charset="0"/>
            </a:endParaRPr>
          </a:p>
          <a:p>
            <a:pPr lvl="0" indent="-4572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CA08"/>
              </a:buClr>
              <a:buSzPts val="2590"/>
              <a:buFont typeface="Wingdings" panose="05000000000000000000" pitchFamily="2" charset="2"/>
              <a:buChar char="Ø"/>
            </a:pPr>
            <a:r>
              <a:rPr lang="hu-HU" sz="2590" dirty="0">
                <a:solidFill>
                  <a:schemeClr val="dk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Megfelelő adathalmazok keresése a különböző feladatokhoz</a:t>
            </a:r>
            <a:endParaRPr dirty="0">
              <a:latin typeface="Trebuchet MS" panose="020B0603020202020204" pitchFamily="34" charset="0"/>
            </a:endParaRPr>
          </a:p>
          <a:p>
            <a:pPr lvl="0" indent="-4572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CA08"/>
              </a:buClr>
              <a:buSzPts val="2590"/>
              <a:buFont typeface="Wingdings" panose="05000000000000000000" pitchFamily="2" charset="2"/>
              <a:buChar char="Ø"/>
            </a:pPr>
            <a:r>
              <a:rPr lang="hu-HU" sz="2590" dirty="0">
                <a:solidFill>
                  <a:schemeClr val="dk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Mini projektek megvalósítása személyenként</a:t>
            </a:r>
            <a:endParaRPr dirty="0">
              <a:latin typeface="Trebuchet MS" panose="020B0603020202020204" pitchFamily="34" charset="0"/>
            </a:endParaRPr>
          </a:p>
          <a:p>
            <a:pPr lvl="0" indent="-4572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CA08"/>
              </a:buClr>
              <a:buSzPts val="2590"/>
              <a:buFont typeface="Wingdings" panose="05000000000000000000" pitchFamily="2" charset="2"/>
              <a:buChar char="Ø"/>
            </a:pPr>
            <a:r>
              <a:rPr lang="hu-HU" sz="2590" dirty="0">
                <a:solidFill>
                  <a:schemeClr val="dk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Összesítés a rendelkezésre álló információkból</a:t>
            </a:r>
            <a:endParaRPr dirty="0">
              <a:latin typeface="Trebuchet MS" panose="020B0603020202020204" pitchFamily="34" charset="0"/>
            </a:endParaRPr>
          </a:p>
          <a:p>
            <a:pPr lvl="0" indent="-4572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CA08"/>
              </a:buClr>
              <a:buSzPts val="2590"/>
              <a:buFont typeface="Wingdings" panose="05000000000000000000" pitchFamily="2" charset="2"/>
              <a:buChar char="Ø"/>
            </a:pPr>
            <a:r>
              <a:rPr lang="hu-HU" sz="2590" dirty="0">
                <a:solidFill>
                  <a:schemeClr val="dk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Demo készítése az összes kutatott technológia segítségével</a:t>
            </a:r>
            <a:endParaRPr dirty="0">
              <a:latin typeface="Trebuchet MS" panose="020B0603020202020204" pitchFamily="34" charset="0"/>
            </a:endParaRPr>
          </a:p>
          <a:p>
            <a:pPr lvl="0" indent="-4572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CA08"/>
              </a:buClr>
              <a:buSzPts val="2590"/>
              <a:buFont typeface="Wingdings" panose="05000000000000000000" pitchFamily="2" charset="2"/>
              <a:buChar char="Ø"/>
            </a:pPr>
            <a:r>
              <a:rPr lang="hu-HU" sz="2590" dirty="0">
                <a:solidFill>
                  <a:schemeClr val="dk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Dokumentáció</a:t>
            </a:r>
            <a:endParaRPr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 spd="slow">
    <p:cover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08145dda8_5_13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Eredmény</a:t>
            </a:r>
            <a:endParaRPr dirty="0"/>
          </a:p>
        </p:txBody>
      </p:sp>
    </p:spTree>
  </p:cSld>
  <p:clrMapOvr>
    <a:masterClrMapping/>
  </p:clrMapOvr>
  <p:transition spd="slow">
    <p:cover dir="u"/>
  </p:transition>
</p:sld>
</file>

<file path=ppt/theme/theme1.xml><?xml version="1.0" encoding="utf-8"?>
<a:theme xmlns:a="http://schemas.openxmlformats.org/drawingml/2006/main" name="Dimenzió">
  <a:themeElements>
    <a:clrScheme name="Sárga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420</Words>
  <Application>Microsoft Office PowerPoint</Application>
  <PresentationFormat>Szélesvásznú</PresentationFormat>
  <Paragraphs>146</Paragraphs>
  <Slides>23</Slides>
  <Notes>22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31" baseType="lpstr">
      <vt:lpstr>Whitney</vt:lpstr>
      <vt:lpstr>Wingdings</vt:lpstr>
      <vt:lpstr>Trebuchet MS</vt:lpstr>
      <vt:lpstr>Noto Sans Symbols</vt:lpstr>
      <vt:lpstr>Arial</vt:lpstr>
      <vt:lpstr>Calibri</vt:lpstr>
      <vt:lpstr>Quattrocento Sans</vt:lpstr>
      <vt:lpstr>Dimenzió</vt:lpstr>
      <vt:lpstr>PowerPoint-bemutató</vt:lpstr>
      <vt:lpstr>Az előadás tartalma</vt:lpstr>
      <vt:lpstr>Kutatás</vt:lpstr>
      <vt:lpstr>Kutatás célja</vt:lpstr>
      <vt:lpstr>Power BI</vt:lpstr>
      <vt:lpstr>Előfeltételek</vt:lpstr>
      <vt:lpstr>Előfeltételek</vt:lpstr>
      <vt:lpstr>Mérföldkövek</vt:lpstr>
      <vt:lpstr>Eredmény</vt:lpstr>
      <vt:lpstr>Vizsgált problémák</vt:lpstr>
      <vt:lpstr>Adatelőkészítés</vt:lpstr>
      <vt:lpstr>PowerPoint-bemutató</vt:lpstr>
      <vt:lpstr>AutoML modell</vt:lpstr>
      <vt:lpstr>PowerPoint-bemutató</vt:lpstr>
      <vt:lpstr>Scripttel készített modell</vt:lpstr>
      <vt:lpstr>PowerPoint-bemutató</vt:lpstr>
      <vt:lpstr>Modell frissíthetősége</vt:lpstr>
      <vt:lpstr>Demo</vt:lpstr>
      <vt:lpstr>PowerPoint-bemutató</vt:lpstr>
      <vt:lpstr>Reportok</vt:lpstr>
      <vt:lpstr>PowerPoint-bemutató</vt:lpstr>
      <vt:lpstr>Hasznos linkek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Power BI</dc:creator>
  <cp:lastModifiedBy>Janoschek Balázs [STUDENT]</cp:lastModifiedBy>
  <cp:revision>18</cp:revision>
  <dcterms:created xsi:type="dcterms:W3CDTF">2016-09-04T11:54:55Z</dcterms:created>
  <dcterms:modified xsi:type="dcterms:W3CDTF">2022-01-26T16:31:31Z</dcterms:modified>
</cp:coreProperties>
</file>