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3" r:id="rId8"/>
    <p:sldId id="262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91A"/>
    <a:srgbClr val="24997F"/>
    <a:srgbClr val="5DF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483CF2-EBAD-4265-9622-9B28484E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617D5-D82F-4C85-A54F-082270F6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6A429-2891-48BC-A0A5-31E82402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D2DB86-1531-4DE0-B0B7-5C69A8C8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613616-B37C-4E02-8B57-7E4BC4A1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65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EF2F5-7679-4479-8189-BAC4C5A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FE5485-A5FE-4A59-BF85-27D7BA07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C0CA42-8C48-475E-9166-19EA826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6D07B9-63A0-4BE6-A3E9-D60E0A63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F81BE8-E1EF-4767-BD47-2B78EA4C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70D2AF3-FAB7-4639-81F2-A8C19A16C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6E1AD0-C6E0-4B6C-A966-C33CEE15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01BC7D-A6EB-4B3E-B5BA-D306536B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45EED9-C0D8-4A1D-A4E6-008C8A5B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BF6CE9-6EF4-4E18-8541-FF72261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49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34F26-3752-452A-ACA2-25C981D2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93D8F8-A216-4A2A-BEA0-FA59B90C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4AC9F5-BE49-41BD-ABA3-E615E99A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857FE8-441E-4F43-AD1E-3D709869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0E139B-1BA5-4198-AE9E-394309BE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5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762A2-E642-4799-B8BD-BC315C9A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4C35FA-2C20-4828-B338-0C838601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4D978-23AE-41A3-A88E-C57082F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63BDD7-40CA-4F35-8607-575317EA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7E80B6-1C57-4892-AA10-9500C3F4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3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71DD3-1B3C-45F7-9432-9C904873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C5408-FBBF-4A6E-B657-19B81F4CF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B12352-8D68-467C-9CAA-D4FC0660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1354CE-DA1E-434A-9625-3918D10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E6230B-3617-4105-B1E5-A300D9E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ABF046-0CC9-426C-89BD-57F2E8FC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7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3E5E7-E3F3-4161-8362-9B15F476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4CF3CA-A621-4E47-9C00-682BBF29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6A9376-4C39-4BBE-B68C-BABD5F19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AC4C3D-35CB-4421-91D8-5CA6C9CCD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BC4913F-BE78-4893-A5CB-BEB10630B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28A41D1-12C3-45C1-A6F7-36E9972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73092B-F041-426E-AC1C-8C441CD3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ED336E-CEAE-42B5-852D-602775DA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65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6E916-9C6E-4F55-A475-A2412D26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73B592-D1E5-4E2A-BF14-F0457430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D8C5D49-91F5-4469-A8BA-F51D0F34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EBBA9D-30CC-4A28-B178-932FF461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6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79988B2-0B82-4C8B-BDC4-843B68E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41688D-E4F2-459D-AD74-A04C14D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C747F2-1662-4939-BB39-FB44CAF5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B8B2-DB03-466D-B3A3-6264AE04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852272-61C1-40C0-9297-7E4544CA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2A763A-6D25-478E-8086-FAC669F4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109029-469A-487F-AEBB-DB5AFAE4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7D0E97-8915-4C18-978D-D0607AA0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7614E7-EDEF-41E0-B125-13AC284E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5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131CF-B605-4B1D-8000-58889E5D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2F827EF-D9A3-443F-857C-FC1795842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34B55F-8A4B-4473-8D0A-7C2B4C5E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CFD8AE-6441-4928-B846-8E9B4BF1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283F1F-3CDA-4ACC-8020-2CE01A30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D25705-2DF2-4948-813B-516C7E82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8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DFB582-93C9-4CE7-8362-CC588A7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5A9803-3520-4009-8D5A-1C5628A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EF068-26DA-44EE-AE69-E8A76FFFD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678F-0C82-430D-9483-D61FD885D20B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EC2D89-2201-4F64-A27B-5E2B0162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9E798C-61B7-4B8F-9A37-36B910BA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ED8C-110A-4297-AAC5-E4401EC601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2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1314785" y="356970"/>
            <a:ext cx="9667159" cy="72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Témalabor és szakmai prezentáció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F152BE-1931-4C01-8D61-804297C89644}"/>
              </a:ext>
            </a:extLst>
          </p:cNvPr>
          <p:cNvSpPr txBox="1"/>
          <p:nvPr/>
        </p:nvSpPr>
        <p:spPr>
          <a:xfrm>
            <a:off x="3019298" y="1238593"/>
            <a:ext cx="507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Feldolgozási sebesség gyorsítás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F4EEA9F-0FAC-4C23-A60D-EAAE9D44F79E}"/>
              </a:ext>
            </a:extLst>
          </p:cNvPr>
          <p:cNvSpPr txBox="1"/>
          <p:nvPr/>
        </p:nvSpPr>
        <p:spPr>
          <a:xfrm>
            <a:off x="93743" y="6446733"/>
            <a:ext cx="411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Montserrat" panose="00000500000000000000" pitchFamily="2" charset="-18"/>
              </a:rPr>
              <a:t>Kiss Máté Szabolcs – T2DFZO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035B986-722B-4CD4-A097-29BF83DB05B0}"/>
              </a:ext>
            </a:extLst>
          </p:cNvPr>
          <p:cNvSpPr txBox="1"/>
          <p:nvPr/>
        </p:nvSpPr>
        <p:spPr>
          <a:xfrm>
            <a:off x="10558271" y="6406004"/>
            <a:ext cx="411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Montserrat" panose="00000500000000000000" pitchFamily="2" charset="-18"/>
              </a:rPr>
              <a:t>ERTI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18F8A8-82AB-48D4-8349-D3B5A7D2C821}"/>
              </a:ext>
            </a:extLst>
          </p:cNvPr>
          <p:cNvSpPr txBox="1"/>
          <p:nvPr/>
        </p:nvSpPr>
        <p:spPr>
          <a:xfrm>
            <a:off x="7447480" y="6422010"/>
            <a:ext cx="411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Montserrat" panose="00000500000000000000" pitchFamily="2" charset="-18"/>
              </a:rPr>
              <a:t>Dr. Hegyháti Máté</a:t>
            </a:r>
          </a:p>
        </p:txBody>
      </p:sp>
    </p:spTree>
    <p:extLst>
      <p:ext uri="{BB962C8B-B14F-4D97-AF65-F5344CB8AC3E}">
        <p14:creationId xmlns:p14="http://schemas.microsoft.com/office/powerpoint/2010/main" val="83293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chemeClr val="bg1"/>
                </a:solidFill>
                <a:latin typeface="Montserrat" panose="00000500000000000000" pitchFamily="2" charset="-18"/>
              </a:rPr>
              <a:t>OpenMP</a:t>
            </a:r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 példa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E68B23-6EC0-4ED7-AC30-773432F0D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9" y="2472656"/>
            <a:ext cx="10311469" cy="19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6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Teljesítménymérési eszközök I.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BCD7F06-D971-44CF-9276-F05F44F4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3" y="2494711"/>
            <a:ext cx="11523677" cy="3186997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F1A703A5-95EC-4787-91A4-EDE513722DC2}"/>
              </a:ext>
            </a:extLst>
          </p:cNvPr>
          <p:cNvSpPr txBox="1"/>
          <p:nvPr/>
        </p:nvSpPr>
        <p:spPr>
          <a:xfrm>
            <a:off x="244933" y="1509888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Godbolt.org</a:t>
            </a:r>
          </a:p>
        </p:txBody>
      </p:sp>
    </p:spTree>
    <p:extLst>
      <p:ext uri="{BB962C8B-B14F-4D97-AF65-F5344CB8AC3E}">
        <p14:creationId xmlns:p14="http://schemas.microsoft.com/office/powerpoint/2010/main" val="313062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Teljesítménymérési eszközök II.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1A703A5-95EC-4787-91A4-EDE513722DC2}"/>
              </a:ext>
            </a:extLst>
          </p:cNvPr>
          <p:cNvSpPr txBox="1"/>
          <p:nvPr/>
        </p:nvSpPr>
        <p:spPr>
          <a:xfrm>
            <a:off x="412472" y="1479223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Google Benchmark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236891-67DE-4410-85F2-C35435D24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6" y="2656699"/>
            <a:ext cx="10381588" cy="27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Fejlesztői környezet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1A703A5-95EC-4787-91A4-EDE513722DC2}"/>
              </a:ext>
            </a:extLst>
          </p:cNvPr>
          <p:cNvSpPr txBox="1"/>
          <p:nvPr/>
        </p:nvSpPr>
        <p:spPr>
          <a:xfrm>
            <a:off x="733198" y="2617536"/>
            <a:ext cx="3599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Windows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Visual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Studio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CMake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Ninja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Build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MSVC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C751547-549E-477E-83E4-CAB85ACF652E}"/>
              </a:ext>
            </a:extLst>
          </p:cNvPr>
          <p:cNvSpPr txBox="1"/>
          <p:nvPr/>
        </p:nvSpPr>
        <p:spPr>
          <a:xfrm>
            <a:off x="5871781" y="2828835"/>
            <a:ext cx="446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Ubuntu 20.4 LTS WSL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GCC 11.2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Make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Build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8591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Főbb irányelvek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C751547-549E-477E-83E4-CAB85ACF652E}"/>
              </a:ext>
            </a:extLst>
          </p:cNvPr>
          <p:cNvSpPr txBox="1"/>
          <p:nvPr/>
        </p:nvSpPr>
        <p:spPr>
          <a:xfrm>
            <a:off x="1233997" y="2268231"/>
            <a:ext cx="87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Montserrat" panose="00000500000000000000" pitchFamily="2" charset="-18"/>
              </a:rPr>
              <a:t>Modern szoftver != Gyors szoftver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FBF3EE-BFA8-4761-B7F7-D68DD52CE1A0}"/>
              </a:ext>
            </a:extLst>
          </p:cNvPr>
          <p:cNvSpPr txBox="1"/>
          <p:nvPr/>
        </p:nvSpPr>
        <p:spPr>
          <a:xfrm>
            <a:off x="1411550" y="4027386"/>
            <a:ext cx="873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Montserrat" panose="00000500000000000000" pitchFamily="2" charset="-18"/>
              </a:rPr>
              <a:t>Azon a helyen kell optimalizálni, ahol erre szükség van</a:t>
            </a:r>
          </a:p>
        </p:txBody>
      </p:sp>
    </p:spTree>
    <p:extLst>
      <p:ext uri="{BB962C8B-B14F-4D97-AF65-F5344CB8AC3E}">
        <p14:creationId xmlns:p14="http://schemas.microsoft.com/office/powerpoint/2010/main" val="216442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Optimalizálás fordító szintjén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C751547-549E-477E-83E4-CAB85ACF652E}"/>
              </a:ext>
            </a:extLst>
          </p:cNvPr>
          <p:cNvSpPr txBox="1"/>
          <p:nvPr/>
        </p:nvSpPr>
        <p:spPr>
          <a:xfrm>
            <a:off x="244933" y="1584650"/>
            <a:ext cx="11230252" cy="3114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hu-HU" sz="3600" dirty="0" err="1">
                <a:solidFill>
                  <a:schemeClr val="bg1"/>
                </a:solidFill>
                <a:latin typeface="Montserrat" panose="00000500000000000000" pitchFamily="2" charset="-18"/>
              </a:rPr>
              <a:t>Inline</a:t>
            </a:r>
            <a:r>
              <a:rPr lang="hu-HU" sz="3600" dirty="0">
                <a:solidFill>
                  <a:schemeClr val="bg1"/>
                </a:solidFill>
                <a:latin typeface="Montserrat" panose="00000500000000000000" pitchFamily="2" charset="-18"/>
              </a:rPr>
              <a:t>/</a:t>
            </a:r>
            <a:r>
              <a:rPr lang="hu-HU" sz="3600" dirty="0" err="1">
                <a:solidFill>
                  <a:schemeClr val="bg1"/>
                </a:solidFill>
                <a:latin typeface="Montserrat" panose="00000500000000000000" pitchFamily="2" charset="-18"/>
              </a:rPr>
              <a:t>always</a:t>
            </a:r>
            <a:r>
              <a:rPr lang="hu-HU" sz="3600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Montserrat" panose="00000500000000000000" pitchFamily="2" charset="-18"/>
              </a:rPr>
              <a:t>inline</a:t>
            </a:r>
            <a:endParaRPr lang="hu-HU" sz="3600" dirty="0">
              <a:solidFill>
                <a:schemeClr val="bg1"/>
              </a:solidFill>
              <a:latin typeface="Montserrat" panose="00000500000000000000" pitchFamily="2" charset="-18"/>
            </a:endParaRPr>
          </a:p>
          <a:p>
            <a:pPr marL="571500" indent="-571500" algn="ctr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hu-HU" sz="3600" dirty="0" err="1">
                <a:solidFill>
                  <a:schemeClr val="bg1"/>
                </a:solidFill>
                <a:latin typeface="Montserrat" panose="00000500000000000000" pitchFamily="2" charset="-18"/>
              </a:rPr>
              <a:t>Restrict</a:t>
            </a:r>
            <a:endParaRPr lang="hu-HU" sz="36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8582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GPU </a:t>
            </a:r>
            <a:r>
              <a:rPr lang="hu-HU" sz="4000" dirty="0" err="1">
                <a:solidFill>
                  <a:schemeClr val="bg1"/>
                </a:solidFill>
                <a:latin typeface="Montserrat" panose="00000500000000000000" pitchFamily="2" charset="-18"/>
              </a:rPr>
              <a:t>offloading</a:t>
            </a:r>
            <a:endParaRPr lang="hu-HU" sz="40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603A916-BA6B-47A5-97A4-45844F4DAC04}"/>
              </a:ext>
            </a:extLst>
          </p:cNvPr>
          <p:cNvSpPr txBox="1"/>
          <p:nvPr/>
        </p:nvSpPr>
        <p:spPr>
          <a:xfrm>
            <a:off x="244933" y="1419050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Régen: CPU-k közti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generációnkénti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eltérés nagy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D5229A0-880A-4B72-8A12-07A948A38341}"/>
              </a:ext>
            </a:extLst>
          </p:cNvPr>
          <p:cNvSpPr txBox="1"/>
          <p:nvPr/>
        </p:nvSpPr>
        <p:spPr>
          <a:xfrm>
            <a:off x="244930" y="2951623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Ma: A „csak” processzor alapú számításvégzéssel nem érünk el nagy eredményeket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387411-8939-4424-B7EE-645F01581AB9}"/>
              </a:ext>
            </a:extLst>
          </p:cNvPr>
          <p:cNvSpPr txBox="1"/>
          <p:nvPr/>
        </p:nvSpPr>
        <p:spPr>
          <a:xfrm>
            <a:off x="244931" y="4853528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Megoldás: Külső eszközök igénybevétele, </a:t>
            </a:r>
            <a:r>
              <a:rPr lang="hu-HU" sz="2400" b="1" dirty="0">
                <a:solidFill>
                  <a:schemeClr val="bg1"/>
                </a:solidFill>
                <a:latin typeface="Montserrat" panose="00000500000000000000" pitchFamily="2" charset="-18"/>
              </a:rPr>
              <a:t>heterogén processzorokkal való munkavégzés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63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0" y="348142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GPU </a:t>
            </a:r>
            <a:r>
              <a:rPr lang="hu-HU" sz="4000" dirty="0" err="1">
                <a:solidFill>
                  <a:schemeClr val="bg1"/>
                </a:solidFill>
                <a:latin typeface="Montserrat" panose="00000500000000000000" pitchFamily="2" charset="-18"/>
              </a:rPr>
              <a:t>offloading</a:t>
            </a:r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 II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603A916-BA6B-47A5-97A4-45844F4DAC04}"/>
              </a:ext>
            </a:extLst>
          </p:cNvPr>
          <p:cNvSpPr txBox="1"/>
          <p:nvPr/>
        </p:nvSpPr>
        <p:spPr>
          <a:xfrm>
            <a:off x="244930" y="1536295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Főbb platformok: CUDA és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OpenCL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D5229A0-880A-4B72-8A12-07A948A38341}"/>
              </a:ext>
            </a:extLst>
          </p:cNvPr>
          <p:cNvSpPr txBox="1"/>
          <p:nvPr/>
        </p:nvSpPr>
        <p:spPr>
          <a:xfrm>
            <a:off x="244926" y="2728147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Eszköz-központú munkavégzés: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Hoszt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(CPU+RAM) és videókártya vagy FPGA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387411-8939-4424-B7EE-645F01581AB9}"/>
              </a:ext>
            </a:extLst>
          </p:cNvPr>
          <p:cNvSpPr txBox="1"/>
          <p:nvPr/>
        </p:nvSpPr>
        <p:spPr>
          <a:xfrm>
            <a:off x="244926" y="4313130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Kernel-kód külön fájlban vagy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sztring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literálként tárolva</a:t>
            </a:r>
          </a:p>
        </p:txBody>
      </p:sp>
    </p:spTree>
    <p:extLst>
      <p:ext uri="{BB962C8B-B14F-4D97-AF65-F5344CB8AC3E}">
        <p14:creationId xmlns:p14="http://schemas.microsoft.com/office/powerpoint/2010/main" val="128329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0" y="348142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SYCL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603A916-BA6B-47A5-97A4-45844F4DAC04}"/>
              </a:ext>
            </a:extLst>
          </p:cNvPr>
          <p:cNvSpPr txBox="1"/>
          <p:nvPr/>
        </p:nvSpPr>
        <p:spPr>
          <a:xfrm>
            <a:off x="244930" y="1536295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Egy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Khronos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Group által készített specifikáció, ami megpróbálja ötvözni a jó tulajdonságokat.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D5229A0-880A-4B72-8A12-07A948A38341}"/>
              </a:ext>
            </a:extLst>
          </p:cNvPr>
          <p:cNvSpPr txBox="1"/>
          <p:nvPr/>
        </p:nvSpPr>
        <p:spPr>
          <a:xfrm>
            <a:off x="244929" y="4321837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Több, többé-kevésbé multiplatformon fejleszthető implementáció.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387411-8939-4424-B7EE-645F01581AB9}"/>
              </a:ext>
            </a:extLst>
          </p:cNvPr>
          <p:cNvSpPr txBox="1"/>
          <p:nvPr/>
        </p:nvSpPr>
        <p:spPr>
          <a:xfrm>
            <a:off x="244929" y="5678861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A számunkra lényeges eszközökkel kompatibilis implementációt kell használni.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A724A43-1BBC-490D-BDEF-6FF64B6B6103}"/>
              </a:ext>
            </a:extLst>
          </p:cNvPr>
          <p:cNvSpPr txBox="1"/>
          <p:nvPr/>
        </p:nvSpPr>
        <p:spPr>
          <a:xfrm>
            <a:off x="244929" y="2847559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Kernel kód a C++ forráskódban 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  <a:sym typeface="Wingdings" panose="05000000000000000000" pitchFamily="2" charset="2"/>
              </a:rPr>
              <a:t>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1983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D2844D-E5D9-4CAD-87A2-371DF845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3" y="571986"/>
            <a:ext cx="11526857" cy="57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283819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A programról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5" y="1379355"/>
            <a:ext cx="1136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STRUCTURE: Populációgenetikai szoftver, melynek segítségével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egyedeket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lehet K mennyiségű csoportosulásokhoz kötni meghatározott genotípusuk és hozzájuk tartozó allél frekvenciák által.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6E65D4-203C-4AE7-B712-B796EE94B6BA}"/>
              </a:ext>
            </a:extLst>
          </p:cNvPr>
          <p:cNvSpPr txBox="1"/>
          <p:nvPr/>
        </p:nvSpPr>
        <p:spPr>
          <a:xfrm>
            <a:off x="244933" y="3122637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Egyedeket tartalmazó fájl + feltételezett K mennyiség + egyéb analízist befolyásoló konfigurációs fájlok =&gt; STRUCTURE =&gt; Q-Mátrix fájl 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239D8AE-CB92-41C4-9669-4D241481A151}"/>
              </a:ext>
            </a:extLst>
          </p:cNvPr>
          <p:cNvSpPr txBox="1"/>
          <p:nvPr/>
        </p:nvSpPr>
        <p:spPr>
          <a:xfrm>
            <a:off x="244933" y="4710616"/>
            <a:ext cx="1136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Egy meglévő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pipeline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„első” része, a megkapott adatokkal számtalan utómunkálatot végző szoftver létezik (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Distruct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, CLUMPP, CLUMPAK,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Structure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Harvester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0" y="348142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Jövőbeli tervek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D5229A0-880A-4B72-8A12-07A948A38341}"/>
              </a:ext>
            </a:extLst>
          </p:cNvPr>
          <p:cNvSpPr txBox="1"/>
          <p:nvPr/>
        </p:nvSpPr>
        <p:spPr>
          <a:xfrm>
            <a:off x="228556" y="1694047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STRUCTURE felhasználói élmény felhasználói szemmel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387411-8939-4424-B7EE-645F01581AB9}"/>
              </a:ext>
            </a:extLst>
          </p:cNvPr>
          <p:cNvSpPr txBox="1"/>
          <p:nvPr/>
        </p:nvSpPr>
        <p:spPr>
          <a:xfrm>
            <a:off x="228555" y="2562898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Felhasznált matematikai algoritmusok átfogó, biztos megismerése </a:t>
            </a:r>
          </a:p>
        </p:txBody>
      </p:sp>
    </p:spTree>
    <p:extLst>
      <p:ext uri="{BB962C8B-B14F-4D97-AF65-F5344CB8AC3E}">
        <p14:creationId xmlns:p14="http://schemas.microsoft.com/office/powerpoint/2010/main" val="166113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721801" y="3075057"/>
            <a:ext cx="604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74209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283819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A probléma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5" y="1379355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Régi program (2000-ben íródott) =&gt; C + multiplatform =&gt; Egyszálas működés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2713648-6DAF-4C2D-885A-C2AC38D24A4C}"/>
              </a:ext>
            </a:extLst>
          </p:cNvPr>
          <p:cNvSpPr txBox="1"/>
          <p:nvPr/>
        </p:nvSpPr>
        <p:spPr>
          <a:xfrm>
            <a:off x="244933" y="2736501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Nagy populációs minta =&gt; Több napos futási idők (lassú 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  <a:sym typeface="Wingdings" panose="05000000000000000000" pitchFamily="2" charset="2"/>
              </a:rPr>
              <a:t>)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237ABA3-483A-4C20-8D1B-79A5E7FF7976}"/>
              </a:ext>
            </a:extLst>
          </p:cNvPr>
          <p:cNvSpPr txBox="1"/>
          <p:nvPr/>
        </p:nvSpPr>
        <p:spPr>
          <a:xfrm>
            <a:off x="244934" y="5165128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Mentési mechanizmus hiánya =&gt; Rendszerleállás esetén nincs folytatási lehetőség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1678B12-DFDF-4BAA-9FE5-FD0154B678AD}"/>
              </a:ext>
            </a:extLst>
          </p:cNvPr>
          <p:cNvSpPr txBox="1"/>
          <p:nvPr/>
        </p:nvSpPr>
        <p:spPr>
          <a:xfrm>
            <a:off x="303229" y="3946481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Java frontend kezelőfelület hiányosságai</a:t>
            </a:r>
          </a:p>
        </p:txBody>
      </p:sp>
    </p:spTree>
    <p:extLst>
      <p:ext uri="{BB962C8B-B14F-4D97-AF65-F5344CB8AC3E}">
        <p14:creationId xmlns:p14="http://schemas.microsoft.com/office/powerpoint/2010/main" val="374110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283819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Feladatok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5" y="1379355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A kódbázis modern szemléletben történő átírása, gyorsítása, és funkcionalitásának megőrzése.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2713648-6DAF-4C2D-885A-C2AC38D24A4C}"/>
              </a:ext>
            </a:extLst>
          </p:cNvPr>
          <p:cNvSpPr txBox="1"/>
          <p:nvPr/>
        </p:nvSpPr>
        <p:spPr>
          <a:xfrm>
            <a:off x="244933" y="2736501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Integráció a feldolgozó programokkal.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1678B12-DFDF-4BAA-9FE5-FD0154B678AD}"/>
              </a:ext>
            </a:extLst>
          </p:cNvPr>
          <p:cNvSpPr txBox="1"/>
          <p:nvPr/>
        </p:nvSpPr>
        <p:spPr>
          <a:xfrm>
            <a:off x="244932" y="3884337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Az új programhoz illeszkedő UI megalkotása.</a:t>
            </a:r>
          </a:p>
        </p:txBody>
      </p:sp>
    </p:spTree>
    <p:extLst>
      <p:ext uri="{BB962C8B-B14F-4D97-AF65-F5344CB8AC3E}">
        <p14:creationId xmlns:p14="http://schemas.microsoft.com/office/powerpoint/2010/main" val="175301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283819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A triviális megoldás?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7" y="1315212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Indítsuk el a programot a szükséges alkalommal alfolyamatként!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60B14BD-B461-490B-ACC4-C10155EE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41" y="2783991"/>
            <a:ext cx="9551646" cy="31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308098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Működik, de…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7" y="1315212"/>
            <a:ext cx="11367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Szuboptimális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párhuzamosítás, hiszen rengeteg felesleges többletmunkát megcsinál. (Fájlbeolvasás, argumentumkezelés, K-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tól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független változók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újrainicializálása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, K-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tól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független számítások elvégzése)</a:t>
            </a:r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4A8E0E87-5013-408C-B4A6-45A5FCBCD237}"/>
              </a:ext>
            </a:extLst>
          </p:cNvPr>
          <p:cNvSpPr/>
          <p:nvPr/>
        </p:nvSpPr>
        <p:spPr>
          <a:xfrm>
            <a:off x="5338097" y="2828835"/>
            <a:ext cx="1180731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FC634E4-771B-4A3A-B13B-0C55336CA778}"/>
              </a:ext>
            </a:extLst>
          </p:cNvPr>
          <p:cNvSpPr txBox="1"/>
          <p:nvPr/>
        </p:nvSpPr>
        <p:spPr>
          <a:xfrm>
            <a:off x="244936" y="4725717"/>
            <a:ext cx="1136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Montserrat" panose="00000500000000000000" pitchFamily="2" charset="-18"/>
              </a:rPr>
              <a:t>A mögöttes logika „fekete dobozként” való kezelése nem elég!</a:t>
            </a:r>
          </a:p>
        </p:txBody>
      </p:sp>
    </p:spTree>
    <p:extLst>
      <p:ext uri="{BB962C8B-B14F-4D97-AF65-F5344CB8AC3E}">
        <p14:creationId xmlns:p14="http://schemas.microsoft.com/office/powerpoint/2010/main" val="80680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7" y="308098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Meglévő implementációk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91BDF6-1198-462E-AD4C-1371A4632388}"/>
              </a:ext>
            </a:extLst>
          </p:cNvPr>
          <p:cNvSpPr txBox="1"/>
          <p:nvPr/>
        </p:nvSpPr>
        <p:spPr>
          <a:xfrm>
            <a:off x="244937" y="1439500"/>
            <a:ext cx="11367055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ParallelStructure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  <a:p>
            <a:pPr marL="342900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Structure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Threader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  <a:p>
            <a:pPr marL="342900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EasyParallel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  <a:p>
            <a:pPr marL="342900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fastStructure</a:t>
            </a:r>
            <a:endParaRPr lang="hu-HU" sz="2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97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Mit tudunk tenni?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A7145C-1AFB-4D68-9FF9-33936E946052}"/>
              </a:ext>
            </a:extLst>
          </p:cNvPr>
          <p:cNvSpPr txBox="1"/>
          <p:nvPr/>
        </p:nvSpPr>
        <p:spPr>
          <a:xfrm>
            <a:off x="244934" y="1136823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Mivel nincs semmi külső függőség, sem keretrendszer használat, így a  felhasznált algoritmusokat kell optimalizálni.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2BE3F14-EB81-4D72-B730-3A3FEAC22BDC}"/>
              </a:ext>
            </a:extLst>
          </p:cNvPr>
          <p:cNvSpPr txBox="1"/>
          <p:nvPr/>
        </p:nvSpPr>
        <p:spPr>
          <a:xfrm>
            <a:off x="244934" y="2383318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Ezt modern nyelvi elemekkel és standard könyvtárból való függvények segítségével érhetjük el.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21CE653-B211-436C-A007-EB727C092129}"/>
              </a:ext>
            </a:extLst>
          </p:cNvPr>
          <p:cNvSpPr txBox="1"/>
          <p:nvPr/>
        </p:nvSpPr>
        <p:spPr>
          <a:xfrm>
            <a:off x="244934" y="3607749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A fordító munkáját tudjuk segíteni egyéb kulcsszavak és fordító bővítmények használatával.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1D26304-92A2-4B27-B8F9-CE3E931960F8}"/>
              </a:ext>
            </a:extLst>
          </p:cNvPr>
          <p:cNvSpPr txBox="1"/>
          <p:nvPr/>
        </p:nvSpPr>
        <p:spPr>
          <a:xfrm>
            <a:off x="244933" y="4890180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Lecserélhetjük a standardban lévő implementációkat hatékonyabbakra. =&gt; </a:t>
            </a:r>
            <a:r>
              <a:rPr lang="hu-HU" sz="2400" b="1" dirty="0">
                <a:solidFill>
                  <a:schemeClr val="bg1"/>
                </a:solidFill>
                <a:latin typeface="Montserrat" panose="00000500000000000000" pitchFamily="2" charset="-18"/>
              </a:rPr>
              <a:t>Allokáció kérdése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8E22DF7-2653-4D4A-9BC6-F6E12892AF2B}"/>
              </a:ext>
            </a:extLst>
          </p:cNvPr>
          <p:cNvSpPr txBox="1"/>
          <p:nvPr/>
        </p:nvSpPr>
        <p:spPr>
          <a:xfrm>
            <a:off x="244933" y="6088237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Heterogén processzorokkal történő munkavégzés =&gt; </a:t>
            </a:r>
            <a:r>
              <a:rPr lang="hu-HU" sz="2400" b="1" dirty="0">
                <a:solidFill>
                  <a:schemeClr val="bg1"/>
                </a:solidFill>
                <a:latin typeface="Montserrat" panose="00000500000000000000" pitchFamily="2" charset="-18"/>
              </a:rPr>
              <a:t>GPU </a:t>
            </a:r>
            <a:r>
              <a:rPr lang="hu-HU" sz="2400" b="1" dirty="0" err="1">
                <a:solidFill>
                  <a:schemeClr val="bg1"/>
                </a:solidFill>
                <a:latin typeface="Montserrat" panose="00000500000000000000" pitchFamily="2" charset="-18"/>
              </a:rPr>
              <a:t>offloading</a:t>
            </a:r>
            <a:r>
              <a:rPr lang="hu-HU" sz="2400" b="1" dirty="0">
                <a:solidFill>
                  <a:schemeClr val="bg1"/>
                </a:solidFill>
                <a:latin typeface="Montserrat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25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524629D-A904-4C3F-B499-4BA53B46CFFE}"/>
              </a:ext>
            </a:extLst>
          </p:cNvPr>
          <p:cNvSpPr/>
          <p:nvPr/>
        </p:nvSpPr>
        <p:spPr>
          <a:xfrm>
            <a:off x="11728580" y="0"/>
            <a:ext cx="463420" cy="6858000"/>
          </a:xfrm>
          <a:prstGeom prst="rect">
            <a:avLst/>
          </a:prstGeom>
          <a:solidFill>
            <a:srgbClr val="249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1CA568-9F25-4D4E-A447-0977AA3011A9}"/>
              </a:ext>
            </a:extLst>
          </p:cNvPr>
          <p:cNvSpPr txBox="1"/>
          <p:nvPr/>
        </p:nvSpPr>
        <p:spPr>
          <a:xfrm>
            <a:off x="244933" y="278845"/>
            <a:ext cx="956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Montserrat" panose="00000500000000000000" pitchFamily="2" charset="-18"/>
              </a:rPr>
              <a:t>Felhasznált technológiák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1A703A5-95EC-4787-91A4-EDE513722DC2}"/>
              </a:ext>
            </a:extLst>
          </p:cNvPr>
          <p:cNvSpPr txBox="1"/>
          <p:nvPr/>
        </p:nvSpPr>
        <p:spPr>
          <a:xfrm>
            <a:off x="244926" y="1348029"/>
            <a:ext cx="1136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CMake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– Segítségével modern, hierarchikus projektstruktúrát építhetünk. (Alapértelmezetten) fordító független. Sokszínű beállítási lehetőséggel bír. 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7B012B-93B5-4D90-9AEC-4CDF77AD3A58}"/>
              </a:ext>
            </a:extLst>
          </p:cNvPr>
          <p:cNvSpPr txBox="1"/>
          <p:nvPr/>
        </p:nvSpPr>
        <p:spPr>
          <a:xfrm>
            <a:off x="244925" y="2948400"/>
            <a:ext cx="11367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CPM –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CMake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alapú függőségkezelő rendszer. Hasonló a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CMake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-be integrált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FetchContent-hez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, de több beállítással bír.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A7C71B3-0D24-42FA-9CAA-40D7E01B7701}"/>
              </a:ext>
            </a:extLst>
          </p:cNvPr>
          <p:cNvSpPr txBox="1"/>
          <p:nvPr/>
        </p:nvSpPr>
        <p:spPr>
          <a:xfrm>
            <a:off x="244924" y="4510027"/>
            <a:ext cx="1136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OpenMP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– C/C++ és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Fortran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 nyelvekhez készült specifikáció, támogatja a parallel szekciók létrehozását,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mutex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-ek használatát. Direktívákon keresztül konfigurálható.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03826D0-C044-4300-BBC3-7DB7C1C4FD7A}"/>
              </a:ext>
            </a:extLst>
          </p:cNvPr>
          <p:cNvSpPr txBox="1"/>
          <p:nvPr/>
        </p:nvSpPr>
        <p:spPr>
          <a:xfrm>
            <a:off x="244924" y="6071654"/>
            <a:ext cx="113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Google Test – </a:t>
            </a:r>
            <a:r>
              <a:rPr lang="hu-HU" sz="2400" dirty="0" err="1">
                <a:solidFill>
                  <a:schemeClr val="bg1"/>
                </a:solidFill>
                <a:latin typeface="Montserrat" panose="00000500000000000000" pitchFamily="2" charset="-18"/>
              </a:rPr>
              <a:t>xUnit</a:t>
            </a:r>
            <a:r>
              <a:rPr lang="hu-HU" sz="2400" dirty="0">
                <a:solidFill>
                  <a:schemeClr val="bg1"/>
                </a:solidFill>
                <a:latin typeface="Montserrat" panose="00000500000000000000" pitchFamily="2" charset="-18"/>
              </a:rPr>
              <a:t>-szerű egységteszt keretrendszer.</a:t>
            </a:r>
          </a:p>
        </p:txBody>
      </p:sp>
    </p:spTree>
    <p:extLst>
      <p:ext uri="{BB962C8B-B14F-4D97-AF65-F5344CB8AC3E}">
        <p14:creationId xmlns:p14="http://schemas.microsoft.com/office/powerpoint/2010/main" val="403371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526</Words>
  <Application>Microsoft Office PowerPoint</Application>
  <PresentationFormat>Szélesvásznú</PresentationFormat>
  <Paragraphs>76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Montserrat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Máté Szabolcs Kiss</cp:lastModifiedBy>
  <cp:revision>7</cp:revision>
  <dcterms:created xsi:type="dcterms:W3CDTF">2022-01-25T14:28:38Z</dcterms:created>
  <dcterms:modified xsi:type="dcterms:W3CDTF">2022-01-26T17:03:34Z</dcterms:modified>
</cp:coreProperties>
</file>