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91" r:id="rId12"/>
    <p:sldId id="266" r:id="rId13"/>
    <p:sldId id="267" r:id="rId14"/>
    <p:sldId id="268" r:id="rId15"/>
    <p:sldId id="269" r:id="rId16"/>
    <p:sldId id="273" r:id="rId17"/>
    <p:sldId id="278" r:id="rId18"/>
    <p:sldId id="279" r:id="rId19"/>
    <p:sldId id="280" r:id="rId20"/>
    <p:sldId id="281" r:id="rId21"/>
    <p:sldId id="270" r:id="rId22"/>
    <p:sldId id="282" r:id="rId23"/>
    <p:sldId id="283" r:id="rId24"/>
    <p:sldId id="284" r:id="rId25"/>
    <p:sldId id="286" r:id="rId26"/>
    <p:sldId id="288" r:id="rId27"/>
    <p:sldId id="289" r:id="rId28"/>
    <p:sldId id="290" r:id="rId29"/>
    <p:sldId id="272" r:id="rId30"/>
    <p:sldId id="277" r:id="rId31"/>
    <p:sldId id="275" r:id="rId32"/>
    <p:sldId id="274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B17"/>
    <a:srgbClr val="D63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9F1B38-70EA-4A91-A81D-1324CA99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FD5B82-CA02-4433-8888-F6AC1266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127083-539D-4884-83E6-CA499422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3102B7-5712-4924-A2C1-54562FB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1FAA54-367A-47EE-8CDB-8A0018D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3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3EB07-7AFC-4DA6-87C3-260C216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E3CCF7-C955-4DA0-A15C-34CA47DB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549931-EBA7-4754-8F04-9235D82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03601F-F39B-4714-9BA3-04C68C2B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97FF94-4FAF-44DA-8FDB-16017B97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21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41EE8E3-8798-4838-808D-D676884B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D6D62E-C365-462D-9B23-6A13650A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692329-7087-4015-8063-7425AB7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085A7A-1E8F-4CD5-B71F-C05294A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B333F1-C7A3-49A3-9BB9-75628FE9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6E641-617C-4142-B350-68DC709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7A8A14-CC04-4BDA-BE4E-4ACADA5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EA146A-3E8D-4231-8CD2-4831745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706DE0-28BA-4718-A397-D2486C5D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D27083-FAED-453F-8C34-AA62D0F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6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367AA9-21B5-499C-8390-49547681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D41BC3-2507-4B7C-96B0-B82F9FD0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31EBDD-64AF-44B9-9262-F1C2B1BF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69B8FC-435E-4758-B757-1E9ED0F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228998-6A38-4650-B73A-EDCDA482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70D76E-9EAF-4FE4-9E7F-8E8B962F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A8EFD0-581E-46E1-AE46-7DF2F96F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A980C6-45A6-4C9E-AE8C-8EBBA67A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0FFCC0-804A-44FD-BC7E-4FED891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F232AC-AF62-49C7-B681-62F8DBA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E3B7FB0-E0E1-482D-8996-807607C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4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609BA-795E-43FE-9961-45B9DDE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3C33F7-1FAC-4D3F-91C9-BF482F6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81790E-F26B-4384-8154-7F9EFF3E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A38457-FF21-4476-9B8B-19F8D556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0A9A6A-1E67-44EA-B02E-977768F2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CEFD85E-68B0-4099-999E-40EA396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53A5D31-4238-4022-98B4-FFD4DEF8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77FC091-00E3-450E-A343-E5CAD1BE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5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0EA58-0C0F-4230-BAF2-F4594DB4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806EC5-C45E-426E-A156-232D89C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BC921E8-81C4-4A9B-9B89-9EAFA33A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375E2C-DAB4-4CC6-9A98-286E9B8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7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A374963-E3AA-479A-87CD-9F87CA5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ECB2FF6-24AC-4D2E-904D-C7EBEA06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B85E7-4CFE-4AA2-8446-949E9CCF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0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AD089-FE33-427F-AEE0-4F7CACB1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0EA8B6-3E87-404D-B5F1-24DCE202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5C384D-1E61-4D51-8999-C43FACF0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995AE6-9D37-418B-9B55-01B7DFEF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A210A0-FB5D-4354-9A3E-7F3776D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1FC0BD-943B-425E-93FD-8268C814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9E911-640C-4B34-A837-77F5E94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549FCE7-AE48-4798-98CF-C92DA5D8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D4F7C6-1EC2-4735-A5B5-7B4A0A93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401C6A-C766-4CCA-AFF9-25D4591D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609BB1-D8A7-42E7-90AD-AE24204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3EB78E-9024-443D-8401-358CEAB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0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7D5FEA-C710-46F4-B962-AF5D9C3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B6D00D-5FF5-403B-B6B1-C82B0C8D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490CD0-5307-4CF6-AEE1-EE076BE3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B5B755-982D-4F67-A74B-49646CE6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105151-EE75-4E37-A4FE-102E7D0B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6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e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cugent/logstash-patterns/blob/master/files/grok-pattern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graylo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uentd.org/" TargetMode="External"/><Relationship Id="rId11" Type="http://schemas.openxmlformats.org/officeDocument/2006/relationships/hyperlink" Target="https://github.com/Uni-Sopron/temalabor-o21-I-NEW-Centralized-log-server" TargetMode="External"/><Relationship Id="rId5" Type="http://schemas.openxmlformats.org/officeDocument/2006/relationships/hyperlink" Target="https://www.elastic.co/" TargetMode="External"/><Relationship Id="rId10" Type="http://schemas.openxmlformats.org/officeDocument/2006/relationships/hyperlink" Target="https://www.linkedin.com/company/cyansecurity/?originalSubdomain=hu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elastic.co/guide/en/elastic-stack-get-started/current/get-started-elastic-stack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6.sv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.sv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>
            <a:extLst>
              <a:ext uri="{FF2B5EF4-FFF2-40B4-BE49-F238E27FC236}">
                <a16:creationId xmlns:a16="http://schemas.microsoft.com/office/drawing/2014/main" id="{F1822167-4C01-4849-B404-A98EDEAF9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267F656-E3CE-4CDA-92F8-AA3DD3BCAB40}"/>
              </a:ext>
            </a:extLst>
          </p:cNvPr>
          <p:cNvSpPr txBox="1"/>
          <p:nvPr/>
        </p:nvSpPr>
        <p:spPr>
          <a:xfrm>
            <a:off x="457199" y="1453740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latin typeface="Agency FB" panose="020B0503020202020204" pitchFamily="34" charset="0"/>
              </a:rPr>
              <a:t>Témalabor és szakmai prezentáció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03C2512-022F-48AB-881C-88F70BB2A9BD}"/>
              </a:ext>
            </a:extLst>
          </p:cNvPr>
          <p:cNvSpPr txBox="1"/>
          <p:nvPr/>
        </p:nvSpPr>
        <p:spPr>
          <a:xfrm>
            <a:off x="2699752" y="2745935"/>
            <a:ext cx="7949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2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Centralized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server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– installation,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testing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of open-source log analyzing software</a:t>
            </a:r>
            <a:endParaRPr lang="hu-HU" sz="3200" b="1" dirty="0">
              <a:solidFill>
                <a:srgbClr val="A01B17"/>
              </a:solidFill>
              <a:latin typeface="Agency FB" panose="020B0503020202020204" pitchFamily="34" charset="0"/>
            </a:endParaRPr>
          </a:p>
          <a:p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C1AA5D7-05A3-41F6-B3DA-F252382E0281}"/>
              </a:ext>
            </a:extLst>
          </p:cNvPr>
          <p:cNvSpPr txBox="1"/>
          <p:nvPr/>
        </p:nvSpPr>
        <p:spPr>
          <a:xfrm>
            <a:off x="457199" y="4414555"/>
            <a:ext cx="8635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badi" panose="020B0604020104020204" pitchFamily="34" charset="0"/>
              </a:rPr>
              <a:t>Kidolgozta: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Horváth Bálint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Mandl Ábel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Rácz Máté</a:t>
            </a:r>
          </a:p>
          <a:p>
            <a:r>
              <a:rPr lang="hu-HU" sz="2400" dirty="0">
                <a:latin typeface="Abadi" panose="020B0604020104020204" pitchFamily="34" charset="0"/>
              </a:rPr>
              <a:t>Konzulensek: Szalai László (SOE) és Major Kálmán (</a:t>
            </a:r>
            <a:r>
              <a:rPr lang="hu-HU" sz="2400" dirty="0" err="1">
                <a:latin typeface="Abadi" panose="020B0604020104020204" pitchFamily="34" charset="0"/>
              </a:rPr>
              <a:t>cyan</a:t>
            </a:r>
            <a:r>
              <a:rPr lang="hu-HU" sz="2400" dirty="0">
                <a:latin typeface="Abadi" panose="020B0604020104020204" pitchFamily="34" charset="0"/>
              </a:rPr>
              <a:t> </a:t>
            </a:r>
            <a:r>
              <a:rPr lang="hu-HU" sz="2400" dirty="0" err="1">
                <a:latin typeface="Abadi" panose="020B0604020104020204" pitchFamily="34" charset="0"/>
              </a:rPr>
              <a:t>Security</a:t>
            </a:r>
            <a:r>
              <a:rPr lang="hu-HU" sz="2400" dirty="0">
                <a:latin typeface="Abadi" panose="020B0604020104020204" pitchFamily="34" charset="0"/>
              </a:rPr>
              <a:t>)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D77EA26D-BA98-4250-BCDE-E82941E8A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25" name="Téglalap 24">
            <a:extLst>
              <a:ext uri="{FF2B5EF4-FFF2-40B4-BE49-F238E27FC236}">
                <a16:creationId xmlns:a16="http://schemas.microsoft.com/office/drawing/2014/main" id="{010BE465-A230-40F7-9E68-2DF418E91B6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7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B608797-375C-4FAB-9692-55466FABFF6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80EE41B-77A5-471A-8033-4C1F25961EF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429B0420-3ACE-430B-A8F9-70E0AA02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0B9D92E-4E54-4778-B2BA-DD3A782DEA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7466BCB-E1CE-4F7D-8584-B04B919E0AB2}"/>
              </a:ext>
            </a:extLst>
          </p:cNvPr>
          <p:cNvSpPr txBox="1"/>
          <p:nvPr/>
        </p:nvSpPr>
        <p:spPr>
          <a:xfrm>
            <a:off x="457199" y="1357108"/>
            <a:ext cx="1004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egy ingyenes, 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nyílt </a:t>
            </a:r>
            <a:r>
              <a:rPr lang="hu-HU" b="1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analítikai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motor 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mindenféle adattípusra, akár legyen az strukturált vagy nem-strukturált.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Apache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Lucene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alapján készült (Java alapú), és 2010-ben jelent meg. Ismert az egyszerű REST API-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járól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skálázhatóságáról és gyorsaságáról, ez a komponens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szíve és lelke</a:t>
            </a:r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AA7DE18-6AEF-4485-89A8-ACDDC3B231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9235"/>
            <a:ext cx="2808514" cy="617873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B329E9D7-E4C1-4B83-B3E0-B8B5C3F91871}"/>
              </a:ext>
            </a:extLst>
          </p:cNvPr>
          <p:cNvSpPr txBox="1"/>
          <p:nvPr/>
        </p:nvSpPr>
        <p:spPr>
          <a:xfrm>
            <a:off x="457198" y="2557437"/>
            <a:ext cx="7255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Mire használják?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Logging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és log elemzés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Infrastruktúra metrikák és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konténerizációs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megoldások monitorozása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Performancia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monitoring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Biztonsági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</a:t>
            </a:r>
            <a:endParaRPr lang="hu-HU" b="0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Üzleti elemzések</a:t>
            </a:r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CC38685-3263-4E92-9F5B-5DDA02AB8092}"/>
              </a:ext>
            </a:extLst>
          </p:cNvPr>
          <p:cNvSpPr txBox="1"/>
          <p:nvPr/>
        </p:nvSpPr>
        <p:spPr>
          <a:xfrm>
            <a:off x="500061" y="4300564"/>
            <a:ext cx="1119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Működése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forrásból képes adatokat fogadni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kapott adatot indexekbe rendezi. (JSON dokumentumok, azonos „tömbökben”).</a:t>
            </a:r>
          </a:p>
        </p:txBody>
      </p:sp>
    </p:spTree>
    <p:extLst>
      <p:ext uri="{BB962C8B-B14F-4D97-AF65-F5344CB8AC3E}">
        <p14:creationId xmlns:p14="http://schemas.microsoft.com/office/powerpoint/2010/main" val="17740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6CD7B54-BCC2-4D10-B47B-E40B9B0C0B8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B32D09-71F5-4D69-B895-330D9ABF9C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1F1906D9-1654-4121-8FFF-37B05D2E0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1026" name="Picture 2" descr="Apache Lucene: a brief developer&amp;#39;s guide - VOX">
            <a:extLst>
              <a:ext uri="{FF2B5EF4-FFF2-40B4-BE49-F238E27FC236}">
                <a16:creationId xmlns:a16="http://schemas.microsoft.com/office/drawing/2014/main" id="{4E9A3B4B-31F2-46C0-AD84-FE9C2E35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03" y="725290"/>
            <a:ext cx="8425446" cy="48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0531C59-1549-4EF4-AE6E-DC19A2E38344}"/>
              </a:ext>
            </a:extLst>
          </p:cNvPr>
          <p:cNvSpPr txBox="1"/>
          <p:nvPr/>
        </p:nvSpPr>
        <p:spPr>
          <a:xfrm>
            <a:off x="274320" y="-44757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Apache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Lucene</a:t>
            </a:r>
            <a:r>
              <a:rPr lang="hu-HU" sz="2800" b="1" dirty="0">
                <a:latin typeface="Agency FB" panose="020B0503020202020204" pitchFamily="34" charset="0"/>
              </a:rPr>
              <a:t> elve</a:t>
            </a:r>
          </a:p>
        </p:txBody>
      </p:sp>
    </p:spTree>
    <p:extLst>
      <p:ext uri="{BB962C8B-B14F-4D97-AF65-F5344CB8AC3E}">
        <p14:creationId xmlns:p14="http://schemas.microsoft.com/office/powerpoint/2010/main" val="286488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9C90CFD-A13F-425A-AF27-4038CF212F1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60678F4-FC5F-481C-9AAA-5E79C55DC23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92BE9BB-4674-4C0E-A255-2795E59E4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7D698027-ABFD-4B5D-BE6F-EFA228B01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8EB6B0B5-CC64-4DAB-87A2-3B0BD3E70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1B58DB5D-9980-4129-B1C9-87FABF7876AF}"/>
              </a:ext>
            </a:extLst>
          </p:cNvPr>
          <p:cNvSpPr txBox="1"/>
          <p:nvPr/>
        </p:nvSpPr>
        <p:spPr>
          <a:xfrm>
            <a:off x="648380" y="1408922"/>
            <a:ext cx="1070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Logstash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szintén az ELK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magját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képzi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ám használata nem kötelező. Az a funkciója, hogy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preprocesszálja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az adatokat, mielőtt még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adatbázisba kerülnének. Ez a köztes rész, mint egy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pipeline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teszi lehetővé a többféle forrásból szimultán áramló adatok transzformálva legyenek. Igen gazdag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pluginkészlettel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rendelkezik, különféle szűrők írhatóak benne, elágazásokkal, inputokkal és outputokkal.</a:t>
            </a:r>
          </a:p>
          <a:p>
            <a:pPr algn="just"/>
            <a:r>
              <a:rPr lang="hu-HU" dirty="0" err="1">
                <a:solidFill>
                  <a:srgbClr val="212529"/>
                </a:solidFill>
                <a:latin typeface="Abadi" panose="020B0604020104020204" pitchFamily="34" charset="0"/>
              </a:rPr>
              <a:t>JRuby</a:t>
            </a:r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 nyelven íródott.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CD8CEE-60F8-408C-9CD4-8D9BAB3D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06FF526-0E7C-4E09-BCA8-91538CBE9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57" y="3993137"/>
            <a:ext cx="7861984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D51A41D-6954-42BB-A4E2-28628A6889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B2630098-F67C-4443-9EAC-FCC271FA7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0624D43-88E7-4753-B822-ED7D4B262C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55240AE-9326-44CF-8FDA-F20C3FF96486}"/>
              </a:ext>
            </a:extLst>
          </p:cNvPr>
          <p:cNvSpPr txBox="1"/>
          <p:nvPr/>
        </p:nvSpPr>
        <p:spPr>
          <a:xfrm>
            <a:off x="2873829" y="1231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5B16C9-B619-46B5-8F60-9537C0C3376E}"/>
              </a:ext>
            </a:extLst>
          </p:cNvPr>
          <p:cNvSpPr txBox="1"/>
          <p:nvPr/>
        </p:nvSpPr>
        <p:spPr>
          <a:xfrm>
            <a:off x="1699016" y="1420049"/>
            <a:ext cx="8455020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5044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fileset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%{COMBINEDAPACHELOG}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output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localhost:9200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%{[@metadata][beat]}-%{[@metadata][version]}-%{+YYYY.MM.dd}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668BE8B-0D71-4562-A966-D2B3116B9E5A}"/>
              </a:ext>
            </a:extLst>
          </p:cNvPr>
          <p:cNvSpPr txBox="1"/>
          <p:nvPr/>
        </p:nvSpPr>
        <p:spPr>
          <a:xfrm>
            <a:off x="3790182" y="1084377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Példa </a:t>
            </a:r>
            <a:r>
              <a:rPr lang="hu-HU" dirty="0" err="1">
                <a:latin typeface="Abadi" panose="020B0604020104020204" pitchFamily="34" charset="0"/>
              </a:rPr>
              <a:t>pipeline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Apache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access</a:t>
            </a:r>
            <a:r>
              <a:rPr lang="hu-HU" dirty="0">
                <a:latin typeface="Abadi" panose="020B0604020104020204" pitchFamily="34" charset="0"/>
              </a:rPr>
              <a:t> naplófájlokra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71B4580-08C3-446E-8B7F-D2491DF9042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12" name="Kép 11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9011122-228B-4386-85E7-7C489CCBF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9B1179B-0CC6-46F2-8E99-1F390F6F7F49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4D48B3-98B4-4AC9-B14B-8E10AED7E18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E8C815A-4BFA-40C9-91B2-A08DC0372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796190-948E-4FC1-AA34-B420E5A20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130844B-DB3C-4259-876D-EF1D4A9AFD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3220"/>
            <a:ext cx="1817611" cy="82928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F3E262D-EC8D-40E6-A9BE-CF651CD3A3B2}"/>
              </a:ext>
            </a:extLst>
          </p:cNvPr>
          <p:cNvSpPr txBox="1"/>
          <p:nvPr/>
        </p:nvSpPr>
        <p:spPr>
          <a:xfrm>
            <a:off x="849085" y="1474618"/>
            <a:ext cx="3191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Adatok menedzselése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Vizualizálás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Statisztikák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Grafikus fejlesztői eszközök</a:t>
            </a: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5256112E-CCA5-4383-9DEC-22038BDBC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6" y="761079"/>
            <a:ext cx="8044854" cy="371785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2E2D3BE-B80D-474C-A319-8E5919FE48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3" y="4624194"/>
            <a:ext cx="5242849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7BD54D9-3F9D-45DB-8168-96DF78E16F9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B2A4970-2930-4B8D-AB8D-B33C27BBDF04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A2A382-FBA3-4713-AFC7-7F5ADB695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154906A3-E230-45CD-B14B-FE8C154C0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D1F5C125-7E02-4011-BCEC-81CD70A75F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" y="615820"/>
            <a:ext cx="149098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DE14610-1C8E-44BD-9791-DC90997EFD19}"/>
              </a:ext>
            </a:extLst>
          </p:cNvPr>
          <p:cNvSpPr txBox="1"/>
          <p:nvPr/>
        </p:nvSpPr>
        <p:spPr>
          <a:xfrm>
            <a:off x="653725" y="1330165"/>
            <a:ext cx="880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„</a:t>
            </a:r>
            <a:r>
              <a:rPr lang="hu-HU" dirty="0">
                <a:latin typeface="Abadi" panose="020B0604020104020204" pitchFamily="34" charset="0"/>
              </a:rPr>
              <a:t>Ők” gyűjtik az adatokat és szállítják a kívánt output felé. Többféle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fork</a:t>
            </a:r>
            <a:r>
              <a:rPr lang="hu-HU" dirty="0">
                <a:latin typeface="Abadi" panose="020B0604020104020204" pitchFamily="34" charset="0"/>
              </a:rPr>
              <a:t> létezik, amelyek más-más tulajdonságok megfigyelésére jók. (</a:t>
            </a:r>
            <a:r>
              <a:rPr lang="hu-HU" dirty="0" err="1">
                <a:latin typeface="Abadi" panose="020B0604020104020204" pitchFamily="34" charset="0"/>
              </a:rPr>
              <a:t>Metricbeat</a:t>
            </a:r>
            <a:r>
              <a:rPr lang="hu-HU" dirty="0">
                <a:latin typeface="Abadi" panose="020B0604020104020204" pitchFamily="34" charset="0"/>
              </a:rPr>
              <a:t>, Auditbeat, </a:t>
            </a:r>
            <a:r>
              <a:rPr lang="hu-HU" dirty="0" err="1">
                <a:latin typeface="Abadi" panose="020B0604020104020204" pitchFamily="34" charset="0"/>
              </a:rPr>
              <a:t>Heartbeat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Functionbeat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>
                <a:latin typeface="Abadi" panose="020B0604020104020204" pitchFamily="34" charset="0"/>
              </a:rPr>
              <a:t>Filebeat</a:t>
            </a:r>
            <a:r>
              <a:rPr lang="hu-HU" dirty="0">
                <a:latin typeface="Abadi" panose="020B0604020104020204" pitchFamily="34" charset="0"/>
              </a:rPr>
              <a:t>).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Mi a Filebeat-tel foglalkoztunk. Beépített modulokat használ, amelyekkel lényegesen leegyszerűsíti a konfigurációt és a naplók begyűjtését.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E32AD6C-994D-41F9-AC69-B65A1899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7" y="2892490"/>
            <a:ext cx="4582282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B1C451C-D53A-4303-B73A-13B738AC7A72}"/>
              </a:ext>
            </a:extLst>
          </p:cNvPr>
          <p:cNvSpPr txBox="1"/>
          <p:nvPr/>
        </p:nvSpPr>
        <p:spPr>
          <a:xfrm>
            <a:off x="274320" y="5370"/>
            <a:ext cx="3725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Elastic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konfiguráció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813BE4B-7BDD-4CC6-B4A0-2D6966E3D6D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1AD7EB3-B557-4BC8-88DC-C0B906919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C7B6D79-87C0-42FB-9C1B-A0E393FC2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9A7ECC6-33AA-43D9-B05E-F67CDAC7B655}"/>
              </a:ext>
            </a:extLst>
          </p:cNvPr>
          <p:cNvSpPr txBox="1"/>
          <p:nvPr/>
        </p:nvSpPr>
        <p:spPr>
          <a:xfrm>
            <a:off x="411480" y="630521"/>
            <a:ext cx="8098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komponenseket a dokumentáció alapján az </a:t>
            </a:r>
            <a:r>
              <a:rPr lang="hu-HU" dirty="0" err="1">
                <a:latin typeface="Abadi" panose="020B0604020104020204" pitchFamily="34" charset="0"/>
              </a:rPr>
              <a:t>apt</a:t>
            </a:r>
            <a:r>
              <a:rPr lang="hu-HU" dirty="0">
                <a:latin typeface="Abadi" panose="020B0604020104020204" pitchFamily="34" charset="0"/>
              </a:rPr>
              <a:t> csomagkezelővel telepítettük. A szolgáltatásokat össze kell hangolni. A Filebeat alapértelmezetten egyből az </a:t>
            </a:r>
            <a:r>
              <a:rPr lang="hu-HU" dirty="0" err="1">
                <a:latin typeface="Abadi" panose="020B0604020104020204" pitchFamily="34" charset="0"/>
              </a:rPr>
              <a:t>Elasticsearch-nek</a:t>
            </a:r>
            <a:r>
              <a:rPr lang="hu-HU" dirty="0">
                <a:latin typeface="Abadi" panose="020B0604020104020204" pitchFamily="34" charset="0"/>
              </a:rPr>
              <a:t> továbbít, mi szeretnénk ha az adatainkon még a </a:t>
            </a:r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dolgozna.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/filebeat/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filebeat.yml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Consolas" panose="020B0609020204030204" pitchFamily="49" charset="0"/>
              </a:rPr>
              <a:t>...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output.elasticsearch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Array of hosts to connect to.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hosts: ["localhost:9200"]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output.logstash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hosts: ["localhost:5044"]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modules enable system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Abadi" panose="020B0604020104020204" pitchFamily="34" charset="0"/>
              </a:rPr>
              <a:t>Index </a:t>
            </a:r>
            <a:r>
              <a:rPr lang="hu-HU" sz="1400" b="0" i="0" dirty="0" err="1">
                <a:effectLst/>
                <a:latin typeface="Abadi" panose="020B0604020104020204" pitchFamily="34" charset="0"/>
              </a:rPr>
              <a:t>template</a:t>
            </a:r>
            <a:r>
              <a:rPr lang="hu-HU" sz="1400" b="0" i="0" dirty="0">
                <a:effectLst/>
                <a:latin typeface="Abadi" panose="020B0604020104020204" pitchFamily="34" charset="0"/>
              </a:rPr>
              <a:t> betöltése:</a:t>
            </a:r>
          </a:p>
          <a:p>
            <a:endParaRPr lang="hu-HU" sz="1400" b="0" i="0" dirty="0">
              <a:effectLst/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filebeat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-e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output.logstash.enabled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output.elasticsearch.hosts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=['localhost:9200']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setup.kibana.host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=localhost:5601</a:t>
            </a:r>
            <a:endParaRPr lang="hu-HU" sz="1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2F491C5-0D91-4A99-9E0D-F20089F18A11}"/>
              </a:ext>
            </a:extLst>
          </p:cNvPr>
          <p:cNvSpPr txBox="1"/>
          <p:nvPr/>
        </p:nvSpPr>
        <p:spPr>
          <a:xfrm>
            <a:off x="6288275" y="3000400"/>
            <a:ext cx="601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D63384"/>
                </a:solidFill>
                <a:latin typeface="Consolas" panose="020B0609020204030204" pitchFamily="49" charset="0"/>
              </a:rPr>
              <a:t>curl</a:t>
            </a:r>
            <a:r>
              <a:rPr lang="hu-HU" sz="1400" dirty="0">
                <a:solidFill>
                  <a:srgbClr val="D63384"/>
                </a:solidFill>
                <a:latin typeface="Consolas" panose="020B0609020204030204" pitchFamily="49" charset="0"/>
              </a:rPr>
              <a:t> -XGET http://localhost:9200/_cat/indices?v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E86DE464-7E66-475D-B22B-BDDD15FFBA53}"/>
              </a:ext>
            </a:extLst>
          </p:cNvPr>
          <p:cNvSpPr txBox="1"/>
          <p:nvPr/>
        </p:nvSpPr>
        <p:spPr>
          <a:xfrm>
            <a:off x="6288275" y="263106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Vannak indexeink?</a:t>
            </a:r>
          </a:p>
        </p:txBody>
      </p:sp>
    </p:spTree>
    <p:extLst>
      <p:ext uri="{BB962C8B-B14F-4D97-AF65-F5344CB8AC3E}">
        <p14:creationId xmlns:p14="http://schemas.microsoft.com/office/powerpoint/2010/main" val="378695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2C7BB2A-A50F-47CB-AB3E-AE6C4FF53DE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CF166C1C-80BD-4665-9CE3-AFB5AE9CD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FE9E31C-3444-435C-97D5-CB7DBA2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89A8824-10DF-4AC9-B95C-6F58F44FD8E3}"/>
              </a:ext>
            </a:extLst>
          </p:cNvPr>
          <p:cNvSpPr txBox="1"/>
          <p:nvPr/>
        </p:nvSpPr>
        <p:spPr>
          <a:xfrm>
            <a:off x="274320" y="0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Index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Pattern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AB861D96-9093-4447-BBC3-8290E850F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3" y="1151348"/>
            <a:ext cx="9174565" cy="4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8525340-6B7A-4D40-A00C-AE30EF51CBB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4FBEBAD1-D318-4E59-9A68-B95CA4E82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AA4441F-C5B5-4B3F-89AD-4F4566A68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D387F9-168D-4D3D-AF6B-8820F7A04B7C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11ADEE5-4A7D-42BF-A234-E54D3C47B81D}"/>
              </a:ext>
            </a:extLst>
          </p:cNvPr>
          <p:cNvSpPr txBox="1"/>
          <p:nvPr/>
        </p:nvSpPr>
        <p:spPr>
          <a:xfrm>
            <a:off x="837788" y="755780"/>
            <a:ext cx="99052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Nyers adat:</a:t>
            </a:r>
          </a:p>
          <a:p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30 Jan 16 14:30:01 UNI-Server02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[1]: Started Session 178 of user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cyanadm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.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nélkül, alap Filebeat konfigurációval kevés használható mezőt kapunk, fontos lenne tudni</a:t>
            </a:r>
          </a:p>
          <a:p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dirty="0" err="1">
                <a:latin typeface="Abadi" panose="020B0604020104020204" pitchFamily="34" charset="0"/>
              </a:rPr>
              <a:t>severity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dirty="0" err="1">
                <a:latin typeface="Abadi" panose="020B0604020104020204" pitchFamily="34" charset="0"/>
              </a:rPr>
              <a:t>facility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leveljét</a:t>
            </a:r>
            <a:r>
              <a:rPr lang="hu-HU" dirty="0">
                <a:latin typeface="Abadi" panose="020B0604020104020204" pitchFamily="34" charset="0"/>
              </a:rPr>
              <a:t> a sornak.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grok</a:t>
            </a:r>
            <a:r>
              <a:rPr lang="hu-HU" dirty="0">
                <a:latin typeface="Abadi" panose="020B0604020104020204" pitchFamily="34" charset="0"/>
              </a:rPr>
              <a:t> filtert alkalmazva:</a:t>
            </a:r>
          </a:p>
          <a:p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37A4C15-5023-44CE-AD0C-D8BE67AD6193}"/>
              </a:ext>
            </a:extLst>
          </p:cNvPr>
          <p:cNvSpPr txBox="1"/>
          <p:nvPr/>
        </p:nvSpPr>
        <p:spPr>
          <a:xfrm>
            <a:off x="1218815" y="2815440"/>
            <a:ext cx="9143221" cy="3779758"/>
          </a:xfrm>
          <a:prstGeom prst="round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POSINT:syslog_pri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SYSLOGTIMESTAMP:syslog_timestamp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SYSLOGHOST:syslog_hostname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DATA:syslog_program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}(?:[%{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POSINT:syslog_pid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}])?: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GREEDYDATA:syslog_message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syslog_pri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48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Ábra 3">
            <a:extLst>
              <a:ext uri="{FF2B5EF4-FFF2-40B4-BE49-F238E27FC236}">
                <a16:creationId xmlns:a16="http://schemas.microsoft.com/office/drawing/2014/main" id="{31B9E41E-7304-4A1A-BC30-3E2864ABD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D73E69-59B5-490A-B76B-530A01E22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E068F1BD-7F15-4737-9967-36B2D175058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, képernyőkép, dokumentum látható&#10;&#10;Automatikusan generált leírás">
            <a:extLst>
              <a:ext uri="{FF2B5EF4-FFF2-40B4-BE49-F238E27FC236}">
                <a16:creationId xmlns:a16="http://schemas.microsoft.com/office/drawing/2014/main" id="{7C218E30-2EE8-4D8C-80CB-60AFDC1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50" y="850402"/>
            <a:ext cx="7513433" cy="48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8DBA02F-B6EC-48A8-AC85-B71A2EC1781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FF6D5BF-7E71-423A-9525-208E382710DC}"/>
              </a:ext>
            </a:extLst>
          </p:cNvPr>
          <p:cNvSpPr txBox="1"/>
          <p:nvPr/>
        </p:nvSpPr>
        <p:spPr>
          <a:xfrm>
            <a:off x="274320" y="1191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043BF47-92DF-4BA1-B102-0F6418F6D0E2}"/>
              </a:ext>
            </a:extLst>
          </p:cNvPr>
          <p:cNvSpPr txBox="1"/>
          <p:nvPr/>
        </p:nvSpPr>
        <p:spPr>
          <a:xfrm>
            <a:off x="548640" y="740308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Mi az a naplózás?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EAC3FA6-A5D2-4247-8630-FD51FC40F39A}"/>
              </a:ext>
            </a:extLst>
          </p:cNvPr>
          <p:cNvSpPr txBox="1"/>
          <p:nvPr/>
        </p:nvSpPr>
        <p:spPr>
          <a:xfrm>
            <a:off x="751840" y="1319396"/>
            <a:ext cx="9306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 naplófájl, egy olyan fájl, amely rögzíti az operációs rendszer és egyéb szoftverek, vagy felhasználó – rendszer közti eseményeket.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Manapság minden rendszerben generálódik valamilyen naplóadat, a nagy rendszerekben pedig többféle, változatos naplókkal is találkozhatunk, melyek kezelése nehézségeket okoz.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Ezek monitorozása égető szükségű lett az elmúlt időben. Manapság már nem relációs adatbázisokban tároljuk a naplósorokat, jobb megoldásokat is kifejlesztettek már.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A2757C3-B57F-403B-8137-6811F884F535}"/>
              </a:ext>
            </a:extLst>
          </p:cNvPr>
          <p:cNvSpPr txBox="1"/>
          <p:nvPr/>
        </p:nvSpPr>
        <p:spPr>
          <a:xfrm>
            <a:off x="548640" y="3616953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A probléma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FD2B1FC-20E8-465A-B655-7BC6F205E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12" name="Ábra 11">
            <a:extLst>
              <a:ext uri="{FF2B5EF4-FFF2-40B4-BE49-F238E27FC236}">
                <a16:creationId xmlns:a16="http://schemas.microsoft.com/office/drawing/2014/main" id="{8E50F4D6-D943-4C6D-AA11-D1D7187BD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1D74E28A-8624-4188-BCF4-14AE360BDE5A}"/>
              </a:ext>
            </a:extLst>
          </p:cNvPr>
          <p:cNvSpPr txBox="1"/>
          <p:nvPr/>
        </p:nvSpPr>
        <p:spPr>
          <a:xfrm>
            <a:off x="667864" y="4139533"/>
            <a:ext cx="75184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b="1" dirty="0" err="1">
                <a:latin typeface="Abadi" panose="020B0604020104020204" pitchFamily="34" charset="0"/>
              </a:rPr>
              <a:t>cyan</a:t>
            </a:r>
            <a:r>
              <a:rPr lang="hu-HU" b="1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Security</a:t>
            </a:r>
            <a:r>
              <a:rPr lang="hu-HU" b="1" dirty="0">
                <a:latin typeface="Abadi" panose="020B0604020104020204" pitchFamily="34" charset="0"/>
              </a:rPr>
              <a:t> Group </a:t>
            </a:r>
            <a:r>
              <a:rPr lang="hu-HU" dirty="0" err="1">
                <a:latin typeface="Abadi" panose="020B0604020104020204" pitchFamily="34" charset="0"/>
              </a:rPr>
              <a:t>open-source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security</a:t>
            </a:r>
            <a:r>
              <a:rPr lang="hu-HU" dirty="0">
                <a:latin typeface="Abadi" panose="020B0604020104020204" pitchFamily="34" charset="0"/>
              </a:rPr>
              <a:t> megoldásokat kínál.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Rendszereik többféle naplófájlt generálnak, ám még nincsen egy éles központi naplószerverük. A téma célja az, hogy vegyünk három piacon elterjedt megoldást, telepítsük, teszteljük és hasonlítsuk őket össze.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 cég által tanulmányozásra szánt rendszerek: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EFK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</a:t>
            </a:r>
          </a:p>
        </p:txBody>
      </p:sp>
    </p:spTree>
    <p:extLst>
      <p:ext uri="{BB962C8B-B14F-4D97-AF65-F5344CB8AC3E}">
        <p14:creationId xmlns:p14="http://schemas.microsoft.com/office/powerpoint/2010/main" val="238754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54FD794-3583-4004-956C-516A8220E427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C2DFD2-2630-400B-97D0-F76354A68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C9A140CE-AE78-45FD-948A-F1F82A316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1EB8536-C730-4872-A904-CC9A602141E1}"/>
              </a:ext>
            </a:extLst>
          </p:cNvPr>
          <p:cNvSpPr txBox="1"/>
          <p:nvPr/>
        </p:nvSpPr>
        <p:spPr>
          <a:xfrm>
            <a:off x="274320" y="-44757"/>
            <a:ext cx="4214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Szűrések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-ban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83A13FFE-A5D1-42DA-AD70-DF4974DB0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1" y="966607"/>
            <a:ext cx="6370872" cy="10059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551A0EF-30AA-41A5-A14A-04393B62C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9" y="2271580"/>
            <a:ext cx="1122523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EFK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Stack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274319" y="941804"/>
            <a:ext cx="8716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Az </a:t>
            </a:r>
            <a:r>
              <a:rPr lang="hu-HU" b="1" dirty="0">
                <a:latin typeface="Abadi" panose="020B0604020104020204" pitchFamily="34" charset="0"/>
              </a:rPr>
              <a:t>EFK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open-soure</a:t>
            </a:r>
            <a:r>
              <a:rPr lang="hu-HU" dirty="0">
                <a:latin typeface="Abadi" panose="020B0604020104020204" pitchFamily="34" charset="0"/>
              </a:rPr>
              <a:t> szoftverekből áll. Egy, az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mellett elterjedt log gyűjtő és feldolgozó megoldás.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73" y="2315352"/>
            <a:ext cx="5664491" cy="3556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79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A </a:t>
            </a:r>
            <a:r>
              <a:rPr lang="hu-HU" sz="2000" dirty="0" err="1">
                <a:latin typeface="Abadi" panose="020B0604020104020204" pitchFamily="34" charset="0"/>
              </a:rPr>
              <a:t>Fluentd</a:t>
            </a:r>
            <a:r>
              <a:rPr lang="hu-HU" sz="2000" dirty="0">
                <a:latin typeface="Abadi" panose="020B0604020104020204" pitchFamily="34" charset="0"/>
              </a:rPr>
              <a:t> és a </a:t>
            </a:r>
            <a:r>
              <a:rPr lang="hu-HU" sz="2000" dirty="0" err="1">
                <a:latin typeface="Abadi" panose="020B0604020104020204" pitchFamily="34" charset="0"/>
              </a:rPr>
              <a:t>Logstash</a:t>
            </a:r>
            <a:r>
              <a:rPr lang="hu-HU" sz="2000" dirty="0">
                <a:latin typeface="Abadi" panose="020B0604020104020204" pitchFamily="34" charset="0"/>
              </a:rPr>
              <a:t> között a teljesítmény, valamint a konfiguráció szintaktikája a jelentős különbség.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9" y="1802144"/>
            <a:ext cx="3379843" cy="483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églalap 8"/>
          <p:cNvSpPr/>
          <p:nvPr/>
        </p:nvSpPr>
        <p:spPr>
          <a:xfrm>
            <a:off x="4092601" y="1802144"/>
            <a:ext cx="79633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C és </a:t>
            </a:r>
            <a:r>
              <a:rPr lang="hu-HU" sz="2200" dirty="0" err="1">
                <a:latin typeface="Abadi" panose="020B0604020104020204" pitchFamily="34" charset="0"/>
              </a:rPr>
              <a:t>Ruby</a:t>
            </a:r>
            <a:r>
              <a:rPr lang="hu-HU" sz="2200" dirty="0">
                <a:latin typeface="Abadi" panose="020B0604020104020204" pitchFamily="34" charset="0"/>
              </a:rPr>
              <a:t> –</a:t>
            </a:r>
            <a:r>
              <a:rPr lang="hu-HU" sz="2200" dirty="0" err="1">
                <a:latin typeface="Abadi" panose="020B0604020104020204" pitchFamily="34" charset="0"/>
              </a:rPr>
              <a:t>ban</a:t>
            </a:r>
            <a:r>
              <a:rPr lang="hu-HU" sz="2200" dirty="0">
                <a:latin typeface="Abadi" panose="020B0604020104020204" pitchFamily="34" charset="0"/>
              </a:rPr>
              <a:t> készült.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Abadi" panose="020B0604020104020204" pitchFamily="34" charset="0"/>
              </a:rPr>
              <a:t>tag-ekre</a:t>
            </a:r>
            <a:r>
              <a:rPr lang="hu-HU" sz="2200" dirty="0">
                <a:latin typeface="Abadi" panose="020B0604020104020204" pitchFamily="34" charset="0"/>
              </a:rPr>
              <a:t> épül a konfiguráció (</a:t>
            </a:r>
            <a:r>
              <a:rPr lang="hu-HU" sz="2200" dirty="0" err="1">
                <a:latin typeface="Abadi" panose="020B0604020104020204" pitchFamily="34" charset="0"/>
              </a:rPr>
              <a:t>source</a:t>
            </a:r>
            <a:r>
              <a:rPr lang="hu-HU" sz="2200" dirty="0">
                <a:latin typeface="Abadi" panose="020B0604020104020204" pitchFamily="34" charset="0"/>
              </a:rPr>
              <a:t>, filter, </a:t>
            </a:r>
            <a:r>
              <a:rPr lang="hu-HU" sz="2200" dirty="0" err="1">
                <a:latin typeface="Abadi" panose="020B0604020104020204" pitchFamily="34" charset="0"/>
              </a:rPr>
              <a:t>match</a:t>
            </a:r>
            <a:r>
              <a:rPr lang="hu-HU" sz="2200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alapértelmezetten kevés, de bővítményekkel, kb. 500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egyre növekvő közösség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forrást  megadhatjuk többféleképp (</a:t>
            </a:r>
            <a:r>
              <a:rPr lang="hu-HU" sz="2200" dirty="0" err="1">
                <a:latin typeface="Abadi" panose="020B0604020104020204" pitchFamily="34" charset="0"/>
              </a:rPr>
              <a:t>tail</a:t>
            </a:r>
            <a:r>
              <a:rPr lang="hu-HU" sz="2200" dirty="0">
                <a:latin typeface="Abadi" panose="020B0604020104020204" pitchFamily="34" charset="0"/>
              </a:rPr>
              <a:t>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r>
              <a:rPr lang="hu-HU" sz="2200" dirty="0">
                <a:latin typeface="Abadi" panose="020B0604020104020204" pitchFamily="34" charset="0"/>
              </a:rPr>
              <a:t>, </a:t>
            </a:r>
            <a:r>
              <a:rPr lang="hu-HU" sz="2200" dirty="0" err="1">
                <a:latin typeface="Abadi" panose="020B0604020104020204" pitchFamily="34" charset="0"/>
              </a:rPr>
              <a:t>beats</a:t>
            </a:r>
            <a:r>
              <a:rPr lang="hu-HU" sz="2200" dirty="0">
                <a:latin typeface="Abadi" panose="020B0604020104020204" pitchFamily="34" charset="0"/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 mi esetünkben az </a:t>
            </a:r>
            <a:r>
              <a:rPr lang="hu-HU" sz="2200" b="1" dirty="0" err="1">
                <a:latin typeface="Abadi" panose="020B0604020104020204" pitchFamily="34" charset="0"/>
              </a:rPr>
              <a:t>rsyslogot</a:t>
            </a:r>
            <a:r>
              <a:rPr lang="hu-HU" sz="2200" dirty="0">
                <a:latin typeface="Abadi" panose="020B0604020104020204" pitchFamily="34" charset="0"/>
              </a:rPr>
              <a:t> használtuk, amiben beállítottuk, hogy az 5140-es </a:t>
            </a:r>
            <a:r>
              <a:rPr lang="hu-HU" sz="2200" dirty="0" err="1">
                <a:latin typeface="Abadi" panose="020B0604020104020204" pitchFamily="34" charset="0"/>
              </a:rPr>
              <a:t>porton</a:t>
            </a:r>
            <a:r>
              <a:rPr lang="hu-HU" sz="2200" dirty="0">
                <a:latin typeface="Abadi" panose="020B0604020104020204" pitchFamily="34" charset="0"/>
              </a:rPr>
              <a:t> minden </a:t>
            </a:r>
            <a:r>
              <a:rPr lang="hu-HU" sz="2200" dirty="0" err="1">
                <a:latin typeface="Abadi" panose="020B0604020104020204" pitchFamily="34" charset="0"/>
              </a:rPr>
              <a:t>rendszerlogot</a:t>
            </a:r>
            <a:r>
              <a:rPr lang="hu-HU" sz="2200" dirty="0">
                <a:latin typeface="Abadi" panose="020B0604020104020204" pitchFamily="34" charset="0"/>
              </a:rPr>
              <a:t> továbbítson: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410791" y="4966327"/>
            <a:ext cx="303146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*.* @127.0.0.1:5140</a:t>
            </a:r>
            <a:endParaRPr lang="hu-HU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2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269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Kibanaban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Hasonlóan az ELK </a:t>
            </a:r>
            <a:r>
              <a:rPr lang="hu-HU" sz="2000" dirty="0" err="1">
                <a:latin typeface="Abadi" panose="020B0604020104020204" pitchFamily="34" charset="0"/>
              </a:rPr>
              <a:t>Stack-hez</a:t>
            </a:r>
            <a:r>
              <a:rPr lang="hu-HU" sz="2000" dirty="0">
                <a:latin typeface="Abadi" panose="020B0604020104020204" pitchFamily="34" charset="0"/>
              </a:rPr>
              <a:t> az </a:t>
            </a:r>
            <a:r>
              <a:rPr lang="hu-HU" sz="2000" dirty="0" err="1">
                <a:latin typeface="Abadi" panose="020B0604020104020204" pitchFamily="34" charset="0"/>
              </a:rPr>
              <a:t>EFK-ban</a:t>
            </a:r>
            <a:r>
              <a:rPr lang="hu-HU" sz="2000" dirty="0">
                <a:latin typeface="Abadi" panose="020B0604020104020204" pitchFamily="34" charset="0"/>
              </a:rPr>
              <a:t> is a </a:t>
            </a:r>
            <a:r>
              <a:rPr lang="hu-HU" sz="2000" dirty="0" err="1">
                <a:latin typeface="Abadi" panose="020B0604020104020204" pitchFamily="34" charset="0"/>
              </a:rPr>
              <a:t>Kibana</a:t>
            </a:r>
            <a:r>
              <a:rPr lang="hu-HU" sz="2000" dirty="0">
                <a:latin typeface="Abadi" panose="020B0604020104020204" pitchFamily="34" charset="0"/>
              </a:rPr>
              <a:t> felel a megjelenítésért.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4" y="1762901"/>
            <a:ext cx="10253807" cy="3983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8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684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Graylog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549689" y="941804"/>
            <a:ext cx="8716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Egy központosított naplókezelési megoldás, amely nyitott szabványok szerint készült a naplófájlok terrabájtjainak rögzítésére, tárolására és valós idejű elemzésére.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57987BA-F898-46C5-8F9E-0DFA6ED7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1" y="2040466"/>
            <a:ext cx="5522340" cy="43180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D5A1692-CF4C-4797-9F08-9C971FD25567}"/>
              </a:ext>
            </a:extLst>
          </p:cNvPr>
          <p:cNvSpPr txBox="1"/>
          <p:nvPr/>
        </p:nvSpPr>
        <p:spPr>
          <a:xfrm>
            <a:off x="702734" y="2592568"/>
            <a:ext cx="3124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 Négy komponensből áll: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MongoDB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Filebeat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 </a:t>
            </a:r>
          </a:p>
        </p:txBody>
      </p:sp>
    </p:spTree>
    <p:extLst>
      <p:ext uri="{BB962C8B-B14F-4D97-AF65-F5344CB8AC3E}">
        <p14:creationId xmlns:p14="http://schemas.microsoft.com/office/powerpoint/2010/main" val="3974787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1545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Filebeat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26" y="9134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0" dirty="0">
                <a:effectLst/>
                <a:latin typeface="Abadi" panose="020B0604020104020204" pitchFamily="34" charset="0"/>
              </a:rPr>
              <a:t>A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logok</a:t>
            </a:r>
            <a:r>
              <a:rPr lang="hu-HU" b="0" dirty="0">
                <a:effectLst/>
                <a:latin typeface="Abadi" panose="020B0604020104020204" pitchFamily="34" charset="0"/>
              </a:rPr>
              <a:t> forrásáért a </a:t>
            </a:r>
            <a:r>
              <a:rPr lang="hu-HU" dirty="0">
                <a:latin typeface="Abadi" panose="020B0604020104020204" pitchFamily="34" charset="0"/>
              </a:rPr>
              <a:t>Filebeat felel, ami egy „szállító” a naplóadatok továbbításában. Figyeli a megadott naplófájlokat és helyeket, összegyűjti a naplóeseményeket, és továbbítja azokat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felé.</a:t>
            </a:r>
          </a:p>
        </p:txBody>
      </p:sp>
      <p:pic>
        <p:nvPicPr>
          <p:cNvPr id="3" name="Kép 2" descr="A képen szöveg, asztal látható&#10;&#10;Automatikusan generált leírás">
            <a:extLst>
              <a:ext uri="{FF2B5EF4-FFF2-40B4-BE49-F238E27FC236}">
                <a16:creationId xmlns:a16="http://schemas.microsoft.com/office/drawing/2014/main" id="{997C7572-0619-47CA-B565-F51073DFB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14" y="2472267"/>
            <a:ext cx="3991339" cy="387773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F4A7665-C059-4AEC-8F3B-D406CCDD7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2" y="2666527"/>
            <a:ext cx="4419459" cy="36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7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820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SEARCH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QUERY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LANGUAGE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12" y="1015099"/>
            <a:ext cx="4820550" cy="4351338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A Graylog beépített lekérdező nyelvvel rendelkezik, aminek segítségével egyszerűen tudunk szűrni a log üzenetek között. </a:t>
            </a:r>
          </a:p>
          <a:p>
            <a:endParaRPr lang="hu-HU" sz="2000" dirty="0">
              <a:latin typeface="Abadi" panose="020B0604020104020204" pitchFamily="34" charset="0"/>
            </a:endParaRPr>
          </a:p>
          <a:p>
            <a:r>
              <a:rPr lang="hu-HU" sz="2000" dirty="0">
                <a:latin typeface="Abadi" panose="020B0604020104020204" pitchFamily="34" charset="0"/>
              </a:rPr>
              <a:t>Benne a népszerű programozási nyelvek által használt operátorokkal is tudunk dolgozni. (</a:t>
            </a:r>
            <a:r>
              <a:rPr lang="hu-HU" sz="2000" dirty="0" err="1">
                <a:latin typeface="Abadi" panose="020B0604020104020204" pitchFamily="34" charset="0"/>
              </a:rPr>
              <a:t>And,or,if</a:t>
            </a:r>
            <a:r>
              <a:rPr lang="hu-HU" sz="2000" dirty="0">
                <a:latin typeface="Abadi" panose="020B0604020104020204" pitchFamily="34" charset="0"/>
              </a:rPr>
              <a:t>)</a:t>
            </a:r>
          </a:p>
          <a:p>
            <a:pPr marL="0" indent="0">
              <a:buNone/>
            </a:pPr>
            <a:endParaRPr lang="hu-HU" sz="2000" b="0" dirty="0">
              <a:effectLst/>
              <a:latin typeface="Abadi" panose="020B0604020104020204" pitchFamily="34" charset="0"/>
            </a:endParaRP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AF7A929A-32EE-47AC-A6C3-2A6B97A1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462" y="846328"/>
            <a:ext cx="6479774" cy="45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256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 err="1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Dashboards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3113F4E-5DC9-43F0-9CC8-E367520DB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6" y="458476"/>
            <a:ext cx="7899917" cy="4291170"/>
          </a:xfrm>
          <a:prstGeom prst="rect">
            <a:avLst/>
          </a:prstGeom>
        </p:spPr>
      </p:pic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60" y="933068"/>
            <a:ext cx="48205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000" b="0" dirty="0">
                <a:effectLst/>
                <a:latin typeface="Abadi" panose="020B0604020104020204" pitchFamily="34" charset="0"/>
              </a:rPr>
              <a:t>A </a:t>
            </a:r>
            <a:r>
              <a:rPr lang="hu-HU" sz="2000" b="0" dirty="0" err="1">
                <a:effectLst/>
                <a:latin typeface="Abadi" panose="020B0604020104020204" pitchFamily="34" charset="0"/>
              </a:rPr>
              <a:t>dashboardok</a:t>
            </a:r>
            <a:r>
              <a:rPr lang="hu-HU" sz="2000" b="0" dirty="0">
                <a:effectLst/>
                <a:latin typeface="Abadi" panose="020B0604020104020204" pitchFamily="34" charset="0"/>
              </a:rPr>
              <a:t> egyértelműen megjelenítik a keresési lekérdezések eredményeit, így gyorsan, magas szintű betekintést kaphatunk a problémákba.</a:t>
            </a:r>
          </a:p>
          <a:p>
            <a:pPr marL="0" indent="0" algn="just">
              <a:buNone/>
            </a:pPr>
            <a:endParaRPr lang="hu-HU" sz="20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hu-HU" sz="2000" dirty="0">
                <a:latin typeface="Abadi" panose="020B0604020104020204" pitchFamily="34" charset="0"/>
              </a:rPr>
              <a:t>Az irányítópult egy nagyszerű eszköz arra, hogy megmutassa, mi történik a rendszerben, és lehetővé tegye az adatok megjelenítését a célközönség számára. Például az igazgatóknak, elemzőknek.</a:t>
            </a:r>
            <a:endParaRPr lang="hu-HU" sz="2000" b="0" dirty="0"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9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03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Felhasználókezelés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99F4F5-140E-4078-8A8B-F128C293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910382"/>
            <a:ext cx="10755086" cy="343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18457" y="4766272"/>
            <a:ext cx="9761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dirty="0" err="1">
                <a:latin typeface="Abadi" panose="020B0604020104020204" pitchFamily="34" charset="0"/>
              </a:rPr>
              <a:t>Graylog</a:t>
            </a:r>
            <a:r>
              <a:rPr lang="hu-HU" dirty="0">
                <a:latin typeface="Abadi" panose="020B0604020104020204" pitchFamily="34" charset="0"/>
              </a:rPr>
              <a:t> beépítetten kezeli a felhasználókat. Alapértelmezetten az </a:t>
            </a:r>
            <a:r>
              <a:rPr lang="hu-HU" dirty="0" err="1">
                <a:latin typeface="Abadi" panose="020B0604020104020204" pitchFamily="34" charset="0"/>
              </a:rPr>
              <a:t>admin</a:t>
            </a:r>
            <a:r>
              <a:rPr lang="hu-HU" dirty="0">
                <a:latin typeface="Abadi" panose="020B0604020104020204" pitchFamily="34" charset="0"/>
              </a:rPr>
              <a:t> felhasználónévvel tudunk belépni, amihez a </a:t>
            </a:r>
            <a:r>
              <a:rPr lang="hu-HU" dirty="0" err="1">
                <a:latin typeface="Abadi" panose="020B0604020104020204" pitchFamily="34" charset="0"/>
              </a:rPr>
              <a:t>graylog</a:t>
            </a:r>
            <a:r>
              <a:rPr lang="hu-HU" dirty="0">
                <a:latin typeface="Abadi" panose="020B0604020104020204" pitchFamily="34" charset="0"/>
              </a:rPr>
              <a:t> konfigurációba tudunk megadni jelszót, ami titkosítva kerül be a </a:t>
            </a:r>
            <a:r>
              <a:rPr lang="hu-HU" dirty="0" err="1">
                <a:latin typeface="Abadi" panose="020B0604020104020204" pitchFamily="34" charset="0"/>
              </a:rPr>
              <a:t>konfig</a:t>
            </a:r>
            <a:r>
              <a:rPr lang="hu-HU" dirty="0">
                <a:latin typeface="Abadi" panose="020B0604020104020204" pitchFamily="34" charset="0"/>
              </a:rPr>
              <a:t> fájlba. Miután beléptünk, új felhasználókat tudunk létrehozni. Minden létrehozott felhasználót hozzá kell rendelnünk egy szerepkörhöz. Ez lehet </a:t>
            </a:r>
            <a:r>
              <a:rPr lang="hu-HU" dirty="0" err="1">
                <a:latin typeface="Abadi" panose="020B0604020104020204" pitchFamily="34" charset="0"/>
              </a:rPr>
              <a:t>admin</a:t>
            </a:r>
            <a:r>
              <a:rPr lang="hu-HU" dirty="0">
                <a:latin typeface="Abadi" panose="020B0604020104020204" pitchFamily="34" charset="0"/>
              </a:rPr>
              <a:t> vagy akár csak </a:t>
            </a:r>
            <a:r>
              <a:rPr lang="hu-HU" dirty="0" err="1">
                <a:latin typeface="Abadi" panose="020B0604020104020204" pitchFamily="34" charset="0"/>
              </a:rPr>
              <a:t>Dashboard</a:t>
            </a:r>
            <a:r>
              <a:rPr lang="hu-HU" dirty="0">
                <a:latin typeface="Abadi" panose="020B0604020104020204" pitchFamily="34" charset="0"/>
              </a:rPr>
              <a:t> editor.</a:t>
            </a:r>
          </a:p>
        </p:txBody>
      </p:sp>
    </p:spTree>
    <p:extLst>
      <p:ext uri="{BB962C8B-B14F-4D97-AF65-F5344CB8AC3E}">
        <p14:creationId xmlns:p14="http://schemas.microsoft.com/office/powerpoint/2010/main" val="2431165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758AE22-701F-4CA9-9734-8EBB6B7DF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5118027E-30B0-4E7D-9B50-2B7206BE6302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00702FA-9B96-47E1-ADE4-9D2FC58C16D7}"/>
              </a:ext>
            </a:extLst>
          </p:cNvPr>
          <p:cNvSpPr txBox="1"/>
          <p:nvPr/>
        </p:nvSpPr>
        <p:spPr>
          <a:xfrm>
            <a:off x="274320" y="0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Összehasonlítás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05850A7-0C64-4061-9440-71C80CFD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" y="662700"/>
            <a:ext cx="11088061" cy="5532599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id="{331FE0CB-3A91-4CD5-A96E-49B397C0B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5961AA9-C86C-428D-B7E8-C648176DC54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61265D-BCDD-4D5F-8BCE-29F7340DB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53C49138-3959-4C9B-9B7C-386D9E702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35FE34D-BFF7-46DA-8AAB-75513EBCDDF1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probléma szemléltetése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81099C24-8A21-45B8-8DDF-C3B5A5D876FF}"/>
              </a:ext>
            </a:extLst>
          </p:cNvPr>
          <p:cNvSpPr/>
          <p:nvPr/>
        </p:nvSpPr>
        <p:spPr>
          <a:xfrm>
            <a:off x="741680" y="148336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8BC82B-ECA4-445B-92A2-36CC9526ADAA}"/>
              </a:ext>
            </a:extLst>
          </p:cNvPr>
          <p:cNvSpPr txBox="1"/>
          <p:nvPr/>
        </p:nvSpPr>
        <p:spPr>
          <a:xfrm>
            <a:off x="1056640" y="109728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srv01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1BC0711C-8E1A-4021-B8EF-BAC180C56245}"/>
              </a:ext>
            </a:extLst>
          </p:cNvPr>
          <p:cNvSpPr/>
          <p:nvPr/>
        </p:nvSpPr>
        <p:spPr>
          <a:xfrm>
            <a:off x="741680" y="342900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1E7D8B1B-38AB-469B-AD4D-8E2AA0B7420C}"/>
              </a:ext>
            </a:extLst>
          </p:cNvPr>
          <p:cNvSpPr/>
          <p:nvPr/>
        </p:nvSpPr>
        <p:spPr>
          <a:xfrm>
            <a:off x="3627120" y="1725543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CD8DB634-1005-46AB-BD84-43F7EE4221AB}"/>
              </a:ext>
            </a:extLst>
          </p:cNvPr>
          <p:cNvSpPr/>
          <p:nvPr/>
        </p:nvSpPr>
        <p:spPr>
          <a:xfrm>
            <a:off x="3667760" y="389128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CCA86C9-EB4B-4D57-815C-2D4D6CF93995}"/>
              </a:ext>
            </a:extLst>
          </p:cNvPr>
          <p:cNvSpPr txBox="1"/>
          <p:nvPr/>
        </p:nvSpPr>
        <p:spPr>
          <a:xfrm>
            <a:off x="1056640" y="3097143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srv02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F51BCF-1BD0-43C8-872D-CD88C7A65EBA}"/>
              </a:ext>
            </a:extLst>
          </p:cNvPr>
          <p:cNvSpPr txBox="1"/>
          <p:nvPr/>
        </p:nvSpPr>
        <p:spPr>
          <a:xfrm>
            <a:off x="3942080" y="135621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srv03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2667A7A-979D-45B1-9EF4-0F3CE6041316}"/>
              </a:ext>
            </a:extLst>
          </p:cNvPr>
          <p:cNvSpPr txBox="1"/>
          <p:nvPr/>
        </p:nvSpPr>
        <p:spPr>
          <a:xfrm>
            <a:off x="3982720" y="35219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srv04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4EAB93E2-BF2F-46EB-9A1A-E1527CE4EA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196923"/>
            <a:ext cx="572970" cy="591114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DE97AC1C-C727-4AEE-9A65-6369EFBB08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1526302"/>
            <a:ext cx="742950" cy="742950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98511D2A-F415-4D93-A3C8-99390ECFE7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1" y="3583356"/>
            <a:ext cx="684314" cy="48436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07014A1F-F6AD-4ADF-8B15-B459BA95C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229417"/>
            <a:ext cx="881380" cy="462725"/>
          </a:xfrm>
          <a:prstGeom prst="rect">
            <a:avLst/>
          </a:prstGeom>
        </p:spPr>
      </p:pic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510ED8DC-CFA6-49AF-874C-32B1D51AD1DE}"/>
              </a:ext>
            </a:extLst>
          </p:cNvPr>
          <p:cNvSpPr/>
          <p:nvPr/>
        </p:nvSpPr>
        <p:spPr>
          <a:xfrm>
            <a:off x="4175760" y="2196923"/>
            <a:ext cx="1330960" cy="790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Kép 31">
            <a:extLst>
              <a:ext uri="{FF2B5EF4-FFF2-40B4-BE49-F238E27FC236}">
                <a16:creationId xmlns:a16="http://schemas.microsoft.com/office/drawing/2014/main" id="{2751A678-6DC2-43AE-B8DB-FEF98F8E8A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0" y="1822891"/>
            <a:ext cx="599440" cy="599440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FF4F356E-F594-4C98-9A68-074ED0018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40" y="2402012"/>
            <a:ext cx="426720" cy="426720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id="{1A260BD9-D8E8-49F6-8554-E77FAB229C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59" y="2402010"/>
            <a:ext cx="426721" cy="426721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:a16="http://schemas.microsoft.com/office/drawing/2014/main" id="{4EEEA42E-830D-45B4-877E-DF0BE252B36D}"/>
              </a:ext>
            </a:extLst>
          </p:cNvPr>
          <p:cNvSpPr txBox="1"/>
          <p:nvPr/>
        </p:nvSpPr>
        <p:spPr>
          <a:xfrm>
            <a:off x="6725738" y="1945650"/>
            <a:ext cx="46474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Rengeteg szolgáltatás, többféle formátum.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Többféle elérési út:</a:t>
            </a:r>
          </a:p>
          <a:p>
            <a:endParaRPr lang="hu-HU" dirty="0"/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messages</a:t>
            </a:r>
            <a:endParaRPr lang="hu-HU" sz="1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/var/log/auth.log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/var/log/boot.log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/var/log/daemon.log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/var/log/apache2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samba</a:t>
            </a:r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endParaRPr lang="hu-HU" sz="1400" dirty="0">
              <a:latin typeface="Consolas" panose="020B0609020204030204" pitchFamily="49" charset="0"/>
            </a:endParaRPr>
          </a:p>
          <a:p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81D71567-404A-4E52-8B97-B406EFBC66D7}"/>
              </a:ext>
            </a:extLst>
          </p:cNvPr>
          <p:cNvSpPr txBox="1"/>
          <p:nvPr/>
        </p:nvSpPr>
        <p:spPr>
          <a:xfrm rot="10800000" flipV="1">
            <a:off x="2288005" y="750649"/>
            <a:ext cx="8265160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100" b="0" i="0" dirty="0">
                <a:effectLst/>
                <a:latin typeface="Fira Mono" panose="020B0604020202020204" pitchFamily="49" charset="0"/>
              </a:rPr>
              <a:t>47.29.201.179 - - [28/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Feb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/2019:13:17:10 +0000] "GET /?p=1 HTTP/2.0" 200 5316 "https://domain1.com/?p=1" "Mozilla/5.0 (Windows NT 6.1)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AppleWebKit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 (KHTML, like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Gecko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) Chrome/72.0.3626.119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Safari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/537.36" "2.75"</a:t>
            </a:r>
            <a:endParaRPr lang="hu-HU" sz="1100" dirty="0"/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21553A72-6965-4E1A-9A20-585F13CE59CB}"/>
              </a:ext>
            </a:extLst>
          </p:cNvPr>
          <p:cNvCxnSpPr/>
          <p:nvPr/>
        </p:nvCxnSpPr>
        <p:spPr>
          <a:xfrm flipV="1">
            <a:off x="1280160" y="750648"/>
            <a:ext cx="1007845" cy="10722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09DF3116-4C4A-4466-B8CC-06DEF26F5AA7}"/>
              </a:ext>
            </a:extLst>
          </p:cNvPr>
          <p:cNvCxnSpPr>
            <a:cxnSpLocks/>
          </p:cNvCxnSpPr>
          <p:nvPr/>
        </p:nvCxnSpPr>
        <p:spPr>
          <a:xfrm flipV="1">
            <a:off x="1371418" y="1366479"/>
            <a:ext cx="916587" cy="3965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163608B4-752F-4BEA-A4DA-0C4FD106EA50}"/>
              </a:ext>
            </a:extLst>
          </p:cNvPr>
          <p:cNvSpPr/>
          <p:nvPr/>
        </p:nvSpPr>
        <p:spPr>
          <a:xfrm>
            <a:off x="4195989" y="4430251"/>
            <a:ext cx="1310731" cy="601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9" name="Kép 38">
            <a:extLst>
              <a:ext uri="{FF2B5EF4-FFF2-40B4-BE49-F238E27FC236}">
                <a16:creationId xmlns:a16="http://schemas.microsoft.com/office/drawing/2014/main" id="{4D825543-46CC-460D-8C10-B5BEA3A25F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56" y="4071973"/>
            <a:ext cx="779062" cy="779062"/>
          </a:xfrm>
          <a:prstGeom prst="rect">
            <a:avLst/>
          </a:prstGeom>
        </p:spPr>
      </p:pic>
      <p:sp>
        <p:nvSpPr>
          <p:cNvPr id="51" name="Szövegdoboz 50">
            <a:extLst>
              <a:ext uri="{FF2B5EF4-FFF2-40B4-BE49-F238E27FC236}">
                <a16:creationId xmlns:a16="http://schemas.microsoft.com/office/drawing/2014/main" id="{23861E71-C054-476F-8F0C-C25E7546800F}"/>
              </a:ext>
            </a:extLst>
          </p:cNvPr>
          <p:cNvSpPr txBox="1"/>
          <p:nvPr/>
        </p:nvSpPr>
        <p:spPr>
          <a:xfrm>
            <a:off x="4689787" y="46406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pic>
        <p:nvPicPr>
          <p:cNvPr id="57" name="Kép 56">
            <a:extLst>
              <a:ext uri="{FF2B5EF4-FFF2-40B4-BE49-F238E27FC236}">
                <a16:creationId xmlns:a16="http://schemas.microsoft.com/office/drawing/2014/main" id="{802259A0-0D6F-42D0-8A1A-E910EB4CA7C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8" y="3162216"/>
            <a:ext cx="725942" cy="533567"/>
          </a:xfrm>
          <a:prstGeom prst="rect">
            <a:avLst/>
          </a:prstGeom>
        </p:spPr>
      </p:pic>
      <p:sp>
        <p:nvSpPr>
          <p:cNvPr id="60" name="Rectangle 1">
            <a:extLst>
              <a:ext uri="{FF2B5EF4-FFF2-40B4-BE49-F238E27FC236}">
                <a16:creationId xmlns:a16="http://schemas.microsoft.com/office/drawing/2014/main" id="{E499C11F-D502-4061-881F-F67C3180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67" y="5859710"/>
            <a:ext cx="6492240" cy="615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00:00:46: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Port-channel1,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GigabitEthernet0/2,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00:00:48: %LINEPROTO-5-UPDOWN: Line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protocol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Vlan1,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B5D68A7-E0AC-452F-B907-914ABB0E6C56}"/>
              </a:ext>
            </a:extLst>
          </p:cNvPr>
          <p:cNvCxnSpPr>
            <a:cxnSpLocks/>
          </p:cNvCxnSpPr>
          <p:nvPr/>
        </p:nvCxnSpPr>
        <p:spPr>
          <a:xfrm flipH="1">
            <a:off x="2574490" y="3521948"/>
            <a:ext cx="737877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D873EA1A-414A-41B9-8586-C18287150BD1}"/>
              </a:ext>
            </a:extLst>
          </p:cNvPr>
          <p:cNvCxnSpPr>
            <a:cxnSpLocks/>
          </p:cNvCxnSpPr>
          <p:nvPr/>
        </p:nvCxnSpPr>
        <p:spPr>
          <a:xfrm>
            <a:off x="3312367" y="3521948"/>
            <a:ext cx="70129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BC00FADC-B502-444E-9540-578DD54768A4}"/>
              </a:ext>
            </a:extLst>
          </p:cNvPr>
          <p:cNvSpPr txBox="1"/>
          <p:nvPr/>
        </p:nvSpPr>
        <p:spPr>
          <a:xfrm>
            <a:off x="6725738" y="486990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Hova gyűjtsük őket, hogyan?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871D97B0-A149-4074-9C40-B5B908445F0D}"/>
              </a:ext>
            </a:extLst>
          </p:cNvPr>
          <p:cNvSpPr txBox="1"/>
          <p:nvPr/>
        </p:nvSpPr>
        <p:spPr>
          <a:xfrm>
            <a:off x="6725738" y="4495948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Mi ebből számunkra a hasznos információ?</a:t>
            </a:r>
          </a:p>
        </p:txBody>
      </p:sp>
    </p:spTree>
    <p:extLst>
      <p:ext uri="{BB962C8B-B14F-4D97-AF65-F5344CB8AC3E}">
        <p14:creationId xmlns:p14="http://schemas.microsoft.com/office/powerpoint/2010/main" val="18017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79BD461-825D-495E-9DA9-707A6C4326F1}"/>
              </a:ext>
            </a:extLst>
          </p:cNvPr>
          <p:cNvSpPr txBox="1"/>
          <p:nvPr/>
        </p:nvSpPr>
        <p:spPr>
          <a:xfrm>
            <a:off x="274320" y="0"/>
            <a:ext cx="298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Összegzés, jövő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F7FD9755-E3CE-4F32-B7E2-FA2A1B510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9603EF8-98B9-420A-AF82-C0ED661B0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26E11219-288B-46B5-8566-3FC185FA9278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6D75C5D-5568-4AA7-8CF9-3CD73E095F9F}"/>
              </a:ext>
            </a:extLst>
          </p:cNvPr>
          <p:cNvSpPr txBox="1"/>
          <p:nvPr/>
        </p:nvSpPr>
        <p:spPr>
          <a:xfrm>
            <a:off x="429208" y="1036567"/>
            <a:ext cx="1078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téma célja egyfajta elmélyülés volt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linux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-alapú rendszerek, a naplózás és a centralizált log szerverek világában.</a:t>
            </a:r>
          </a:p>
          <a:p>
            <a:pPr algn="just"/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Láttuk, hogy nagy hálózatok esetében elengedhetetlen a központi naplógyűjtés.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Három elterjedt nyílt technológiával ismerkedtünk meg, és némi tapasztalatot szereztünk a rendszergazdai feladatok körében.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DAD8E63-A683-4C39-BA9D-B7B280A0F386}"/>
              </a:ext>
            </a:extLst>
          </p:cNvPr>
          <p:cNvSpPr txBox="1"/>
          <p:nvPr/>
        </p:nvSpPr>
        <p:spPr>
          <a:xfrm>
            <a:off x="429208" y="2551837"/>
            <a:ext cx="983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félév végén tartott konzultáción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cyan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Security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két lehetséges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továbbhaladási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irányt jelölt meg:</a:t>
            </a:r>
          </a:p>
          <a:p>
            <a:pPr algn="just"/>
            <a:endParaRPr lang="hu-HU" b="1" dirty="0">
              <a:solidFill>
                <a:srgbClr val="212529"/>
              </a:solidFill>
              <a:latin typeface="Abadi" panose="020B06040201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hu-HU" b="1" dirty="0">
                <a:solidFill>
                  <a:srgbClr val="212529"/>
                </a:solidFill>
                <a:latin typeface="Abadi" panose="020B0604020104020204" pitchFamily="34" charset="0"/>
              </a:rPr>
              <a:t>Nagy méretű DNS lekérdezések feldolgozása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b="1" dirty="0">
                <a:solidFill>
                  <a:srgbClr val="212529"/>
                </a:solidFill>
                <a:latin typeface="Abadi" panose="020B0604020104020204" pitchFamily="34" charset="0"/>
              </a:rPr>
              <a:t>Infrastruktúra skálázás, klaszterek bevezetése</a:t>
            </a:r>
            <a:endParaRPr lang="hu-HU" b="1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br>
              <a:rPr lang="hu-HU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29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742FFBEE-7163-4E7E-848A-D4A4511A9A0D}"/>
              </a:ext>
            </a:extLst>
          </p:cNvPr>
          <p:cNvSpPr txBox="1"/>
          <p:nvPr/>
        </p:nvSpPr>
        <p:spPr>
          <a:xfrm>
            <a:off x="274320" y="-92066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Hasznos linkek, források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B82128D-BA48-43D0-9AF7-08CB7D7588E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539EE2E-6FBF-4FC5-99FA-54E5D445F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3F02832-5F07-4F27-9FD5-9B08121767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AD34D30-865D-41AB-8E35-EA14CFE48A81}"/>
              </a:ext>
            </a:extLst>
          </p:cNvPr>
          <p:cNvSpPr txBox="1"/>
          <p:nvPr/>
        </p:nvSpPr>
        <p:spPr>
          <a:xfrm>
            <a:off x="470643" y="1277054"/>
            <a:ext cx="9477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  <a:hlinkClick r:id="rId5"/>
              </a:rPr>
              <a:t>https://www.elastic.co/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6"/>
              </a:rPr>
              <a:t>https://www.fluentd.org/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7"/>
              </a:rPr>
              <a:t>https://www.graylog.org/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8"/>
              </a:rPr>
              <a:t>https://github.com/hpcugent/logstash-patterns/blob/master/files/grok-patterns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9"/>
              </a:rPr>
              <a:t>https://www.elastic.co/guide/en/elastic-stack-get-started/current/get-started-elastic-stack.html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0"/>
              </a:rPr>
              <a:t>https://www.linkedin.com/company/cyansecurity/?originalSubdomain=hu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1"/>
              </a:rPr>
              <a:t>https://github.com/Uni-Sopron/temalabor-o21-I-NEW-Centralized-log-server</a:t>
            </a:r>
            <a:endParaRPr lang="hu-HU" dirty="0">
              <a:latin typeface="Abadi" panose="020B0604020104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3600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CC4A82F-58A9-463D-9CC7-9A14B3D5129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7536270-8590-4BBC-89D6-4BEA9FD87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0BB0118-0F80-4285-ABF6-8DD38EF48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730E880-200A-47AE-8C31-990FD33B7DE9}"/>
              </a:ext>
            </a:extLst>
          </p:cNvPr>
          <p:cNvSpPr txBox="1"/>
          <p:nvPr/>
        </p:nvSpPr>
        <p:spPr>
          <a:xfrm>
            <a:off x="681569" y="2228671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b="1" dirty="0">
                <a:solidFill>
                  <a:srgbClr val="A01B17"/>
                </a:solidFill>
                <a:latin typeface="Agency FB" panose="020B0503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64454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BD02874-CFC4-4733-82EA-7EFF9A1CCEA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E7ACD0-B4E6-438E-9A51-3623C001AD65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Követelmények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8F6C7F9-0CE0-4576-A211-745D00E19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2A6B4B3-856A-4223-959F-952335EF03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B6DC4C5-0BC0-437E-8CCD-A2ABCB4CF3C8}"/>
              </a:ext>
            </a:extLst>
          </p:cNvPr>
          <p:cNvSpPr txBox="1"/>
          <p:nvPr/>
        </p:nvSpPr>
        <p:spPr>
          <a:xfrm>
            <a:off x="549922" y="920621"/>
            <a:ext cx="10802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elvárás az, hogy legyen egy webes felület a </a:t>
            </a:r>
            <a:r>
              <a:rPr lang="hu-HU" dirty="0" err="1">
                <a:latin typeface="Abadi" panose="020B0604020104020204" pitchFamily="34" charset="0"/>
              </a:rPr>
              <a:t>preprocesszált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logok</a:t>
            </a:r>
            <a:r>
              <a:rPr lang="hu-HU" dirty="0">
                <a:latin typeface="Abadi" panose="020B0604020104020204" pitchFamily="34" charset="0"/>
              </a:rPr>
              <a:t> megjelenítésére,  ezekből lehessen statisztikát készíteni és különböző vizualizációkat.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b="1" dirty="0" err="1">
                <a:latin typeface="Abadi" panose="020B0604020104020204" pitchFamily="34" charset="0"/>
              </a:rPr>
              <a:t>Preprocesszálás</a:t>
            </a:r>
            <a:r>
              <a:rPr lang="hu-HU" b="1" dirty="0">
                <a:latin typeface="Abadi" panose="020B0604020104020204" pitchFamily="34" charset="0"/>
              </a:rPr>
              <a:t>:</a:t>
            </a:r>
            <a:r>
              <a:rPr lang="hu-HU" dirty="0">
                <a:latin typeface="Abadi" panose="020B0604020104020204" pitchFamily="34" charset="0"/>
              </a:rPr>
              <a:t> A nyers sorokat bontsuk mezőkre, alakítsuk őket úgy, hogy az emberi szem számára kellemes formában lehessen szűrni az adatok között.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Erre alkalmas kettő log </a:t>
            </a:r>
            <a:r>
              <a:rPr lang="hu-HU" dirty="0" err="1">
                <a:latin typeface="Abadi" panose="020B0604020104020204" pitchFamily="34" charset="0"/>
              </a:rPr>
              <a:t>collector</a:t>
            </a:r>
            <a:r>
              <a:rPr lang="hu-HU" dirty="0">
                <a:latin typeface="Abadi" panose="020B0604020104020204" pitchFamily="34" charset="0"/>
              </a:rPr>
              <a:t> amit tanulmányoztunk a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, amelyek beépülnek az egyes rendszerekbe.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Fontos, hogy megfigyeljük a rendszerek erősségeit és gyengeségeit.</a:t>
            </a:r>
          </a:p>
        </p:txBody>
      </p:sp>
    </p:spTree>
    <p:extLst>
      <p:ext uri="{BB962C8B-B14F-4D97-AF65-F5344CB8AC3E}">
        <p14:creationId xmlns:p14="http://schemas.microsoft.com/office/powerpoint/2010/main" val="29904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D6FC359-0AEF-424B-82B8-D071AD1AE850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19026F-11BA-46F5-83E2-86A702024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3870160F-4FAA-4635-B1EE-39D1E85802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16EEA92-3F52-4DE9-B232-DDD49705643F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376AFF-C5D1-4992-B386-0F5652527DE1}"/>
              </a:ext>
            </a:extLst>
          </p:cNvPr>
          <p:cNvSpPr txBox="1"/>
          <p:nvPr/>
        </p:nvSpPr>
        <p:spPr>
          <a:xfrm>
            <a:off x="579121" y="924560"/>
            <a:ext cx="1057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cég a rendszereit 99%-ban Linux alapokon üzemelteti, nekünk ehhez kell alkalmazkodnunk.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mi Linux tudásunk eddig kissé korlátozott volt, így tovább kellett tanulmányoznunk a Linux alapú rendszereket.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három rendszert hármunk között felosztottuk, mindenki a saját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-jét telepíti: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Horváth Bálint – Graylog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Mandl Ábel – EFK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Rácz Máté –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teszteléshez egy virtuális környezet állt a rendelkezésünkre, melyhez VPN hozzáférést kaptunk.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Az alapkomponensek telepítését dokumentáció alapján végeztük el.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11" name="Kép 10" descr="A képen méhsejt, kültéri objektum látható&#10;&#10;Automatikusan generált leírás">
            <a:extLst>
              <a:ext uri="{FF2B5EF4-FFF2-40B4-BE49-F238E27FC236}">
                <a16:creationId xmlns:a16="http://schemas.microsoft.com/office/drawing/2014/main" id="{C96614E1-248C-4C8F-8BF9-0A5FA2F91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0" y="3790315"/>
            <a:ext cx="2143125" cy="214312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E8CAF80-3B97-4237-8B10-D12634BAE3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07" y="3790315"/>
            <a:ext cx="2171934" cy="1936756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id="{62517743-3540-489B-BCEA-EBE08706CC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5424" y="3790315"/>
            <a:ext cx="1999129" cy="1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86D6B71-3651-4D61-8CD4-20BAB8BEE0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3BF4FAF-C49D-49CE-A938-84E5D80D3EB4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BFEB4BC-31D7-4079-980D-D0FFC2FA5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4DCEB4C6-FE4C-46AA-8C1F-CA08B288A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180FF3-8853-4D61-A21E-5E2C4F6723F3}"/>
              </a:ext>
            </a:extLst>
          </p:cNvPr>
          <p:cNvSpPr txBox="1"/>
          <p:nvPr/>
        </p:nvSpPr>
        <p:spPr>
          <a:xfrm>
            <a:off x="558800" y="843280"/>
            <a:ext cx="8925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Otthonról dolgoztunk, </a:t>
            </a:r>
            <a:r>
              <a:rPr lang="hu-HU" b="1" dirty="0">
                <a:latin typeface="Abadi" panose="020B0604020104020204" pitchFamily="34" charset="0"/>
              </a:rPr>
              <a:t>VPN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>
                <a:latin typeface="Abadi" panose="020B0604020104020204" pitchFamily="34" charset="0"/>
              </a:rPr>
              <a:t>SSH</a:t>
            </a:r>
            <a:r>
              <a:rPr lang="hu-HU" dirty="0">
                <a:latin typeface="Abadi" panose="020B0604020104020204" pitchFamily="34" charset="0"/>
              </a:rPr>
              <a:t> segítségével értük el a céges virtuális környezetet.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Ubuntu-t használtunk a tesztelésre.</a:t>
            </a:r>
          </a:p>
          <a:p>
            <a:pPr algn="just"/>
            <a:r>
              <a:rPr lang="hu-HU" b="1" dirty="0">
                <a:latin typeface="Abadi" panose="020B0604020104020204" pitchFamily="34" charset="0"/>
              </a:rPr>
              <a:t>Ubuntu</a:t>
            </a:r>
            <a:r>
              <a:rPr lang="hu-HU" dirty="0">
                <a:latin typeface="Abadi" panose="020B0604020104020204" pitchFamily="34" charset="0"/>
              </a:rPr>
              <a:t>: Debian alapú Linux disztribúció.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3" name="Ábra 2" descr="Laptop egyszínű kitöltéssel">
            <a:extLst>
              <a:ext uri="{FF2B5EF4-FFF2-40B4-BE49-F238E27FC236}">
                <a16:creationId xmlns:a16="http://schemas.microsoft.com/office/drawing/2014/main" id="{B04AEB5F-4C05-4147-82D3-12F08CDE6C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925" y="4213749"/>
            <a:ext cx="914400" cy="914400"/>
          </a:xfrm>
          <a:prstGeom prst="rect">
            <a:avLst/>
          </a:prstGeom>
        </p:spPr>
      </p:pic>
      <p:sp>
        <p:nvSpPr>
          <p:cNvPr id="9" name="Henger 8">
            <a:extLst>
              <a:ext uri="{FF2B5EF4-FFF2-40B4-BE49-F238E27FC236}">
                <a16:creationId xmlns:a16="http://schemas.microsoft.com/office/drawing/2014/main" id="{E9F392FD-D67A-427A-B8C8-D045F23CE51C}"/>
              </a:ext>
            </a:extLst>
          </p:cNvPr>
          <p:cNvSpPr/>
          <p:nvPr/>
        </p:nvSpPr>
        <p:spPr>
          <a:xfrm rot="16200000">
            <a:off x="4534234" y="898769"/>
            <a:ext cx="626039" cy="4861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Ábra 10" descr="Terminál parancssora egyszínű kitöltéssel">
            <a:extLst>
              <a:ext uri="{FF2B5EF4-FFF2-40B4-BE49-F238E27FC236}">
                <a16:creationId xmlns:a16="http://schemas.microsoft.com/office/drawing/2014/main" id="{7BE92D9B-5EDE-49BE-8974-8420C9427A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9047" y="4865413"/>
            <a:ext cx="590939" cy="590939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FF6925B3-6674-485B-BFCA-3359F7AE1D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826" y="4367637"/>
            <a:ext cx="914400" cy="914400"/>
          </a:xfrm>
          <a:prstGeom prst="rect">
            <a:avLst/>
          </a:prstGeom>
        </p:spPr>
      </p:pic>
      <p:pic>
        <p:nvPicPr>
          <p:cNvPr id="15" name="Ábra 14" descr="Adatbázis egyszínű kitöltéssel">
            <a:extLst>
              <a:ext uri="{FF2B5EF4-FFF2-40B4-BE49-F238E27FC236}">
                <a16:creationId xmlns:a16="http://schemas.microsoft.com/office/drawing/2014/main" id="{6D4617D3-643E-4A7D-892D-472F65149C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1426" y="4832778"/>
            <a:ext cx="914400" cy="914400"/>
          </a:xfrm>
          <a:prstGeom prst="rect">
            <a:avLst/>
          </a:prstGeom>
        </p:spPr>
      </p:pic>
      <p:pic>
        <p:nvPicPr>
          <p:cNvPr id="17" name="Ábra 16" descr="Felhő egyszínű kitöltéssel">
            <a:extLst>
              <a:ext uri="{FF2B5EF4-FFF2-40B4-BE49-F238E27FC236}">
                <a16:creationId xmlns:a16="http://schemas.microsoft.com/office/drawing/2014/main" id="{AA3DF723-54FF-4F17-8D68-88C73DAB4F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3456" y="2181511"/>
            <a:ext cx="2186126" cy="2186126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A9114A1D-34CB-4428-8439-C3A56F865A71}"/>
              </a:ext>
            </a:extLst>
          </p:cNvPr>
          <p:cNvSpPr txBox="1"/>
          <p:nvPr/>
        </p:nvSpPr>
        <p:spPr>
          <a:xfrm>
            <a:off x="471765" y="5476211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latin typeface="Consolas" panose="020B0609020204030204" pitchFamily="49" charset="0"/>
              </a:rPr>
              <a:t>ssh</a:t>
            </a:r>
            <a:r>
              <a:rPr lang="hu-HU" sz="1600" dirty="0">
                <a:latin typeface="Consolas" panose="020B0609020204030204" pitchFamily="49" charset="0"/>
              </a:rPr>
              <a:t> cyanadm@172.24.1.11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4D72C7D-5AF5-49C1-A278-C33E41A7CFE4}"/>
              </a:ext>
            </a:extLst>
          </p:cNvPr>
          <p:cNvSpPr txBox="1"/>
          <p:nvPr/>
        </p:nvSpPr>
        <p:spPr>
          <a:xfrm>
            <a:off x="1928325" y="4517060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192.168.1.64/24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45E59FA-D6E9-44A5-9B6E-03F8DB11907E}"/>
              </a:ext>
            </a:extLst>
          </p:cNvPr>
          <p:cNvSpPr txBox="1"/>
          <p:nvPr/>
        </p:nvSpPr>
        <p:spPr>
          <a:xfrm>
            <a:off x="8705882" y="4557636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172.24.1.11/24</a:t>
            </a:r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DD351F2A-595E-4097-B6C5-9469C1AF9B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8" y="3087567"/>
            <a:ext cx="725942" cy="53356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E576C146-A969-4C56-ADD6-049D692428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55" y="3108848"/>
            <a:ext cx="725942" cy="533567"/>
          </a:xfrm>
          <a:prstGeom prst="rect">
            <a:avLst/>
          </a:prstGeom>
        </p:spPr>
      </p:pic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BC468C39-269A-44BB-9F15-956984ECDFE4}"/>
              </a:ext>
            </a:extLst>
          </p:cNvPr>
          <p:cNvCxnSpPr>
            <a:stCxn id="22" idx="2"/>
          </p:cNvCxnSpPr>
          <p:nvPr/>
        </p:nvCxnSpPr>
        <p:spPr>
          <a:xfrm>
            <a:off x="1458329" y="3621134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C06E523-ABB3-4242-888B-0DCA07E707C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821300" y="3354351"/>
            <a:ext cx="5963755" cy="21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07B5B1F8-7247-4EDC-8BB3-4EBEEED7218B}"/>
              </a:ext>
            </a:extLst>
          </p:cNvPr>
          <p:cNvCxnSpPr/>
          <p:nvPr/>
        </p:nvCxnSpPr>
        <p:spPr>
          <a:xfrm>
            <a:off x="8125898" y="3621133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6976D20-9B16-45FB-9C78-E6EAA4C629E6}"/>
              </a:ext>
            </a:extLst>
          </p:cNvPr>
          <p:cNvSpPr txBox="1"/>
          <p:nvPr/>
        </p:nvSpPr>
        <p:spPr>
          <a:xfrm>
            <a:off x="4374719" y="319096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663EFC6A-27A6-4963-8590-C2B43261860B}"/>
              </a:ext>
            </a:extLst>
          </p:cNvPr>
          <p:cNvSpPr txBox="1"/>
          <p:nvPr/>
        </p:nvSpPr>
        <p:spPr>
          <a:xfrm>
            <a:off x="4233764" y="21782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SSL VPN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EA0AEA84-8407-45F6-9237-0414C281324C}"/>
              </a:ext>
            </a:extLst>
          </p:cNvPr>
          <p:cNvSpPr txBox="1"/>
          <p:nvPr/>
        </p:nvSpPr>
        <p:spPr>
          <a:xfrm>
            <a:off x="832407" y="3948463"/>
            <a:ext cx="1317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Abadi" panose="020B0604020104020204" pitchFamily="34" charset="0"/>
              </a:rPr>
              <a:t>FortiClient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DAD8E18A-C09E-4C39-AC7F-C0DF69E4E08C}"/>
              </a:ext>
            </a:extLst>
          </p:cNvPr>
          <p:cNvSpPr txBox="1"/>
          <p:nvPr/>
        </p:nvSpPr>
        <p:spPr>
          <a:xfrm>
            <a:off x="4060010" y="601472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Így dolgoztunk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8BFFB914-3911-445C-AAF8-D50C2252A398}"/>
              </a:ext>
            </a:extLst>
          </p:cNvPr>
          <p:cNvSpPr txBox="1"/>
          <p:nvPr/>
        </p:nvSpPr>
        <p:spPr>
          <a:xfrm>
            <a:off x="1067809" y="26470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WAN1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94600FA8-74C4-4796-A2F4-5FE89A6A530A}"/>
              </a:ext>
            </a:extLst>
          </p:cNvPr>
          <p:cNvSpPr txBox="1"/>
          <p:nvPr/>
        </p:nvSpPr>
        <p:spPr>
          <a:xfrm>
            <a:off x="7744710" y="265739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WAN2</a:t>
            </a:r>
          </a:p>
        </p:txBody>
      </p:sp>
    </p:spTree>
    <p:extLst>
      <p:ext uri="{BB962C8B-B14F-4D97-AF65-F5344CB8AC3E}">
        <p14:creationId xmlns:p14="http://schemas.microsoft.com/office/powerpoint/2010/main" val="13501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2E4301DD-C188-4DBD-8622-C3CF65F0D40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DB0531-99A2-4AA4-A155-C0DB79EEB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0FB8A7EC-F4C1-41A1-80C9-A77B34E44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6BF220C-87A1-4E15-98FC-25D0E35276C7}"/>
              </a:ext>
            </a:extLst>
          </p:cNvPr>
          <p:cNvSpPr txBox="1"/>
          <p:nvPr/>
        </p:nvSpPr>
        <p:spPr>
          <a:xfrm>
            <a:off x="274320" y="0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környezet</a:t>
            </a:r>
          </a:p>
        </p:txBody>
      </p:sp>
      <p:pic>
        <p:nvPicPr>
          <p:cNvPr id="8" name="Ábra 7" descr="Kiszolgáló egyszínű kitöltéssel">
            <a:extLst>
              <a:ext uri="{FF2B5EF4-FFF2-40B4-BE49-F238E27FC236}">
                <a16:creationId xmlns:a16="http://schemas.microsoft.com/office/drawing/2014/main" id="{3FCA9E6B-6566-4EA7-85F9-60B3681336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666" y="2300211"/>
            <a:ext cx="914400" cy="914400"/>
          </a:xfrm>
          <a:prstGeom prst="rect">
            <a:avLst/>
          </a:prstGeom>
        </p:spPr>
      </p:pic>
      <p:pic>
        <p:nvPicPr>
          <p:cNvPr id="9" name="Ábra 8" descr="Kiszolgáló egyszínű kitöltéssel">
            <a:extLst>
              <a:ext uri="{FF2B5EF4-FFF2-40B4-BE49-F238E27FC236}">
                <a16:creationId xmlns:a16="http://schemas.microsoft.com/office/drawing/2014/main" id="{5D4C4BC6-D032-4F4B-8ADB-2F39698678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342" y="2300211"/>
            <a:ext cx="914400" cy="914400"/>
          </a:xfrm>
          <a:prstGeom prst="rect">
            <a:avLst/>
          </a:prstGeom>
        </p:spPr>
      </p:pic>
      <p:pic>
        <p:nvPicPr>
          <p:cNvPr id="10" name="Ábra 9" descr="Kiszolgáló egyszínű kitöltéssel">
            <a:extLst>
              <a:ext uri="{FF2B5EF4-FFF2-40B4-BE49-F238E27FC236}">
                <a16:creationId xmlns:a16="http://schemas.microsoft.com/office/drawing/2014/main" id="{FB74269D-EE68-45B7-BE3E-C8F09726E0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2623" y="2281514"/>
            <a:ext cx="914400" cy="914400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42B9D417-2758-4ABA-9C2A-22AB93059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5609" y="3463129"/>
            <a:ext cx="914400" cy="914400"/>
          </a:xfrm>
          <a:prstGeom prst="rect">
            <a:avLst/>
          </a:prstGeom>
        </p:spPr>
      </p:pic>
      <p:pic>
        <p:nvPicPr>
          <p:cNvPr id="14" name="Ábra 13" descr="Kiszolgáló egyszínű kitöltéssel">
            <a:extLst>
              <a:ext uri="{FF2B5EF4-FFF2-40B4-BE49-F238E27FC236}">
                <a16:creationId xmlns:a16="http://schemas.microsoft.com/office/drawing/2014/main" id="{CCF31FE1-2D3C-4AD9-976F-B44ACBE6BA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5205" y="3471127"/>
            <a:ext cx="914400" cy="914400"/>
          </a:xfrm>
          <a:prstGeom prst="rect">
            <a:avLst/>
          </a:prstGeom>
        </p:spPr>
      </p:pic>
      <p:pic>
        <p:nvPicPr>
          <p:cNvPr id="15" name="Ábra 14" descr="Kiszolgáló egyszínű kitöltéssel">
            <a:extLst>
              <a:ext uri="{FF2B5EF4-FFF2-40B4-BE49-F238E27FC236}">
                <a16:creationId xmlns:a16="http://schemas.microsoft.com/office/drawing/2014/main" id="{2067FAB1-ACE9-49C1-AEDA-E8C49C6A46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1593" y="3459410"/>
            <a:ext cx="914400" cy="914400"/>
          </a:xfrm>
          <a:prstGeom prst="rect">
            <a:avLst/>
          </a:prstGeom>
        </p:spPr>
      </p:pic>
      <p:pic>
        <p:nvPicPr>
          <p:cNvPr id="16" name="Ábra 15" descr="Kiszolgáló egyszínű kitöltéssel">
            <a:extLst>
              <a:ext uri="{FF2B5EF4-FFF2-40B4-BE49-F238E27FC236}">
                <a16:creationId xmlns:a16="http://schemas.microsoft.com/office/drawing/2014/main" id="{4AF5A067-D566-4776-B279-8462147780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428" y="3459410"/>
            <a:ext cx="914400" cy="914400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9AA3526F-52A6-45A3-AE16-E8926AE0723B}"/>
              </a:ext>
            </a:extLst>
          </p:cNvPr>
          <p:cNvSpPr/>
          <p:nvPr/>
        </p:nvSpPr>
        <p:spPr>
          <a:xfrm>
            <a:off x="436735" y="707886"/>
            <a:ext cx="10496939" cy="57768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E62BD2C4-411D-4110-BEFA-6B8A910582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16" y="211554"/>
            <a:ext cx="1009378" cy="1009378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E999556D-DC61-4113-A20E-F300431021F2}"/>
              </a:ext>
            </a:extLst>
          </p:cNvPr>
          <p:cNvSpPr txBox="1"/>
          <p:nvPr/>
        </p:nvSpPr>
        <p:spPr>
          <a:xfrm>
            <a:off x="1331167" y="19828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UNI-Server01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0AED433-989F-4BA4-BA4C-E2508FB3EC27}"/>
              </a:ext>
            </a:extLst>
          </p:cNvPr>
          <p:cNvSpPr txBox="1"/>
          <p:nvPr/>
        </p:nvSpPr>
        <p:spPr>
          <a:xfrm>
            <a:off x="780018" y="319967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UNI-Client01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3EFA151-7643-42DE-9F5C-EF4E10932448}"/>
              </a:ext>
            </a:extLst>
          </p:cNvPr>
          <p:cNvSpPr txBox="1"/>
          <p:nvPr/>
        </p:nvSpPr>
        <p:spPr>
          <a:xfrm>
            <a:off x="2104175" y="319967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UNI-Client02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F8FFEFA-675A-4158-884C-F869503BE7FD}"/>
              </a:ext>
            </a:extLst>
          </p:cNvPr>
          <p:cNvSpPr txBox="1"/>
          <p:nvPr/>
        </p:nvSpPr>
        <p:spPr>
          <a:xfrm>
            <a:off x="4869062" y="193087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8356821-6AB9-4C21-869D-704DEAB7D7FC}"/>
              </a:ext>
            </a:extLst>
          </p:cNvPr>
          <p:cNvSpPr txBox="1"/>
          <p:nvPr/>
        </p:nvSpPr>
        <p:spPr>
          <a:xfrm>
            <a:off x="4161946" y="315942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21F913D-3335-421C-A005-A072D9EBAA53}"/>
              </a:ext>
            </a:extLst>
          </p:cNvPr>
          <p:cNvSpPr txBox="1"/>
          <p:nvPr/>
        </p:nvSpPr>
        <p:spPr>
          <a:xfrm>
            <a:off x="5549482" y="319591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UNI-Client04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7C8251B-9EBA-47C5-958B-C7CD037790FA}"/>
              </a:ext>
            </a:extLst>
          </p:cNvPr>
          <p:cNvSpPr txBox="1"/>
          <p:nvPr/>
        </p:nvSpPr>
        <p:spPr>
          <a:xfrm>
            <a:off x="8500466" y="19853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5F6C7A9-9E45-4936-944E-5BF7EA4D6DB9}"/>
              </a:ext>
            </a:extLst>
          </p:cNvPr>
          <p:cNvSpPr txBox="1"/>
          <p:nvPr/>
        </p:nvSpPr>
        <p:spPr>
          <a:xfrm>
            <a:off x="7697281" y="320163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UNI-Client05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974BC66-F989-4D70-8D0B-5AEE5286C387}"/>
              </a:ext>
            </a:extLst>
          </p:cNvPr>
          <p:cNvSpPr txBox="1"/>
          <p:nvPr/>
        </p:nvSpPr>
        <p:spPr>
          <a:xfrm>
            <a:off x="9154482" y="31922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UNI-Client06</a:t>
            </a: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F5FF6DF5-1B38-4A2E-86A0-AE01A8C5DE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47" y="2198406"/>
            <a:ext cx="494813" cy="492306"/>
          </a:xfrm>
          <a:prstGeom prst="rect">
            <a:avLst/>
          </a:prstGeom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4D610CC0-25E9-452D-AEF2-FD3DA3F00E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3" y="2207633"/>
            <a:ext cx="461449" cy="461449"/>
          </a:xfrm>
          <a:prstGeom prst="rect">
            <a:avLst/>
          </a:prstGeom>
        </p:spPr>
      </p:pic>
      <p:pic>
        <p:nvPicPr>
          <p:cNvPr id="39" name="Ábra 38">
            <a:extLst>
              <a:ext uri="{FF2B5EF4-FFF2-40B4-BE49-F238E27FC236}">
                <a16:creationId xmlns:a16="http://schemas.microsoft.com/office/drawing/2014/main" id="{3B38DCE1-3F80-4AA9-B820-C3D05FD60A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7951" y="2251492"/>
            <a:ext cx="477013" cy="462130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id="{B7DAB443-B343-4F88-A441-A12A5AD0E4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5" y="4145703"/>
            <a:ext cx="389627" cy="486883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id="{076AE416-459C-4148-AB8B-FD5B66B329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42" y="4128280"/>
            <a:ext cx="389627" cy="486883"/>
          </a:xfrm>
          <a:prstGeom prst="rect">
            <a:avLst/>
          </a:prstGeom>
        </p:spPr>
      </p:pic>
      <p:pic>
        <p:nvPicPr>
          <p:cNvPr id="43" name="Kép 42">
            <a:extLst>
              <a:ext uri="{FF2B5EF4-FFF2-40B4-BE49-F238E27FC236}">
                <a16:creationId xmlns:a16="http://schemas.microsoft.com/office/drawing/2014/main" id="{64431649-6991-4B23-B01F-672B118383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75" y="4127005"/>
            <a:ext cx="389627" cy="486883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CA2E8A35-411F-4B15-9BF7-627AD1BB9C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58" y="4127006"/>
            <a:ext cx="389627" cy="486883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id="{F3C9A1FF-6BD4-469D-A407-F6E89C3C09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46" y="4048367"/>
            <a:ext cx="914400" cy="914400"/>
          </a:xfrm>
          <a:prstGeom prst="rect">
            <a:avLst/>
          </a:prstGeom>
        </p:spPr>
      </p:pic>
      <p:pic>
        <p:nvPicPr>
          <p:cNvPr id="12" name="Ábra 11" descr="Kiszolgáló egyszínű kitöltéssel">
            <a:extLst>
              <a:ext uri="{FF2B5EF4-FFF2-40B4-BE49-F238E27FC236}">
                <a16:creationId xmlns:a16="http://schemas.microsoft.com/office/drawing/2014/main" id="{0EC66D18-6957-49F9-BA7F-292A594775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3495" y="3471127"/>
            <a:ext cx="914400" cy="914400"/>
          </a:xfrm>
          <a:prstGeom prst="rect">
            <a:avLst/>
          </a:prstGeom>
        </p:spPr>
      </p:pic>
      <p:pic>
        <p:nvPicPr>
          <p:cNvPr id="11" name="Ábra 10" descr="Kiszolgáló egyszínű kitöltéssel">
            <a:extLst>
              <a:ext uri="{FF2B5EF4-FFF2-40B4-BE49-F238E27FC236}">
                <a16:creationId xmlns:a16="http://schemas.microsoft.com/office/drawing/2014/main" id="{423E39F0-3B2F-479D-BD34-185157BF0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880" y="3481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BD487A9-291B-4431-B206-E0C3CBAE07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EC28930-1467-4715-8C76-50B042559670}"/>
              </a:ext>
            </a:extLst>
          </p:cNvPr>
          <p:cNvSpPr txBox="1"/>
          <p:nvPr/>
        </p:nvSpPr>
        <p:spPr>
          <a:xfrm>
            <a:off x="274320" y="0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Melyik rendszer miből áll?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D235D0E3-82EC-4D73-A17C-3640E718B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D7944D8-8CD6-432D-843E-D9E6ACA777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D6BF033-0FD1-4230-A4A4-2C2F97469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38" y="1548881"/>
            <a:ext cx="8993723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3EEB5A6-8032-4DA9-BADC-AE838DA56D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97D810F-2283-4E1A-8039-61B3FA1C8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006EA08-3723-47A7-9FD7-B7CE2E13F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EB5B8C6-62F7-4945-AD4F-F38B274E0B6C}"/>
              </a:ext>
            </a:extLst>
          </p:cNvPr>
          <p:cNvSpPr txBox="1"/>
          <p:nvPr/>
        </p:nvSpPr>
        <p:spPr>
          <a:xfrm>
            <a:off x="274320" y="0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Technológiák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B8C9798-3D41-4AB6-AC5B-8A91FA70FA40}"/>
              </a:ext>
            </a:extLst>
          </p:cNvPr>
          <p:cNvSpPr txBox="1"/>
          <p:nvPr/>
        </p:nvSpPr>
        <p:spPr>
          <a:xfrm>
            <a:off x="796046" y="584906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(ELK)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3627E28-09E7-4C20-93CC-8C87E77DE2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3" y="615820"/>
            <a:ext cx="494813" cy="49230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40B72D6-482D-4A74-819A-BB67B4940F55}"/>
              </a:ext>
            </a:extLst>
          </p:cNvPr>
          <p:cNvSpPr txBox="1"/>
          <p:nvPr/>
        </p:nvSpPr>
        <p:spPr>
          <a:xfrm>
            <a:off x="796046" y="1231367"/>
            <a:ext cx="892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ELK egy </a:t>
            </a:r>
            <a:r>
              <a:rPr lang="hu-HU" dirty="0" err="1">
                <a:latin typeface="Abadi" panose="020B0604020104020204" pitchFamily="34" charset="0"/>
              </a:rPr>
              <a:t>betűsző</a:t>
            </a:r>
            <a:r>
              <a:rPr lang="hu-HU" dirty="0">
                <a:latin typeface="Abadi" panose="020B0604020104020204" pitchFamily="34" charset="0"/>
              </a:rPr>
              <a:t>, 3 nyílt-forráskódú projektet takar: </a:t>
            </a:r>
            <a:r>
              <a:rPr lang="hu-HU" b="1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. Mondhatni ez a piacvezető rendszer naplófájlok gyűjtésére és </a:t>
            </a:r>
            <a:r>
              <a:rPr lang="hu-HU" dirty="0" err="1">
                <a:latin typeface="Abadi" panose="020B0604020104020204" pitchFamily="34" charset="0"/>
              </a:rPr>
              <a:t>elemezésére</a:t>
            </a:r>
            <a:r>
              <a:rPr lang="hu-HU" dirty="0">
                <a:latin typeface="Abadi" panose="020B0604020104020204" pitchFamily="34" charset="0"/>
              </a:rPr>
              <a:t>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Később ez kiegészült a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projekttel 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Elastic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Stack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lett a név.</a:t>
            </a:r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9D6836BB-49C7-46E7-A726-05FA99A91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68" y="2906970"/>
            <a:ext cx="5797420" cy="1856986"/>
          </a:xfrm>
          <a:prstGeom prst="rect">
            <a:avLst/>
          </a:prstGeom>
        </p:spPr>
      </p:pic>
      <p:pic>
        <p:nvPicPr>
          <p:cNvPr id="16" name="Ábra 15">
            <a:extLst>
              <a:ext uri="{FF2B5EF4-FFF2-40B4-BE49-F238E27FC236}">
                <a16:creationId xmlns:a16="http://schemas.microsoft.com/office/drawing/2014/main" id="{CD8659B6-F7F6-4820-BA2D-D045F2760D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110" y="2688183"/>
            <a:ext cx="4954768" cy="26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1759</Words>
  <Application>Microsoft Office PowerPoint</Application>
  <PresentationFormat>Szélesvásznú</PresentationFormat>
  <Paragraphs>222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44" baseType="lpstr">
      <vt:lpstr>Abadi</vt:lpstr>
      <vt:lpstr>Agency FB</vt:lpstr>
      <vt:lpstr>Arial</vt:lpstr>
      <vt:lpstr>Calibri</vt:lpstr>
      <vt:lpstr>Calibri Light</vt:lpstr>
      <vt:lpstr>Consolas</vt:lpstr>
      <vt:lpstr>Courier New</vt:lpstr>
      <vt:lpstr>Fira Mono</vt:lpstr>
      <vt:lpstr>Oswald</vt:lpstr>
      <vt:lpstr>system-ui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Máté [STUDENT]</dc:creator>
  <cp:lastModifiedBy>Rácz Máté [STUDENT]</cp:lastModifiedBy>
  <cp:revision>57</cp:revision>
  <dcterms:created xsi:type="dcterms:W3CDTF">2022-01-23T15:13:34Z</dcterms:created>
  <dcterms:modified xsi:type="dcterms:W3CDTF">2022-01-26T13:00:51Z</dcterms:modified>
</cp:coreProperties>
</file>