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8" r:id="rId17"/>
    <p:sldId id="279" r:id="rId18"/>
    <p:sldId id="280" r:id="rId19"/>
    <p:sldId id="281" r:id="rId20"/>
    <p:sldId id="270" r:id="rId21"/>
    <p:sldId id="282" r:id="rId22"/>
    <p:sldId id="283" r:id="rId23"/>
    <p:sldId id="284" r:id="rId24"/>
    <p:sldId id="286" r:id="rId25"/>
    <p:sldId id="285" r:id="rId26"/>
    <p:sldId id="272" r:id="rId27"/>
    <p:sldId id="277" r:id="rId28"/>
    <p:sldId id="275" r:id="rId29"/>
    <p:sldId id="274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5939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és Major Kálmán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4" y="803748"/>
            <a:ext cx="5518945" cy="35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időben, például a </a:t>
            </a:r>
            <a:r>
              <a:rPr lang="hu-HU" dirty="0" err="1">
                <a:latin typeface="Abadi" panose="020B0604020104020204" pitchFamily="34" charset="0"/>
              </a:rPr>
              <a:t>DevOps</a:t>
            </a:r>
            <a:r>
              <a:rPr lang="hu-HU" dirty="0">
                <a:latin typeface="Abadi" panose="020B0604020104020204" pitchFamily="34" charset="0"/>
              </a:rPr>
              <a:t> szemlélet megjelenése miatt. Azok az idők pedig elmúltak, hogy relációs adatbázisokban tároljuk a naplósorokat.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D74E28A-8624-4188-BCF4-14AE360BDE5A}"/>
              </a:ext>
            </a:extLst>
          </p:cNvPr>
          <p:cNvSpPr txBox="1"/>
          <p:nvPr/>
        </p:nvSpPr>
        <p:spPr>
          <a:xfrm>
            <a:off x="751840" y="4212275"/>
            <a:ext cx="751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</a:t>
            </a:r>
            <a:r>
              <a:rPr lang="hu-HU" sz="2000" dirty="0" err="1">
                <a:latin typeface="Abadi" panose="020B0604020104020204" pitchFamily="34" charset="0"/>
              </a:rPr>
              <a:t>Fluentd</a:t>
            </a:r>
            <a:r>
              <a:rPr lang="hu-HU" sz="2000" dirty="0">
                <a:latin typeface="Abadi" panose="020B0604020104020204" pitchFamily="34" charset="0"/>
              </a:rPr>
              <a:t> és a </a:t>
            </a:r>
            <a:r>
              <a:rPr lang="hu-HU" sz="2000" dirty="0" err="1">
                <a:latin typeface="Abadi" panose="020B0604020104020204" pitchFamily="34" charset="0"/>
              </a:rPr>
              <a:t>Logstash</a:t>
            </a:r>
            <a:r>
              <a:rPr lang="hu-HU" sz="2000" dirty="0">
                <a:latin typeface="Abadi" panose="020B0604020104020204" pitchFamily="34" charset="0"/>
              </a:rPr>
              <a:t> között a teljesítmény, valamint a konfiguráció szintaktikája a jelentős különbség.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802144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092601" y="1802144"/>
            <a:ext cx="79633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készült.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közösség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410791" y="4966327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4" y="1762901"/>
            <a:ext cx="10253807" cy="3983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br>
              <a:rPr lang="hu-HU" dirty="0">
                <a:latin typeface="Abadi" panose="020B0604020104020204" pitchFamily="34" charset="0"/>
              </a:rPr>
            </a:b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Log források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Syslog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Journald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>
                <a:effectLst/>
                <a:latin typeface="Abadi" panose="020B0604020104020204" pitchFamily="34" charset="0"/>
              </a:rPr>
              <a:t>Windows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eventlog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Raw</a:t>
            </a:r>
            <a:r>
              <a:rPr lang="hu-HU" b="0" dirty="0">
                <a:effectLst/>
                <a:latin typeface="Abadi" panose="020B0604020104020204" pitchFamily="34" charset="0"/>
              </a:rPr>
              <a:t>/</a:t>
            </a:r>
            <a:r>
              <a:rPr lang="hu-HU" b="0" dirty="0" err="1">
                <a:effectLst/>
                <a:latin typeface="Abadi" panose="020B0604020104020204" pitchFamily="34" charset="0"/>
              </a:rPr>
              <a:t>Plaintext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From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files</a:t>
            </a:r>
            <a:endParaRPr lang="hu-HU" b="0" dirty="0">
              <a:effectLst/>
              <a:latin typeface="Abadi" panose="020B0604020104020204" pitchFamily="34" charset="0"/>
            </a:endParaRPr>
          </a:p>
          <a:p>
            <a:r>
              <a:rPr lang="hu-HU" b="0" dirty="0">
                <a:effectLst/>
                <a:latin typeface="Abadi" panose="020B0604020104020204" pitchFamily="34" charset="0"/>
              </a:rPr>
              <a:t>JSON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path</a:t>
            </a:r>
            <a:r>
              <a:rPr lang="hu-HU" b="0" dirty="0">
                <a:effectLst/>
                <a:latin typeface="Abadi" panose="020B0604020104020204" pitchFamily="34" charset="0"/>
              </a:rPr>
              <a:t>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from</a:t>
            </a:r>
            <a:r>
              <a:rPr lang="hu-HU" b="0" dirty="0">
                <a:effectLst/>
                <a:latin typeface="Abadi" panose="020B0604020104020204" pitchFamily="34" charset="0"/>
              </a:rPr>
              <a:t> HTTP API</a:t>
            </a:r>
          </a:p>
          <a:p>
            <a:r>
              <a:rPr lang="hu-HU" b="0" dirty="0" err="1">
                <a:effectLst/>
                <a:latin typeface="Abadi" panose="020B0604020104020204" pitchFamily="34" charset="0"/>
              </a:rPr>
              <a:t>Application</a:t>
            </a:r>
            <a:r>
              <a:rPr lang="hu-HU" b="0" dirty="0">
                <a:effectLst/>
                <a:latin typeface="Abadi" panose="020B0604020104020204" pitchFamily="34" charset="0"/>
              </a:rPr>
              <a:t> Data</a:t>
            </a:r>
          </a:p>
          <a:p>
            <a:endParaRPr lang="hu-HU" b="0" dirty="0">
              <a:effectLst/>
              <a:latin typeface="Abadi" panose="020B0604020104020204" pitchFamily="34" charset="0"/>
            </a:endParaRPr>
          </a:p>
          <a:p>
            <a:br>
              <a:rPr lang="hu-HU" b="0" dirty="0">
                <a:effectLst/>
                <a:latin typeface="Abadi" panose="020B0604020104020204" pitchFamily="34" charset="0"/>
              </a:rPr>
            </a:br>
            <a:endParaRPr lang="hu-HU" b="0" dirty="0">
              <a:effectLst/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FFE128-28A9-4095-B99A-C85CCB9D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7" y="5005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u-HU" b="0" i="0" cap="all" dirty="0">
                <a:solidFill>
                  <a:srgbClr val="1A1A1B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b="0" i="0" cap="all" dirty="0">
                <a:solidFill>
                  <a:srgbClr val="1A1A1B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b="0" i="0" cap="all" dirty="0">
                <a:solidFill>
                  <a:srgbClr val="1A1A1B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b="0" i="0" cap="all" dirty="0">
                <a:solidFill>
                  <a:srgbClr val="1A1A1B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b="0" i="0" cap="all" dirty="0">
                <a:solidFill>
                  <a:srgbClr val="1A1A1B"/>
                </a:solidFill>
                <a:effectLst/>
                <a:latin typeface="Agency FB" panose="020B0503020202020204" pitchFamily="34" charset="0"/>
              </a:rPr>
              <a:t>LANGUAGE</a:t>
            </a:r>
            <a:br>
              <a:rPr lang="hu-HU" b="0" i="0" cap="all" dirty="0">
                <a:solidFill>
                  <a:srgbClr val="1A1A1B"/>
                </a:solidFill>
                <a:effectLst/>
                <a:latin typeface="Oswald" panose="020B0604020202020204" pitchFamily="2" charset="-18"/>
              </a:rPr>
            </a:br>
            <a:br>
              <a:rPr lang="hu-HU" b="0" i="0" dirty="0">
                <a:solidFill>
                  <a:srgbClr val="8E8E8E"/>
                </a:solidFill>
                <a:effectLst/>
                <a:latin typeface="Oswald" panose="020B0604020202020204" pitchFamily="2" charset="-18"/>
              </a:rPr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0DE347E-45A5-42E6-A2AA-027A3EE8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681" y="1851025"/>
            <a:ext cx="7178119" cy="4351338"/>
          </a:xfrm>
        </p:spPr>
      </p:pic>
    </p:spTree>
    <p:extLst>
      <p:ext uri="{BB962C8B-B14F-4D97-AF65-F5344CB8AC3E}">
        <p14:creationId xmlns:p14="http://schemas.microsoft.com/office/powerpoint/2010/main" val="217636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Linux-</a:t>
            </a:r>
            <a:r>
              <a:rPr lang="hu-HU" dirty="0" err="1">
                <a:latin typeface="Abadi" panose="020B0604020104020204" pitchFamily="34" charset="0"/>
              </a:rPr>
              <a:t>szal</a:t>
            </a:r>
            <a:r>
              <a:rPr lang="hu-HU" dirty="0">
                <a:latin typeface="Abadi" panose="020B0604020104020204" pitchFamily="34" charset="0"/>
              </a:rPr>
              <a:t> való ismerkedés tette ki a munka egyik nagy részét, ezért több kérdés is nyitva maradt a jövőre nézve.</a:t>
            </a: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DAD8E63-A683-4C39-BA9D-B7B280A0F386}"/>
              </a:ext>
            </a:extLst>
          </p:cNvPr>
          <p:cNvSpPr txBox="1"/>
          <p:nvPr/>
        </p:nvSpPr>
        <p:spPr>
          <a:xfrm>
            <a:off x="429208" y="3064630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Big Data feldolgozás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optimalizáció, klaszterek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BC00FADC-B502-444E-9540-578DD54768A4}"/>
              </a:ext>
            </a:extLst>
          </p:cNvPr>
          <p:cNvSpPr txBox="1"/>
          <p:nvPr/>
        </p:nvSpPr>
        <p:spPr>
          <a:xfrm>
            <a:off x="6725738" y="492258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B6DC4C5-0BC0-437E-8CCD-A2ABCB4CF3C8}"/>
              </a:ext>
            </a:extLst>
          </p:cNvPr>
          <p:cNvSpPr txBox="1"/>
          <p:nvPr/>
        </p:nvSpPr>
        <p:spPr>
          <a:xfrm>
            <a:off x="503764" y="920621"/>
            <a:ext cx="114730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1616</Words>
  <Application>Microsoft Office PowerPoint</Application>
  <PresentationFormat>Szélesvásznú</PresentationFormat>
  <Paragraphs>224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41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SEARCH QUERY LANGUAGE 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EDU_SYKF_7932@diakoffice.onmicrosoft.com</cp:lastModifiedBy>
  <cp:revision>41</cp:revision>
  <dcterms:created xsi:type="dcterms:W3CDTF">2022-01-23T15:13:34Z</dcterms:created>
  <dcterms:modified xsi:type="dcterms:W3CDTF">2022-01-25T18:25:36Z</dcterms:modified>
</cp:coreProperties>
</file>