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4744" r:id="rId5"/>
    <p:sldId id="4805" r:id="rId6"/>
    <p:sldId id="4757" r:id="rId7"/>
    <p:sldId id="4829" r:id="rId8"/>
    <p:sldId id="4821" r:id="rId9"/>
    <p:sldId id="4831" r:id="rId10"/>
    <p:sldId id="4833" r:id="rId11"/>
    <p:sldId id="4836" r:id="rId12"/>
    <p:sldId id="4832" r:id="rId13"/>
    <p:sldId id="4843" r:id="rId14"/>
    <p:sldId id="4842" r:id="rId15"/>
    <p:sldId id="4838" r:id="rId16"/>
    <p:sldId id="4839" r:id="rId17"/>
    <p:sldId id="4840" r:id="rId18"/>
    <p:sldId id="4841" r:id="rId19"/>
    <p:sldId id="4835" r:id="rId20"/>
    <p:sldId id="484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DEE"/>
    <a:srgbClr val="FBFBFB"/>
    <a:srgbClr val="FCFDFC"/>
    <a:srgbClr val="FBC913"/>
    <a:srgbClr val="FFFFFF"/>
    <a:srgbClr val="FAC813"/>
    <a:srgbClr val="601D68"/>
    <a:srgbClr val="00A4A0"/>
    <a:srgbClr val="32841E"/>
    <a:srgbClr val="EAA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6" autoAdjust="0"/>
    <p:restoredTop sz="76288"/>
  </p:normalViewPr>
  <p:slideViewPr>
    <p:cSldViewPr snapToGrid="0">
      <p:cViewPr varScale="1">
        <p:scale>
          <a:sx n="114" d="100"/>
          <a:sy n="114" d="100"/>
        </p:scale>
        <p:origin x="3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BC9CD-9C54-4D44-87A5-BCA2AE90F310}" type="datetimeFigureOut">
              <a:rPr lang="el-GR" smtClean="0"/>
              <a:t>30/8/2023</a:t>
            </a:fld>
            <a:endParaRPr lang="el-G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0AAE7-B530-4A76-B4B1-97033CBF5047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285437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B0AAE7-B530-4A76-B4B1-97033CBF5047}" type="slidenum">
              <a:rPr lang="el-GR" smtClean="0"/>
              <a:t>1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464058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0"/>
            <a:ext cx="12185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14541" y="1309688"/>
            <a:ext cx="6018507" cy="2387600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14541" y="3888757"/>
            <a:ext cx="6018508" cy="1655762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728B6-4FB9-4932-ADD8-9C3B6B468C9B}" type="datetime1">
              <a:rPr lang="en-US" smtClean="0"/>
              <a:t>8/30/2023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Unisystems Copyright ©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C104-A7FE-4081-9E51-DF3D0BD2C6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697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9D7D-2F64-4162-ACF0-F0755FC46833}" type="datetime1">
              <a:rPr lang="en-US" smtClean="0"/>
              <a:t>8/30/2023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Unisystems Copyright ©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C104-A7FE-4081-9E51-DF3D0BD2C6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57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B3AA-1EA9-4978-89FD-DF604D4983CF}" type="datetime1">
              <a:rPr lang="en-US" smtClean="0"/>
              <a:t>8/30/2023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Unisystems Copyright ©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C104-A7FE-4081-9E51-DF3D0BD2C6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1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54D7-DCC0-4745-AB20-B057E0BA9367}" type="datetime1">
              <a:rPr lang="en-US" smtClean="0"/>
              <a:t>8/30/2023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Unisystems Copyright ©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C104-A7FE-4081-9E51-DF3D0BD2C6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146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0A9B-02AD-4978-8CE7-1191778B7311}" type="datetime1">
              <a:rPr lang="en-US" smtClean="0"/>
              <a:t>8/30/2023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Unisystems Copyright © 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C104-A7FE-4081-9E51-DF3D0BD2C6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145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2BC9-AAF9-4E04-BC01-06105C9200D4}" type="datetime1">
              <a:rPr lang="en-US" smtClean="0"/>
              <a:t>8/30/2023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Unisystems Copyright ©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C104-A7FE-4081-9E51-DF3D0BD2C6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47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9D8ED-2835-45C0-9C43-22DD743A921B}" type="datetime1">
              <a:rPr lang="en-US" smtClean="0"/>
              <a:t>8/30/2023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Unisystems Copyright ©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C104-A7FE-4081-9E51-DF3D0BD2C6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062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E255C-3FA7-4031-A85D-3F33E4B70492}" type="datetime1">
              <a:rPr lang="en-US" smtClean="0"/>
              <a:t>8/30/2023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Unisystems Copyright ©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C104-A7FE-4081-9E51-DF3D0BD2C6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71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0"/>
            <a:ext cx="12185904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80BD-70CF-43C1-8ED9-DF1B56C48AD6}" type="datetime1">
              <a:rPr lang="en-US" smtClean="0"/>
              <a:t>8/30/2023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Unisystems Copyright ©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C104-A7FE-4081-9E51-DF3D0BD2C6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38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0"/>
            <a:ext cx="12185904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511E7-5167-423F-9F4B-BA49CCC894C9}" type="datetime1">
              <a:rPr lang="en-US" smtClean="0"/>
              <a:t>8/30/2023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Unisystems Copyright ©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819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8" r:id="rId8"/>
    <p:sldLayoutId id="2147483660" r:id="rId9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ni-Systems-SMSA/DevOps_Sample_Case/branches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s://github.com/Uni-Systems-SMSA/DevOps_Sample_Case" TargetMode="External"/><Relationship Id="rId4" Type="http://schemas.openxmlformats.org/officeDocument/2006/relationships/hyperlink" Target="https://github.com/Uni-Systems-SMSA/DevOps_Sample_Case/pull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ni-Systems-SMSA/DevOps_Sample_Case/issues" TargetMode="External"/><Relationship Id="rId2" Type="http://schemas.openxmlformats.org/officeDocument/2006/relationships/hyperlink" Target="https://github.com/Uni-Systems-SMSA/DevOps_Sample_Case/projects?query=is%3Aope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ni-Systems-SMSA/DevOps_Sample_Case/blob/main/.github/workflows/CI.yml" TargetMode="External"/><Relationship Id="rId2" Type="http://schemas.openxmlformats.org/officeDocument/2006/relationships/hyperlink" Target="https://github.com/Uni-Systems-SMSA/DevOps_Sample_Case/settings/branche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ni-Systems-SMSA/DevOps_Sample_Case/blob/main/src/App.test.js" TargetMode="External"/><Relationship Id="rId2" Type="http://schemas.openxmlformats.org/officeDocument/2006/relationships/hyperlink" Target="https://jestjs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s://docs.docker.com/engine/install/ubuntu/" TargetMode="External"/><Relationship Id="rId7" Type="http://schemas.openxmlformats.org/officeDocument/2006/relationships/image" Target="../media/image26.png"/><Relationship Id="rId2" Type="http://schemas.openxmlformats.org/officeDocument/2006/relationships/hyperlink" Target="https://aws.amazon.com/codebuild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Uni-Systems-SMSA/DevOps_Sample_Case/blob/main/scripts/package-script.sh" TargetMode="External"/><Relationship Id="rId5" Type="http://schemas.openxmlformats.org/officeDocument/2006/relationships/hyperlink" Target="https://github.com/Uni-Systems-SMSA/DevOps_Sample_Case/blob/main/Dockerfile" TargetMode="External"/><Relationship Id="rId4" Type="http://schemas.openxmlformats.org/officeDocument/2006/relationships/hyperlink" Target="https://docs.docker.com/registry/" TargetMode="External"/><Relationship Id="rId9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llabnix/devopschatrooms" TargetMode="External"/><Relationship Id="rId2" Type="http://schemas.openxmlformats.org/officeDocument/2006/relationships/hyperlink" Target="https://github.com/Uni-Systems-SMS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Uni-Systems-SMSA/DevOps_Sample_Cas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aws.amazon.com/container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github.com/orgs/Uni-Systems-SMSA/teams" TargetMode="External"/><Relationship Id="rId7" Type="http://schemas.openxmlformats.org/officeDocument/2006/relationships/hyperlink" Target="https://github.com/Uni-Systems-SMSA/DevOps_Sample_Case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Uni-Systems-SMSA/DevOps_Sample_Case/settings/access" TargetMode="External"/><Relationship Id="rId5" Type="http://schemas.openxmlformats.org/officeDocument/2006/relationships/hyperlink" Target="https://github.com/orgs/Uni-Systems-SMSA/repositories" TargetMode="External"/><Relationship Id="rId4" Type="http://schemas.openxmlformats.org/officeDocument/2006/relationships/hyperlink" Target="https://github.com/orgs/Uni-Systems-SMSA/teams/intershi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29199" y="4721290"/>
            <a:ext cx="5359304" cy="718457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25/07/2023</a:t>
            </a:r>
          </a:p>
        </p:txBody>
      </p:sp>
      <p:sp>
        <p:nvSpPr>
          <p:cNvPr id="5" name="Θέση υποσέλιδου 3">
            <a:extLst>
              <a:ext uri="{FF2B5EF4-FFF2-40B4-BE49-F238E27FC236}">
                <a16:creationId xmlns:a16="http://schemas.microsoft.com/office/drawing/2014/main" id="{586ED0C1-0C7E-40FC-9B9A-9C1A30858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8221" y="6489517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kern="1200" dirty="0">
                <a:latin typeface="+mn-lt"/>
                <a:ea typeface="+mn-ea"/>
                <a:cs typeface="+mn-cs"/>
              </a:rPr>
              <a:t>Uni</a:t>
            </a:r>
            <a:r>
              <a:rPr lang="el-GR" sz="1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latin typeface="+mn-lt"/>
                <a:ea typeface="+mn-ea"/>
                <a:cs typeface="+mn-cs"/>
              </a:rPr>
              <a:t>Systems Copyright © 20</a:t>
            </a:r>
            <a:r>
              <a:rPr lang="el-GR" sz="1200" kern="1200" dirty="0"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39A361-69C9-4A29-B048-34B7D5D5B3DE}"/>
              </a:ext>
            </a:extLst>
          </p:cNvPr>
          <p:cNvSpPr txBox="1">
            <a:spLocks/>
          </p:cNvSpPr>
          <p:nvPr/>
        </p:nvSpPr>
        <p:spPr>
          <a:xfrm>
            <a:off x="4092606" y="2546429"/>
            <a:ext cx="7607559" cy="9078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DevOps–Sample Case</a:t>
            </a:r>
          </a:p>
        </p:txBody>
      </p:sp>
    </p:spTree>
    <p:extLst>
      <p:ext uri="{BB962C8B-B14F-4D97-AF65-F5344CB8AC3E}">
        <p14:creationId xmlns:p14="http://schemas.microsoft.com/office/powerpoint/2010/main" val="2483493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C667D-29C6-A74D-AA24-B0F83A4D9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0" y="2599916"/>
            <a:ext cx="11147475" cy="31265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endParaRPr lang="en-US" sz="1800" dirty="0">
              <a:cs typeface="Calibri"/>
            </a:endParaRPr>
          </a:p>
          <a:p>
            <a:pPr marL="0" indent="0">
              <a:buNone/>
            </a:pPr>
            <a:endParaRPr lang="en-GR" sz="2000" dirty="0"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C1696C-3A61-834A-AD31-4AD407A9A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err="1">
                <a:cs typeface="Calibri" panose="020F0502020204030204" pitchFamily="34" charset="0"/>
              </a:rPr>
              <a:t>Unisystems</a:t>
            </a:r>
            <a:r>
              <a:rPr lang="en-US" sz="1200" dirty="0">
                <a:cs typeface="Calibri" panose="020F0502020204030204" pitchFamily="34" charset="0"/>
              </a:rPr>
              <a:t> Copyright © 2023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CD4E3EF-49C6-5D44-A6C1-C1C36A894D99}"/>
              </a:ext>
            </a:extLst>
          </p:cNvPr>
          <p:cNvSpPr txBox="1">
            <a:spLocks/>
          </p:cNvSpPr>
          <p:nvPr/>
        </p:nvSpPr>
        <p:spPr>
          <a:xfrm>
            <a:off x="432500" y="171573"/>
            <a:ext cx="11278855" cy="1015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>
                <a:solidFill>
                  <a:srgbClr val="292929"/>
                </a:solidFill>
                <a:effectLst/>
                <a:ea typeface="Times New Roman" panose="02020603050405020304" pitchFamily="18" charset="0"/>
              </a:rPr>
              <a:t>GitHub Sample Case - Member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92E664-7CBB-4B70-8F3A-06916777EC3A}"/>
              </a:ext>
            </a:extLst>
          </p:cNvPr>
          <p:cNvSpPr txBox="1"/>
          <p:nvPr/>
        </p:nvSpPr>
        <p:spPr>
          <a:xfrm>
            <a:off x="563880" y="988126"/>
            <a:ext cx="58068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Create GitHub Account (</a:t>
            </a:r>
            <a:r>
              <a:rPr lang="en-US" dirty="0">
                <a:latin typeface="Century Gothic" panose="020B0502020202020204" pitchFamily="34" charset="0"/>
                <a:hlinkClick r:id="rId2"/>
              </a:rPr>
              <a:t>here</a:t>
            </a:r>
            <a:r>
              <a:rPr lang="en-US" dirty="0">
                <a:latin typeface="Century Gothic" panose="020B0502020202020204" pitchFamily="34" charset="0"/>
              </a:rPr>
              <a:t>)(option – Free , Pro, Enterprise – Pos , Cons)</a:t>
            </a:r>
          </a:p>
          <a:p>
            <a:pPr marL="342900" indent="-342900"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Join Uni-Systems-SMSA Organization through invite from owner </a:t>
            </a:r>
          </a:p>
          <a:p>
            <a:pPr marL="342900" indent="-342900"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Join the Internship team inside the organization from the invite that was sent </a:t>
            </a:r>
          </a:p>
          <a:p>
            <a:pPr marL="342900" indent="-342900">
              <a:buAutoNum type="arabicPeriod"/>
            </a:pPr>
            <a:r>
              <a:rPr lang="en-US" dirty="0">
                <a:latin typeface="Century Gothic" panose="020B0502020202020204" pitchFamily="34" charset="0"/>
                <a:hlinkClick r:id="rId3"/>
              </a:rPr>
              <a:t>Create a new branch</a:t>
            </a:r>
            <a:r>
              <a:rPr lang="en-US" dirty="0">
                <a:latin typeface="Century Gothic" panose="020B0502020202020204" pitchFamily="34" charset="0"/>
              </a:rPr>
              <a:t> to start working on the project </a:t>
            </a:r>
          </a:p>
          <a:p>
            <a:pPr marL="342900" indent="-342900"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When your task is finished you can </a:t>
            </a:r>
            <a:r>
              <a:rPr lang="en-US" dirty="0">
                <a:latin typeface="Century Gothic" panose="020B0502020202020204" pitchFamily="34" charset="0"/>
                <a:hlinkClick r:id="rId4"/>
              </a:rPr>
              <a:t>create a pull request</a:t>
            </a:r>
            <a:r>
              <a:rPr lang="en-US" dirty="0">
                <a:latin typeface="Century Gothic" panose="020B0502020202020204" pitchFamily="34" charset="0"/>
              </a:rPr>
              <a:t> so that your work is integrated in the main branch.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Details on the steps can be found </a:t>
            </a:r>
            <a:r>
              <a:rPr lang="en-US" dirty="0">
                <a:latin typeface="Century Gothic" panose="020B0502020202020204" pitchFamily="34" charset="0"/>
                <a:hlinkClick r:id="rId5"/>
              </a:rPr>
              <a:t>here</a:t>
            </a:r>
            <a:r>
              <a:rPr lang="en-US" dirty="0">
                <a:latin typeface="Century Gothic" panose="020B0502020202020204" pitchFamily="34" charset="0"/>
              </a:rPr>
              <a:t>.</a:t>
            </a:r>
            <a:endParaRPr lang="el-GR" dirty="0">
              <a:latin typeface="Century Gothic" panose="020B0502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9266B3-99F8-4488-BBD8-74D71F7F5F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1858" y="1415397"/>
            <a:ext cx="5573973" cy="291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98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15A60-FE49-4F11-BBA8-87C50CE1E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Management – GitHub Issues – GitHub Projects 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B0F35-8897-4764-8019-4A2E29449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95020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GitHub offers a task management tool called </a:t>
            </a:r>
            <a:r>
              <a:rPr lang="en-US" dirty="0">
                <a:hlinkClick r:id="rId2"/>
              </a:rPr>
              <a:t>GitHub Project</a:t>
            </a:r>
            <a:r>
              <a:rPr lang="en-US" dirty="0"/>
              <a:t> which has an integration with </a:t>
            </a:r>
            <a:r>
              <a:rPr lang="en-US" dirty="0">
                <a:hlinkClick r:id="rId3"/>
              </a:rPr>
              <a:t>GitHub Issues </a:t>
            </a:r>
            <a:endParaRPr lang="en-US" dirty="0"/>
          </a:p>
          <a:p>
            <a:r>
              <a:rPr lang="en-US" dirty="0"/>
              <a:t>Issues can be created from </a:t>
            </a:r>
            <a:r>
              <a:rPr lang="en-US" dirty="0">
                <a:hlinkClick r:id="rId3"/>
              </a:rPr>
              <a:t>here</a:t>
            </a:r>
            <a:r>
              <a:rPr lang="en-US" dirty="0"/>
              <a:t> and can be assigned to one or more persons</a:t>
            </a:r>
          </a:p>
          <a:p>
            <a:r>
              <a:rPr lang="en-US" dirty="0"/>
              <a:t>Projects provide a very useful and easy to use interface to organize issues and tasks</a:t>
            </a:r>
          </a:p>
          <a:p>
            <a:pPr marL="0" indent="0">
              <a:buNone/>
            </a:pPr>
            <a:endParaRPr lang="el-G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82BF0-8935-4FBD-8F3E-450E53333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Unisystems Copyright © 2019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A9152D-8549-4C89-B691-B1373EF16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7909" y="4060905"/>
            <a:ext cx="4655891" cy="20558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EEDF4C-1374-4A2F-BEA1-520CDD8BC8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4179" y="1211977"/>
            <a:ext cx="3240947" cy="277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287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A8D26-7452-4321-BC3C-E89B189DF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Simple CI/CD Pipeline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C0C15-527A-4626-98A3-54718D1AF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210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pipeline we created are composed of the following steps:</a:t>
            </a:r>
          </a:p>
          <a:p>
            <a:r>
              <a:rPr lang="en-US" dirty="0"/>
              <a:t>Build </a:t>
            </a:r>
          </a:p>
          <a:p>
            <a:r>
              <a:rPr lang="en-US" dirty="0"/>
              <a:t>Test</a:t>
            </a:r>
          </a:p>
          <a:p>
            <a:r>
              <a:rPr lang="en-US" dirty="0"/>
              <a:t>Package</a:t>
            </a:r>
          </a:p>
          <a:p>
            <a:r>
              <a:rPr lang="en-US" dirty="0"/>
              <a:t>Deploy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023559-CBE0-4BFB-B4BC-C59EFDEB4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Unisystems Copyright © 2019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B44EA6-83FB-4AAE-B836-FBA9B2E21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688" y="1690688"/>
            <a:ext cx="1907796" cy="19077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36E2B4-E9BE-424B-9333-877A470B0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3660" y="2032792"/>
            <a:ext cx="2180376" cy="12235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16F08A-45F9-4802-BD1F-5D3926053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3989" y="3822071"/>
            <a:ext cx="2577567" cy="22039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960140-F1BE-4A6A-B969-5212E4C1A0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4184" y="3319162"/>
            <a:ext cx="2857801" cy="285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758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0AFD5-3079-40EC-912C-CA5946B39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Step – GitHub Action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E38A-4047-4942-A27E-3AC0BDEBB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5232"/>
            <a:ext cx="465603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build step is made up from the development of the project (code). </a:t>
            </a:r>
          </a:p>
          <a:p>
            <a:r>
              <a:rPr lang="en-US" dirty="0"/>
              <a:t>For the build step we set branch protection rules to protect the main branch (</a:t>
            </a:r>
            <a:r>
              <a:rPr lang="en-US" dirty="0">
                <a:hlinkClick r:id="rId2"/>
              </a:rPr>
              <a:t>see the list here</a:t>
            </a:r>
            <a:r>
              <a:rPr lang="en-US" dirty="0"/>
              <a:t>)</a:t>
            </a:r>
          </a:p>
          <a:p>
            <a:r>
              <a:rPr lang="en-US" dirty="0"/>
              <a:t>The GitHub Action config file can be found </a:t>
            </a:r>
            <a:r>
              <a:rPr lang="en-US" dirty="0">
                <a:hlinkClick r:id="rId3"/>
              </a:rPr>
              <a:t>here</a:t>
            </a:r>
            <a:endParaRPr lang="el-G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77CB2-052C-430D-BC3B-220445D07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Unisystems Copyright © 2019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710E82-8D2F-4F2D-8F74-BE706CA08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0654" y="3180092"/>
            <a:ext cx="4114800" cy="28547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07EA7A-580E-475C-A203-969C944558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9405" y="1157237"/>
            <a:ext cx="5802450" cy="170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135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26FA3-4F7D-4538-A904-AE48D158B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Step - GitHub Action 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CEE7F-3D2B-4E6E-BA1A-4DA876502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528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testing of our code is done with React Testing Library (alternative : </a:t>
            </a:r>
            <a:r>
              <a:rPr lang="en-US" dirty="0">
                <a:hlinkClick r:id="rId2"/>
              </a:rPr>
              <a:t>Jest</a:t>
            </a:r>
            <a:r>
              <a:rPr lang="en-US" dirty="0"/>
              <a:t>)</a:t>
            </a:r>
          </a:p>
          <a:p>
            <a:r>
              <a:rPr lang="en-US" dirty="0"/>
              <a:t>We set a Unit Test in our code as an example (</a:t>
            </a:r>
            <a:r>
              <a:rPr lang="en-US" dirty="0">
                <a:hlinkClick r:id="rId3"/>
              </a:rPr>
              <a:t>code here</a:t>
            </a:r>
            <a:r>
              <a:rPr lang="en-US" dirty="0"/>
              <a:t>)</a:t>
            </a:r>
          </a:p>
          <a:p>
            <a:r>
              <a:rPr lang="en-US" dirty="0"/>
              <a:t>Every push to main must pass this Test to be accepted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F6A39-AF01-4723-9227-EE039176A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Unisystems Copyright © 2019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581DE4-5CD8-4B1E-B3CE-9CD317387E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782" y="2352166"/>
            <a:ext cx="5841218" cy="33427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FB0AF5-27BB-4997-980B-3958BD9D4F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1310" y="365125"/>
            <a:ext cx="2888609" cy="162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476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7B8DE-CE9B-4845-9DB0-441791BE4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Packaging Step – Shell script (VM 224) 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F6E67-96EB-4A8A-BC7E-686AF7286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66982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The packaging step is done on our server every time we want (alternative </a:t>
            </a:r>
            <a:r>
              <a:rPr lang="en-US" dirty="0">
                <a:hlinkClick r:id="rId2"/>
              </a:rPr>
              <a:t>AWS </a:t>
            </a:r>
            <a:r>
              <a:rPr lang="en-US" dirty="0" err="1">
                <a:hlinkClick r:id="rId2"/>
              </a:rPr>
              <a:t>CodeBuild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First we set up the Docker Engine on our VM (</a:t>
            </a:r>
            <a:r>
              <a:rPr lang="en-US" dirty="0">
                <a:hlinkClick r:id="rId3"/>
              </a:rPr>
              <a:t>tutorial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Then we created a docker registry on our VM to store our Docker Images (</a:t>
            </a:r>
            <a:r>
              <a:rPr lang="en-US" dirty="0">
                <a:hlinkClick r:id="rId4"/>
              </a:rPr>
              <a:t>tutorial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created </a:t>
            </a:r>
            <a:r>
              <a:rPr lang="en-US" dirty="0">
                <a:hlinkClick r:id="rId5"/>
              </a:rPr>
              <a:t>our </a:t>
            </a:r>
            <a:r>
              <a:rPr lang="en-US" dirty="0" err="1">
                <a:hlinkClick r:id="rId5"/>
              </a:rPr>
              <a:t>Dockerfile</a:t>
            </a:r>
            <a:r>
              <a:rPr lang="en-US" dirty="0">
                <a:hlinkClick r:id="rId5"/>
              </a:rPr>
              <a:t> </a:t>
            </a:r>
            <a:r>
              <a:rPr lang="en-US" dirty="0"/>
              <a:t>to specify the commands the Docker engine executes to create a Docker image from our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Then we wrote the </a:t>
            </a:r>
            <a:r>
              <a:rPr lang="en-US" dirty="0">
                <a:hlinkClick r:id="rId6"/>
              </a:rPr>
              <a:t>script</a:t>
            </a:r>
            <a:r>
              <a:rPr lang="en-US" dirty="0"/>
              <a:t> that we run when we want to package a new version of our code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we want to use the new version of our code we can find it in our registry </a:t>
            </a:r>
          </a:p>
          <a:p>
            <a:pPr marL="0" indent="0">
              <a:buNone/>
            </a:pPr>
            <a:endParaRPr lang="el-G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AB834D-8C76-4D07-A89E-B2EE51D69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Unisystems Copyright © 2019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891364-D859-4558-8E84-2B83B2DAC8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1690688"/>
            <a:ext cx="5178980" cy="5492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44DF9D-C278-47DC-9571-B6EFD0B58A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3010890"/>
            <a:ext cx="5178980" cy="1849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B92296-0940-4DD5-ADAF-E0C8ECAF23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5998" y="3966770"/>
            <a:ext cx="5178979" cy="285082"/>
          </a:xfrm>
          <a:prstGeom prst="rect">
            <a:avLst/>
          </a:prstGeom>
        </p:spPr>
      </p:pic>
      <p:sp>
        <p:nvSpPr>
          <p:cNvPr id="17" name="Arrow: Down 16">
            <a:extLst>
              <a:ext uri="{FF2B5EF4-FFF2-40B4-BE49-F238E27FC236}">
                <a16:creationId xmlns:a16="http://schemas.microsoft.com/office/drawing/2014/main" id="{5DB1FEDD-082A-485B-8E95-0CDA49446806}"/>
              </a:ext>
            </a:extLst>
          </p:cNvPr>
          <p:cNvSpPr/>
          <p:nvPr/>
        </p:nvSpPr>
        <p:spPr>
          <a:xfrm>
            <a:off x="8475159" y="2355432"/>
            <a:ext cx="180000" cy="540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4CD549DB-7DF5-4998-91C6-35186CDD918C}"/>
              </a:ext>
            </a:extLst>
          </p:cNvPr>
          <p:cNvSpPr/>
          <p:nvPr/>
        </p:nvSpPr>
        <p:spPr>
          <a:xfrm>
            <a:off x="8475159" y="3311312"/>
            <a:ext cx="180000" cy="540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9783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7E3E8-ACB1-451F-BCB8-4A909CAF2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Step – Kubernetes / </a:t>
            </a:r>
            <a:r>
              <a:rPr lang="en-US" dirty="0" err="1"/>
              <a:t>Minikube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B5307-3D63-4B2B-AACA-993FD674B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739" y="1690688"/>
            <a:ext cx="5767699" cy="402221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/>
              <a:t>Minikube</a:t>
            </a:r>
            <a:r>
              <a:rPr lang="en-US" dirty="0"/>
              <a:t> is an application that creates a Virtual cluster inside of a Docker container.</a:t>
            </a:r>
          </a:p>
          <a:p>
            <a:r>
              <a:rPr lang="en-US" dirty="0"/>
              <a:t>In this virtual cluster we deployed two Pods for our React app and two for </a:t>
            </a:r>
            <a:r>
              <a:rPr lang="en-US" dirty="0" err="1"/>
              <a:t>Keycloak</a:t>
            </a:r>
            <a:r>
              <a:rPr lang="en-US" dirty="0"/>
              <a:t> </a:t>
            </a:r>
          </a:p>
          <a:p>
            <a:r>
              <a:rPr lang="en-US" dirty="0"/>
              <a:t>We also created a load balancer for our frontend application which automatically directs request to the least busy pod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588A3-66BE-47D3-8845-FDCD02752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Unisystems</a:t>
            </a:r>
            <a:r>
              <a:rPr lang="en-US" dirty="0"/>
              <a:t> Copyright © 2019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E48F08-08EF-4487-A3EA-CD1FA8081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668" y="1433359"/>
            <a:ext cx="5513465" cy="14981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D8872E-925D-46FC-B954-197B86FC2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 flipV="1">
            <a:off x="6586668" y="3521145"/>
            <a:ext cx="5513465" cy="183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363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931EE-D8AC-4938-B37D-9F84F03B5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Goals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AE9BC-F6B2-45E7-B4FC-5AF7B0388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38769" cy="4351338"/>
          </a:xfrm>
        </p:spPr>
        <p:txBody>
          <a:bodyPr/>
          <a:lstStyle/>
          <a:p>
            <a:r>
              <a:rPr lang="en-US" dirty="0"/>
              <a:t>Create a Cluster with multiple Nodes (VMS) and deploy application there open to traffic (production environment </a:t>
            </a:r>
          </a:p>
          <a:p>
            <a:r>
              <a:rPr lang="en-US" dirty="0"/>
              <a:t>Improve Kubernetes knowledge and configuration </a:t>
            </a:r>
          </a:p>
          <a:p>
            <a:r>
              <a:rPr lang="en-US" dirty="0"/>
              <a:t>Create a fully automated CI/CD pipeline </a:t>
            </a:r>
            <a:endParaRPr lang="el-G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0D65A7-137B-4199-8850-6F53A5AB9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Unisystems Copyright © 2019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3F29A7-12CA-4157-AE7C-05D39F3D7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966" y="2190604"/>
            <a:ext cx="5632683" cy="263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75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598E865-CBE6-174F-A345-C3766C356250}"/>
              </a:ext>
            </a:extLst>
          </p:cNvPr>
          <p:cNvSpPr txBox="1">
            <a:spLocks/>
          </p:cNvSpPr>
          <p:nvPr/>
        </p:nvSpPr>
        <p:spPr>
          <a:xfrm>
            <a:off x="441439" y="3490127"/>
            <a:ext cx="2376000" cy="1383969"/>
          </a:xfrm>
          <a:prstGeom prst="rect">
            <a:avLst/>
          </a:prstGeom>
        </p:spPr>
        <p:txBody>
          <a:bodyPr anchor="ctr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cs typeface="Calibri" panose="020F0502020204030204" pitchFamily="34" charset="0"/>
              </a:rPr>
              <a:t>Used to manage teams, repositories and projects. </a:t>
            </a:r>
          </a:p>
          <a:p>
            <a:r>
              <a:rPr lang="en-US" sz="1400" dirty="0">
                <a:cs typeface="Calibri" panose="020F0502020204030204" pitchFamily="34" charset="0"/>
              </a:rPr>
              <a:t>Enables many developers to work simultaneously</a:t>
            </a:r>
            <a:endParaRPr lang="en-GR" sz="1400" dirty="0">
              <a:cs typeface="Calibri" panose="020F0502020204030204" pitchFamily="34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144A9B7A-1C54-6440-8BB8-85E7F47AEE2C}"/>
              </a:ext>
            </a:extLst>
          </p:cNvPr>
          <p:cNvSpPr txBox="1">
            <a:spLocks/>
          </p:cNvSpPr>
          <p:nvPr/>
        </p:nvSpPr>
        <p:spPr>
          <a:xfrm>
            <a:off x="563880" y="0"/>
            <a:ext cx="11278855" cy="1048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DevOps-Tools (based on GitHub Components)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3E2AC6B0-89A0-994B-812C-A9D543D80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Copyright © </a:t>
            </a:r>
            <a:r>
              <a:rPr lang="en-US" dirty="0" err="1"/>
              <a:t>Unisystems</a:t>
            </a:r>
            <a:r>
              <a:rPr lang="en-US" dirty="0"/>
              <a:t> 2022</a:t>
            </a:r>
            <a:endParaRPr lang="el-G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EEF91D-14BC-B241-AE4C-1201B67010FE}"/>
              </a:ext>
            </a:extLst>
          </p:cNvPr>
          <p:cNvSpPr/>
          <p:nvPr/>
        </p:nvSpPr>
        <p:spPr>
          <a:xfrm>
            <a:off x="459440" y="1173675"/>
            <a:ext cx="2340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Century Gothic" panose="020B0502020202020204" pitchFamily="34" charset="0"/>
                <a:cs typeface="Calibri" panose="020F0502020204030204" pitchFamily="34" charset="0"/>
              </a:rPr>
              <a:t>GitHub - Organization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CFEA35-D7E5-9B41-9258-CC2F3144CBBF}"/>
              </a:ext>
            </a:extLst>
          </p:cNvPr>
          <p:cNvSpPr/>
          <p:nvPr/>
        </p:nvSpPr>
        <p:spPr>
          <a:xfrm>
            <a:off x="3256275" y="1174247"/>
            <a:ext cx="26468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latin typeface="Century Gothic" panose="020B0502020202020204" pitchFamily="34" charset="0"/>
                <a:cs typeface="Calibri" panose="020F0502020204030204" pitchFamily="34" charset="0"/>
              </a:rPr>
              <a:t>React - React Testing Library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1C1CDF-56BA-9B42-AF38-3A9AA61F81B4}"/>
              </a:ext>
            </a:extLst>
          </p:cNvPr>
          <p:cNvSpPr/>
          <p:nvPr/>
        </p:nvSpPr>
        <p:spPr>
          <a:xfrm>
            <a:off x="3377351" y="3507212"/>
            <a:ext cx="23400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entury Gothic" panose="020B0502020202020204" pitchFamily="34" charset="0"/>
                <a:cs typeface="Calibri" panose="020F0502020204030204" pitchFamily="34" charset="0"/>
              </a:rPr>
              <a:t>Open source JavaScript library for creating User Interfaces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entury Gothic" panose="020B0502020202020204" pitchFamily="34" charset="0"/>
                <a:cs typeface="Calibri" panose="020F0502020204030204" pitchFamily="34" charset="0"/>
              </a:rPr>
              <a:t>Has a dedicated testing library for testing the code </a:t>
            </a:r>
            <a:endParaRPr lang="en-GR" sz="1400" dirty="0"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C2065-8D97-D94D-844F-DD20DD089B87}"/>
              </a:ext>
            </a:extLst>
          </p:cNvPr>
          <p:cNvSpPr/>
          <p:nvPr/>
        </p:nvSpPr>
        <p:spPr>
          <a:xfrm>
            <a:off x="7026553" y="1174247"/>
            <a:ext cx="771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latin typeface="Century Gothic" panose="020B0502020202020204" pitchFamily="34" charset="0"/>
                <a:cs typeface="Calibri" panose="020F0502020204030204" pitchFamily="34" charset="0"/>
              </a:rPr>
              <a:t>    AWS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ADB664-A53D-3D4D-82B8-56C155F7E51D}"/>
              </a:ext>
            </a:extLst>
          </p:cNvPr>
          <p:cNvSpPr/>
          <p:nvPr/>
        </p:nvSpPr>
        <p:spPr>
          <a:xfrm>
            <a:off x="6261083" y="3490127"/>
            <a:ext cx="2340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entury Gothic" panose="020B0502020202020204" pitchFamily="34" charset="0"/>
                <a:cs typeface="Calibri" panose="020F0502020204030204" pitchFamily="34" charset="0"/>
              </a:rPr>
              <a:t>More than 200 services to build and deploy on the cloud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entury Gothic" panose="020B0502020202020204" pitchFamily="34" charset="0"/>
                <a:cs typeface="Calibri" panose="020F0502020204030204" pitchFamily="34" charset="0"/>
              </a:rPr>
              <a:t>Free Tier program with many possibilities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entury Gothic" panose="020B0502020202020204" pitchFamily="34" charset="0"/>
                <a:cs typeface="Calibri" panose="020F0502020204030204" pitchFamily="34" charset="0"/>
              </a:rPr>
              <a:t>Seamless communication between the services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6257DB8-6B6B-DE42-ADBF-E28E8CAB5B2A}"/>
              </a:ext>
            </a:extLst>
          </p:cNvPr>
          <p:cNvSpPr/>
          <p:nvPr/>
        </p:nvSpPr>
        <p:spPr>
          <a:xfrm>
            <a:off x="9346012" y="1173675"/>
            <a:ext cx="19736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latin typeface="Century Gothic" panose="020B0502020202020204" pitchFamily="34" charset="0"/>
                <a:cs typeface="Calibri" panose="020F0502020204030204" pitchFamily="34" charset="0"/>
              </a:rPr>
              <a:t>Docker - Kubernetes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73BB8B5-9B6A-8041-A527-90041A76536A}"/>
              </a:ext>
            </a:extLst>
          </p:cNvPr>
          <p:cNvSpPr/>
          <p:nvPr/>
        </p:nvSpPr>
        <p:spPr>
          <a:xfrm>
            <a:off x="9144815" y="3490127"/>
            <a:ext cx="2376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entury Gothic" panose="020B0502020202020204" pitchFamily="34" charset="0"/>
                <a:cs typeface="Calibri" panose="020F0502020204030204" pitchFamily="34" charset="0"/>
              </a:rPr>
              <a:t>Easy way to run applications using a microservices architecture  without depending on the 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entury Gothic" panose="020B0502020202020204" pitchFamily="34" charset="0"/>
                <a:cs typeface="Calibri" panose="020F0502020204030204" pitchFamily="34" charset="0"/>
              </a:rPr>
              <a:t>Manage microservices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entury Gothic" panose="020B0502020202020204" pitchFamily="34" charset="0"/>
                <a:cs typeface="Calibri" panose="020F0502020204030204" pitchFamily="34" charset="0"/>
              </a:rPr>
              <a:t>Deploy using config files using only a few commands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A1DBFD-1899-4839-B43F-2DA24E12A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59" y="1781377"/>
            <a:ext cx="2653361" cy="14853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6431F7-1F59-45B6-B242-A095C45A8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092" y="1778011"/>
            <a:ext cx="2653362" cy="148531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F2C02A2-1F4E-47B4-B9D0-4A03B977B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3033" y="1774452"/>
            <a:ext cx="2646878" cy="14888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A15AD8-DCA4-4A8B-BFBB-7D739730D9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0432" y="1781377"/>
            <a:ext cx="2653363" cy="148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40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C667D-29C6-A74D-AA24-B0F83A4D9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0" y="2547268"/>
            <a:ext cx="11147475" cy="3179238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sz="2000" b="1" dirty="0">
                <a:cs typeface="Calibri" panose="020F0502020204030204" pitchFamily="34" charset="0"/>
              </a:rPr>
              <a:t>Beneficiary : RDI &amp; Business Development Unit</a:t>
            </a:r>
          </a:p>
          <a:p>
            <a:r>
              <a:rPr lang="en-US" sz="2000" b="1" dirty="0">
                <a:cs typeface="Calibri" panose="020F0502020204030204" pitchFamily="34" charset="0"/>
              </a:rPr>
              <a:t>Role: DevOps </a:t>
            </a:r>
          </a:p>
          <a:p>
            <a:r>
              <a:rPr lang="en-US" sz="2000" b="1" dirty="0">
                <a:cs typeface="Calibri" panose="020F0502020204030204" pitchFamily="34" charset="0"/>
              </a:rPr>
              <a:t>User Stories : As a DevOps I want to ….. So that </a:t>
            </a:r>
          </a:p>
          <a:p>
            <a:r>
              <a:rPr lang="en-US" sz="2000" b="1" dirty="0">
                <a:cs typeface="Calibri" panose="020F0502020204030204" pitchFamily="34" charset="0"/>
              </a:rPr>
              <a:t>Criteria </a:t>
            </a:r>
            <a:r>
              <a:rPr lang="en-GR" sz="2000" b="1" dirty="0">
                <a:cs typeface="Calibri" panose="020F0502020204030204" pitchFamily="34" charset="0"/>
              </a:rPr>
              <a:t>:</a:t>
            </a:r>
            <a:endParaRPr lang="en-US" sz="2000" b="1" dirty="0"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rgbClr val="292929"/>
                </a:solidFill>
                <a:effectLst/>
                <a:ea typeface="Times New Roman" panose="02020603050405020304" pitchFamily="18" charset="0"/>
              </a:rPr>
              <a:t>Specified DevOps Responsible </a:t>
            </a:r>
          </a:p>
          <a:p>
            <a:r>
              <a:rPr lang="en-US" sz="1800" dirty="0">
                <a:solidFill>
                  <a:srgbClr val="292929"/>
                </a:solidFill>
                <a:effectLst/>
                <a:ea typeface="Times New Roman" panose="02020603050405020304" pitchFamily="18" charset="0"/>
              </a:rPr>
              <a:t>Created a GitHub Account (Organization: </a:t>
            </a:r>
            <a:r>
              <a:rPr lang="en-US" sz="1800" dirty="0">
                <a:hlinkClick r:id="rId2"/>
              </a:rPr>
              <a:t>Uni-Systems-SMSA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292929"/>
                </a:solidFill>
                <a:ea typeface="Times New Roman" panose="02020603050405020304" pitchFamily="18" charset="0"/>
              </a:rPr>
              <a:t>Organization Roles, Internship Team </a:t>
            </a:r>
            <a:r>
              <a:rPr lang="en-US" sz="1800" dirty="0">
                <a:solidFill>
                  <a:srgbClr val="292929"/>
                </a:solidFill>
                <a:effectLst/>
                <a:ea typeface="Times New Roman" panose="02020603050405020304" pitchFamily="18" charset="0"/>
              </a:rPr>
              <a:t>&amp; Repositories</a:t>
            </a:r>
            <a:r>
              <a:rPr lang="en-US" sz="1800" dirty="0"/>
              <a:t> (free with constraints – No enterprise edition ))</a:t>
            </a:r>
          </a:p>
          <a:p>
            <a:r>
              <a:rPr lang="en-US" sz="1800" dirty="0">
                <a:solidFill>
                  <a:srgbClr val="292929"/>
                </a:solidFill>
              </a:rPr>
              <a:t>Created Project (React Login &amp; Dashboard pages with Authorization)  &amp; Issues (Dashboard)</a:t>
            </a:r>
          </a:p>
          <a:p>
            <a:r>
              <a:rPr lang="en-US" sz="1800" dirty="0">
                <a:solidFill>
                  <a:srgbClr val="292929"/>
                </a:solidFill>
              </a:rPr>
              <a:t>Created a Docker Hub Account ( Docker Hub </a:t>
            </a:r>
            <a:r>
              <a:rPr lang="en-US" sz="1800" dirty="0">
                <a:solidFill>
                  <a:srgbClr val="292929"/>
                </a:solidFill>
                <a:effectLst/>
                <a:ea typeface="Times New Roman" panose="02020603050405020304" pitchFamily="18" charset="0"/>
              </a:rPr>
              <a:t>– for the organization – Internship Team )</a:t>
            </a:r>
          </a:p>
          <a:p>
            <a:r>
              <a:rPr lang="en-US" sz="1800" dirty="0"/>
              <a:t>Created  </a:t>
            </a:r>
            <a:r>
              <a:rPr lang="en-US" sz="1800" dirty="0">
                <a:solidFill>
                  <a:srgbClr val="292929"/>
                </a:solidFill>
                <a:effectLst/>
                <a:ea typeface="Times New Roman" panose="02020603050405020304" pitchFamily="18" charset="0"/>
              </a:rPr>
              <a:t>Free Tier Cloud Account WS (link with Internship Team </a:t>
            </a:r>
          </a:p>
          <a:p>
            <a:r>
              <a:rPr lang="en-US" sz="1800" dirty="0"/>
              <a:t>Built a CI/CD pipeline</a:t>
            </a:r>
          </a:p>
          <a:p>
            <a:r>
              <a:rPr lang="en-US" sz="1800" dirty="0"/>
              <a:t>Present Your Project (Join Communities, Register to several </a:t>
            </a:r>
            <a:r>
              <a:rPr lang="en-US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Slack communities</a:t>
            </a:r>
            <a:r>
              <a:rPr lang="en-US" sz="1800" dirty="0"/>
              <a:t>)</a:t>
            </a:r>
          </a:p>
          <a:p>
            <a:r>
              <a:rPr lang="en-US" sz="1800" dirty="0"/>
              <a:t>Start Contributing to Open-Source ( AWS open source STF/</a:t>
            </a:r>
            <a:r>
              <a:rPr lang="en-US" sz="1800" dirty="0" err="1"/>
              <a:t>Fiware</a:t>
            </a:r>
            <a:r>
              <a:rPr lang="en-US" sz="1800" dirty="0"/>
              <a:t>)</a:t>
            </a:r>
            <a:endParaRPr lang="en-US" sz="1800" dirty="0">
              <a:solidFill>
                <a:srgbClr val="292929"/>
              </a:solidFill>
              <a:effectLst/>
              <a:ea typeface="Times New Roman" panose="02020603050405020304" pitchFamily="18" charset="0"/>
            </a:endParaRPr>
          </a:p>
          <a:p>
            <a:pPr lvl="1">
              <a:buFont typeface="Arial"/>
            </a:pPr>
            <a:endParaRPr lang="en-US" sz="1800" dirty="0">
              <a:cs typeface="Calibri"/>
            </a:endParaRPr>
          </a:p>
          <a:p>
            <a:pPr marL="0" indent="0">
              <a:buNone/>
            </a:pPr>
            <a:endParaRPr lang="en-GR" sz="2000" dirty="0"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C1696C-3A61-834A-AD31-4AD407A9A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err="1">
                <a:cs typeface="Calibri" panose="020F0502020204030204" pitchFamily="34" charset="0"/>
              </a:rPr>
              <a:t>Unisystems</a:t>
            </a:r>
            <a:r>
              <a:rPr lang="en-US" sz="1200" dirty="0">
                <a:cs typeface="Calibri" panose="020F0502020204030204" pitchFamily="34" charset="0"/>
              </a:rPr>
              <a:t> Copyright © 2023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CD4E3EF-49C6-5D44-A6C1-C1C36A894D99}"/>
              </a:ext>
            </a:extLst>
          </p:cNvPr>
          <p:cNvSpPr txBox="1">
            <a:spLocks/>
          </p:cNvSpPr>
          <p:nvPr/>
        </p:nvSpPr>
        <p:spPr>
          <a:xfrm>
            <a:off x="563880" y="0"/>
            <a:ext cx="112788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DevOps – Sample Case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13F13D-C988-9343-8388-54A5CD6BDA28}"/>
              </a:ext>
            </a:extLst>
          </p:cNvPr>
          <p:cNvSpPr/>
          <p:nvPr/>
        </p:nvSpPr>
        <p:spPr>
          <a:xfrm>
            <a:off x="695586" y="1131495"/>
            <a:ext cx="9710652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Century Gothic" panose="020B0502020202020204" pitchFamily="34" charset="0"/>
                <a:cs typeface="Calibri"/>
              </a:rPr>
              <a:t>ST: 07/2023  – ET :09/2023</a:t>
            </a:r>
            <a:br>
              <a:rPr lang="en-US" sz="3200" b="1" dirty="0">
                <a:latin typeface="Century Gothic" panose="020B050202020202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entury Gothic" panose="020B0502020202020204" pitchFamily="34" charset="0"/>
                <a:cs typeface="Calibri"/>
              </a:rPr>
              <a:t>Modality - 01: </a:t>
            </a:r>
            <a:br>
              <a:rPr lang="en-US" b="1" dirty="0">
                <a:latin typeface="Century Gothic" panose="020B050202020202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entury Gothic" panose="020B0502020202020204" pitchFamily="34" charset="0"/>
                <a:cs typeface="Calibri"/>
              </a:rPr>
              <a:t>Modality - 02:</a:t>
            </a:r>
          </a:p>
          <a:p>
            <a:r>
              <a:rPr lang="en-US" b="1" dirty="0">
                <a:latin typeface="Century Gothic" panose="020B0502020202020204" pitchFamily="34" charset="0"/>
                <a:cs typeface="Calibri"/>
              </a:rPr>
              <a:t>Modality - 03: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535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13CBA-0D7D-412A-A45A-084D913BF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Responsibilities (Organization) 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A9C7A-889E-4F2C-98D5-146B410BD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Specify Roles of the Project (Team Leader, Developers,…)</a:t>
            </a:r>
          </a:p>
          <a:p>
            <a:r>
              <a:rPr lang="en-US" dirty="0"/>
              <a:t>Specify working environment (GitHub/Gitlab/…)</a:t>
            </a:r>
          </a:p>
          <a:p>
            <a:r>
              <a:rPr lang="en-US" dirty="0"/>
              <a:t>Specify rules and steps for the development process (Branch protection rules)</a:t>
            </a:r>
          </a:p>
          <a:p>
            <a:r>
              <a:rPr lang="en-US" dirty="0"/>
              <a:t>Specify the packaging of the code</a:t>
            </a:r>
          </a:p>
          <a:p>
            <a:r>
              <a:rPr lang="en-US" dirty="0"/>
              <a:t>Specify the release of the code (delivery)</a:t>
            </a:r>
          </a:p>
          <a:p>
            <a:r>
              <a:rPr lang="en-US" dirty="0"/>
              <a:t>Specify the deployment of the code (deployment)</a:t>
            </a:r>
          </a:p>
          <a:p>
            <a:endParaRPr lang="el-G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CC6061-0C9E-4925-B118-0A58B7745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Unisystems</a:t>
            </a:r>
            <a:r>
              <a:rPr lang="en-US" dirty="0"/>
              <a:t> Copyright © 2019</a:t>
            </a:r>
          </a:p>
        </p:txBody>
      </p:sp>
    </p:spTree>
    <p:extLst>
      <p:ext uri="{BB962C8B-B14F-4D97-AF65-F5344CB8AC3E}">
        <p14:creationId xmlns:p14="http://schemas.microsoft.com/office/powerpoint/2010/main" val="3140174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C667D-29C6-A74D-AA24-B0F83A4D9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0" y="2599916"/>
            <a:ext cx="11147475" cy="31265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endParaRPr lang="en-US" sz="1800" dirty="0">
              <a:cs typeface="Calibri"/>
            </a:endParaRPr>
          </a:p>
          <a:p>
            <a:pPr marL="0" indent="0">
              <a:buNone/>
            </a:pPr>
            <a:endParaRPr lang="en-GR" sz="2000" dirty="0"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C1696C-3A61-834A-AD31-4AD407A9A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err="1">
                <a:cs typeface="Calibri" panose="020F0502020204030204" pitchFamily="34" charset="0"/>
              </a:rPr>
              <a:t>Unisystems</a:t>
            </a:r>
            <a:r>
              <a:rPr lang="en-US" sz="1200" dirty="0">
                <a:cs typeface="Calibri" panose="020F0502020204030204" pitchFamily="34" charset="0"/>
              </a:rPr>
              <a:t> Copyright © 2023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CD4E3EF-49C6-5D44-A6C1-C1C36A894D99}"/>
              </a:ext>
            </a:extLst>
          </p:cNvPr>
          <p:cNvSpPr txBox="1">
            <a:spLocks/>
          </p:cNvSpPr>
          <p:nvPr/>
        </p:nvSpPr>
        <p:spPr>
          <a:xfrm>
            <a:off x="432500" y="171573"/>
            <a:ext cx="11278855" cy="1015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>
                <a:solidFill>
                  <a:srgbClr val="292929"/>
                </a:solidFill>
                <a:effectLst/>
                <a:ea typeface="Times New Roman" panose="02020603050405020304" pitchFamily="18" charset="0"/>
              </a:rPr>
              <a:t>GitHub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92E664-7CBB-4B70-8F3A-06916777EC3A}"/>
              </a:ext>
            </a:extLst>
          </p:cNvPr>
          <p:cNvSpPr txBox="1"/>
          <p:nvPr/>
        </p:nvSpPr>
        <p:spPr>
          <a:xfrm>
            <a:off x="563880" y="1466298"/>
            <a:ext cx="58068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GitHub can be used to manage a whole organization with different teams and projects.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Every member has a unique account and is part of the Organization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The organization has multiple repositories one (or more) for each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With GitHub multiple members can work simultaneously without interfering with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Also we can set rules to ensure the development phase goes smoothly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More information can be found on </a:t>
            </a:r>
            <a:r>
              <a:rPr lang="en-US" dirty="0">
                <a:latin typeface="Century Gothic" panose="020B0502020202020204" pitchFamily="34" charset="0"/>
                <a:hlinkClick r:id="rId2"/>
              </a:rPr>
              <a:t>this</a:t>
            </a:r>
            <a:r>
              <a:rPr lang="en-US" dirty="0">
                <a:latin typeface="Century Gothic" panose="020B0502020202020204" pitchFamily="34" charset="0"/>
              </a:rPr>
              <a:t> GitHub repository which is a sample case for our project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263867-BC40-44C6-8313-07048A5F9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7850" y="3062646"/>
            <a:ext cx="2466975" cy="30045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ED094E-7926-4DB8-A00B-A2DA23C7C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0957" y="790842"/>
            <a:ext cx="3738046" cy="224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630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FDC0B-D3C7-4478-9A39-A11AE55E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133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AWS </a:t>
            </a:r>
            <a:endParaRPr lang="el-GR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37E80-0848-4046-9BA9-F9CED5528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788"/>
            <a:ext cx="582265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AWS has a vast variety of services we can use for our projects. </a:t>
            </a:r>
          </a:p>
          <a:p>
            <a:r>
              <a:rPr lang="en-US" sz="1800" b="1" dirty="0" err="1"/>
              <a:t>CodeBuild</a:t>
            </a:r>
            <a:r>
              <a:rPr lang="en-US" sz="1800" dirty="0"/>
              <a:t> ( take the code and run a set of commands to make an executable (.exe, Docker image, …)</a:t>
            </a:r>
          </a:p>
          <a:p>
            <a:r>
              <a:rPr lang="en-US" sz="1800" b="1" dirty="0"/>
              <a:t>Elastic Container Registry </a:t>
            </a:r>
            <a:r>
              <a:rPr lang="en-US" sz="1800" dirty="0"/>
              <a:t>(create private or public registries to store Docker Images)</a:t>
            </a:r>
          </a:p>
          <a:p>
            <a:r>
              <a:rPr lang="en-US" sz="1800" b="1" dirty="0" err="1"/>
              <a:t>Fargate</a:t>
            </a:r>
            <a:r>
              <a:rPr lang="en-US" sz="1800" dirty="0"/>
              <a:t> (a service to host a docker application on the cloud without needing to manage the servers)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9260A1-842A-4568-B2E8-947C4D4CF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Unisystems Copyright © 2019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91F6DF-43A1-4E96-A43F-7382833EF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673" y="712525"/>
            <a:ext cx="3219450" cy="1600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5EDEA9-945B-44D3-82F6-2B3AEAA26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6967" y="1770077"/>
            <a:ext cx="2231620" cy="22365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BD8DDC-8FE7-4B0D-9004-54A0DE6C83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7779" y="3429000"/>
            <a:ext cx="2103757" cy="210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413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29455-0059-4848-8E3D-E03D3A23C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  <a:endParaRPr lang="el-G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3EADF4-BAB1-4833-A4BB-633DBA7D5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Unisystems Copyright © 2019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5004F78-940B-4FFB-9EC3-A3B8A5038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11598" cy="4351338"/>
          </a:xfrm>
        </p:spPr>
        <p:txBody>
          <a:bodyPr>
            <a:normAutofit/>
          </a:bodyPr>
          <a:lstStyle/>
          <a:p>
            <a:r>
              <a:rPr lang="en-US" sz="2000" dirty="0">
                <a:ea typeface="+mj-ea"/>
                <a:cs typeface="+mj-cs"/>
              </a:rPr>
              <a:t>Docker is a software platform that allows you to build, test, and deploy applications quickly. </a:t>
            </a:r>
          </a:p>
          <a:p>
            <a:r>
              <a:rPr lang="en-US" sz="2000" dirty="0">
                <a:ea typeface="+mj-ea"/>
                <a:cs typeface="+mj-cs"/>
              </a:rPr>
              <a:t>Docker packages software into standardized units called </a:t>
            </a:r>
            <a:r>
              <a:rPr lang="en-US" sz="2000" dirty="0">
                <a:ea typeface="+mj-ea"/>
                <a:cs typeface="+mj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containers</a:t>
            </a:r>
            <a:r>
              <a:rPr lang="en-US" sz="2000" dirty="0">
                <a:ea typeface="+mj-ea"/>
                <a:cs typeface="+mj-cs"/>
              </a:rPr>
              <a:t> that have everything the software needs to run including libraries, system tools, code, and runtime. </a:t>
            </a:r>
          </a:p>
          <a:p>
            <a:r>
              <a:rPr lang="en-US" sz="2000" dirty="0">
                <a:ea typeface="+mj-ea"/>
                <a:cs typeface="+mj-cs"/>
              </a:rPr>
              <a:t>The biggest advantage of using Docker is that you can quickly deploy and scale applications into any environment and know your code will run.</a:t>
            </a:r>
            <a:endParaRPr lang="el-GR" sz="2000" dirty="0"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2C21E7-4ADE-4E8F-9D81-738DF2EE4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896" y="1690688"/>
            <a:ext cx="4161404" cy="356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597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7E3E8-ACB1-451F-BCB8-4A909CAF2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B5307-3D63-4B2B-AACA-993FD674B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739" y="1690688"/>
            <a:ext cx="576769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Kubernetes is an open-source system for automating deployment, scaling, and management of containerized applications.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 is used to manage clusters which consists of nodes (VMs) and each node runs pods (containers) of Docker Images </a:t>
            </a:r>
          </a:p>
          <a:p>
            <a:r>
              <a:rPr lang="en-US" dirty="0">
                <a:solidFill>
                  <a:srgbClr val="222222"/>
                </a:solidFill>
                <a:latin typeface="open sans" panose="020B0606030504020204" pitchFamily="34" charset="0"/>
              </a:rPr>
              <a:t>A Kubernetes cluster can be on-premises, hosted on the cloud or a hybrid between the two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588A3-66BE-47D3-8845-FDCD02752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Unisystems Copyright © 2019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E58355-25BB-42BE-A2E7-2B9CE8C56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1568" y="1537323"/>
            <a:ext cx="40386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605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C667D-29C6-A74D-AA24-B0F83A4D9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0" y="2599916"/>
            <a:ext cx="11147475" cy="31265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endParaRPr lang="en-US" sz="1800" dirty="0">
              <a:cs typeface="Calibri"/>
            </a:endParaRPr>
          </a:p>
          <a:p>
            <a:pPr marL="0" indent="0">
              <a:buNone/>
            </a:pPr>
            <a:endParaRPr lang="en-GR" sz="2000" dirty="0"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C1696C-3A61-834A-AD31-4AD407A9A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err="1">
                <a:cs typeface="Calibri" panose="020F0502020204030204" pitchFamily="34" charset="0"/>
              </a:rPr>
              <a:t>Unisystems</a:t>
            </a:r>
            <a:r>
              <a:rPr lang="en-US" sz="1200" dirty="0">
                <a:cs typeface="Calibri" panose="020F0502020204030204" pitchFamily="34" charset="0"/>
              </a:rPr>
              <a:t> Copyright © 2023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CD4E3EF-49C6-5D44-A6C1-C1C36A894D99}"/>
              </a:ext>
            </a:extLst>
          </p:cNvPr>
          <p:cNvSpPr txBox="1">
            <a:spLocks/>
          </p:cNvSpPr>
          <p:nvPr/>
        </p:nvSpPr>
        <p:spPr>
          <a:xfrm>
            <a:off x="432500" y="171573"/>
            <a:ext cx="11278855" cy="1015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>
                <a:solidFill>
                  <a:srgbClr val="292929"/>
                </a:solidFill>
                <a:effectLst/>
                <a:ea typeface="Times New Roman" panose="02020603050405020304" pitchFamily="18" charset="0"/>
              </a:rPr>
              <a:t>GitHub Sample Case - Admin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92E664-7CBB-4B70-8F3A-06916777EC3A}"/>
              </a:ext>
            </a:extLst>
          </p:cNvPr>
          <p:cNvSpPr txBox="1"/>
          <p:nvPr/>
        </p:nvSpPr>
        <p:spPr>
          <a:xfrm>
            <a:off x="563880" y="988126"/>
            <a:ext cx="580682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Create GitHub Account (</a:t>
            </a:r>
            <a:r>
              <a:rPr lang="en-US" dirty="0">
                <a:latin typeface="Century Gothic" panose="020B0502020202020204" pitchFamily="34" charset="0"/>
                <a:hlinkClick r:id="rId2"/>
              </a:rPr>
              <a:t>here</a:t>
            </a:r>
            <a:r>
              <a:rPr lang="en-US" dirty="0">
                <a:latin typeface="Century Gothic" panose="020B0502020202020204" pitchFamily="34" charset="0"/>
              </a:rPr>
              <a:t>)(Pro Vs Enterprise (limitation of Pro)</a:t>
            </a:r>
          </a:p>
          <a:p>
            <a:pPr marL="342900" indent="-342900"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Create organization Uni-Systems-SMSA Organization (one time) </a:t>
            </a:r>
          </a:p>
          <a:p>
            <a:pPr marL="342900" indent="-342900"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Create team (</a:t>
            </a:r>
            <a:r>
              <a:rPr lang="en-US" dirty="0">
                <a:hlinkClick r:id="rId3"/>
              </a:rPr>
              <a:t>Teams · Uni-Systems-SMSA</a:t>
            </a:r>
            <a:r>
              <a:rPr lang="en-US" dirty="0"/>
              <a:t>)</a:t>
            </a:r>
            <a:endParaRPr lang="en-US" dirty="0">
              <a:latin typeface="Century Gothic" panose="020B0502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Invite members </a:t>
            </a:r>
            <a:r>
              <a:rPr lang="en-US" dirty="0" err="1">
                <a:hlinkClick r:id="rId4"/>
              </a:rPr>
              <a:t>Intership</a:t>
            </a:r>
            <a:r>
              <a:rPr lang="en-US" dirty="0">
                <a:hlinkClick r:id="rId4"/>
              </a:rPr>
              <a:t> · Uni-Systems-SMSA Team</a:t>
            </a:r>
            <a:r>
              <a:rPr lang="en-US" dirty="0"/>
              <a:t> (Add a member)</a:t>
            </a:r>
            <a:endParaRPr lang="en-US" dirty="0">
              <a:latin typeface="Century Gothic" panose="020B0502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Create a GitHub repository and assign a team to have write permissions </a:t>
            </a:r>
            <a:r>
              <a:rPr lang="en-US" dirty="0">
                <a:hlinkClick r:id="rId5"/>
              </a:rPr>
              <a:t>Uni-Systems-SMSA</a:t>
            </a:r>
            <a:r>
              <a:rPr lang="en-US" dirty="0"/>
              <a:t> (New repository)</a:t>
            </a:r>
          </a:p>
          <a:p>
            <a:pPr marL="342900" indent="-342900"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Add Team (Internship) or single member (</a:t>
            </a:r>
            <a:r>
              <a:rPr lang="en-US" dirty="0">
                <a:hlinkClick r:id="rId6"/>
              </a:rPr>
              <a:t>Manage access</a:t>
            </a:r>
            <a:r>
              <a:rPr lang="en-US" dirty="0"/>
              <a:t>) and </a:t>
            </a:r>
            <a:r>
              <a:rPr lang="en-US" dirty="0">
                <a:latin typeface="Century Gothic" panose="020B0502020202020204" pitchFamily="34" charset="0"/>
              </a:rPr>
              <a:t>Define roles/permission on the repository (project approach)</a:t>
            </a:r>
          </a:p>
          <a:p>
            <a:pPr marL="342900" indent="-342900"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Define development branches (front-end &amp; back-end) </a:t>
            </a:r>
          </a:p>
          <a:p>
            <a:pPr marL="342900" indent="-342900"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Define Branch protection rules (image) </a:t>
            </a:r>
          </a:p>
          <a:p>
            <a:pPr marL="342900" indent="-342900"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Create GitHub actions to automate build and test steps of the pipeline (examples </a:t>
            </a:r>
            <a:r>
              <a:rPr lang="en-US" dirty="0">
                <a:latin typeface="Century Gothic" panose="020B0502020202020204" pitchFamily="34" charset="0"/>
                <a:hlinkClick r:id="rId7"/>
              </a:rPr>
              <a:t>here</a:t>
            </a:r>
            <a:r>
              <a:rPr lang="en-US" dirty="0">
                <a:latin typeface="Century Gothic" panose="020B0502020202020204" pitchFamily="34" charset="0"/>
              </a:rPr>
              <a:t>)</a:t>
            </a:r>
            <a:endParaRPr lang="el-GR" dirty="0">
              <a:latin typeface="Century Gothic" panose="020B0502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9266B3-99F8-4488-BBD8-74D71F7F5F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1858" y="1415397"/>
            <a:ext cx="5573973" cy="291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19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Έγγραφο" ma:contentTypeID="0x01010045ABED6533979246BA4CE4C35F16A0A7" ma:contentTypeVersion="9" ma:contentTypeDescription="Δημιουργία νέου εγγράφου" ma:contentTypeScope="" ma:versionID="763abc0c3d74644408c035e8d26ac011">
  <xsd:schema xmlns:xsd="http://www.w3.org/2001/XMLSchema" xmlns:xs="http://www.w3.org/2001/XMLSchema" xmlns:p="http://schemas.microsoft.com/office/2006/metadata/properties" xmlns:ns2="c9d30933-7514-47b7-bac9-05b9d0d847ea" targetNamespace="http://schemas.microsoft.com/office/2006/metadata/properties" ma:root="true" ma:fieldsID="0c4efba0a96fc9d81a4d3272460779d1" ns2:_="">
    <xsd:import namespace="c9d30933-7514-47b7-bac9-05b9d0d847e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d30933-7514-47b7-bac9-05b9d0d847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Τύπος περιεχομένου"/>
        <xsd:element ref="dc:title" minOccurs="0" maxOccurs="1" ma:index="4" ma:displayName="Τίτλο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0ED133B-98D9-4F0B-993C-F58631A2E06F}">
  <ds:schemaRefs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elements/1.1/"/>
    <ds:schemaRef ds:uri="http://purl.org/dc/terms/"/>
    <ds:schemaRef ds:uri="http://www.w3.org/XML/1998/namespace"/>
    <ds:schemaRef ds:uri="c9d30933-7514-47b7-bac9-05b9d0d847ea"/>
  </ds:schemaRefs>
</ds:datastoreItem>
</file>

<file path=customXml/itemProps2.xml><?xml version="1.0" encoding="utf-8"?>
<ds:datastoreItem xmlns:ds="http://schemas.openxmlformats.org/officeDocument/2006/customXml" ds:itemID="{7478590D-4DD9-42AD-9E43-EDA9C59FC0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06B3230-23FC-4B85-A6A9-5DCBC60E32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d30933-7514-47b7-bac9-05b9d0d847e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12257</TotalTime>
  <Words>1247</Words>
  <Application>Microsoft Office PowerPoint</Application>
  <PresentationFormat>Widescreen</PresentationFormat>
  <Paragraphs>128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open sans</vt:lpstr>
      <vt:lpstr>Office Theme</vt:lpstr>
      <vt:lpstr>  25/07/2023</vt:lpstr>
      <vt:lpstr>PowerPoint Presentation</vt:lpstr>
      <vt:lpstr>PowerPoint Presentation</vt:lpstr>
      <vt:lpstr>DevOps Responsibilities (Organization) </vt:lpstr>
      <vt:lpstr>PowerPoint Presentation</vt:lpstr>
      <vt:lpstr>AWS </vt:lpstr>
      <vt:lpstr>Docker</vt:lpstr>
      <vt:lpstr>Kubernetes</vt:lpstr>
      <vt:lpstr>PowerPoint Presentation</vt:lpstr>
      <vt:lpstr>PowerPoint Presentation</vt:lpstr>
      <vt:lpstr>Task Management – GitHub Issues – GitHub Projects </vt:lpstr>
      <vt:lpstr>Define Simple CI/CD Pipeline</vt:lpstr>
      <vt:lpstr>Build Step – GitHub Action</vt:lpstr>
      <vt:lpstr>Test Step - GitHub Action </vt:lpstr>
      <vt:lpstr>Packaging Step – Shell script (VM 224) </vt:lpstr>
      <vt:lpstr>Deployment Step – Kubernetes / Minikube</vt:lpstr>
      <vt:lpstr>Future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Scale Up for a Real Smart Future</dc:title>
  <dc:creator>Cassano Antonis</dc:creator>
  <cp:lastModifiedBy>Ntontoros Ilias</cp:lastModifiedBy>
  <cp:revision>451</cp:revision>
  <cp:lastPrinted>2021-03-08T08:52:51Z</cp:lastPrinted>
  <dcterms:created xsi:type="dcterms:W3CDTF">2020-01-30T08:00:05Z</dcterms:created>
  <dcterms:modified xsi:type="dcterms:W3CDTF">2023-08-30T10:58:42Z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0x01010045ABED6533979246BA4CE4C35F16A0A7</vt:lpwstr>
  </property>
</Properties>
</file>