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744" r:id="rId5"/>
    <p:sldId id="4805" r:id="rId6"/>
    <p:sldId id="4757" r:id="rId7"/>
    <p:sldId id="4829" r:id="rId8"/>
    <p:sldId id="4821" r:id="rId9"/>
    <p:sldId id="4831" r:id="rId10"/>
    <p:sldId id="4833" r:id="rId11"/>
    <p:sldId id="4836" r:id="rId12"/>
    <p:sldId id="4835" r:id="rId13"/>
    <p:sldId id="4844" r:id="rId14"/>
    <p:sldId id="4832" r:id="rId15"/>
    <p:sldId id="4843" r:id="rId16"/>
    <p:sldId id="4842" r:id="rId17"/>
    <p:sldId id="4838" r:id="rId18"/>
    <p:sldId id="4839" r:id="rId19"/>
    <p:sldId id="4840" r:id="rId20"/>
    <p:sldId id="48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E"/>
    <a:srgbClr val="FBFBFB"/>
    <a:srgbClr val="FCFDFC"/>
    <a:srgbClr val="FBC913"/>
    <a:srgbClr val="FFFFFF"/>
    <a:srgbClr val="FAC813"/>
    <a:srgbClr val="601D68"/>
    <a:srgbClr val="00A4A0"/>
    <a:srgbClr val="32841E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288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C9CD-9C54-4D44-87A5-BCA2AE90F310}" type="datetimeFigureOut">
              <a:rPr lang="el-GR" smtClean="0"/>
              <a:t>30/8/2023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AAE7-B530-4A76-B4B1-97033CBF50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54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AAE7-B530-4A76-B4B1-97033CBF5047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4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541" y="1309688"/>
            <a:ext cx="6018507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4541" y="3888757"/>
            <a:ext cx="6018508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28B6-4FB9-4932-ADD8-9C3B6B468C9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9D7D-2F64-4162-ACF0-F0755FC46833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3AA-1EA9-4978-89FD-DF604D4983CF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4D7-DCC0-4745-AB20-B057E0BA9367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0A9B-02AD-4978-8CE7-1191778B731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2BC9-AAF9-4E04-BC01-06105C9200D4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D8ED-2835-45C0-9C43-22DD743A921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255C-3FA7-4031-A85D-3F33E4B7049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80BD-70CF-43C1-8ED9-DF1B56C48AD6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11E7-5167-423F-9F4B-BA49CCC894C9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orgs/Uni-Systems-SMSA/teams" TargetMode="External"/><Relationship Id="rId7" Type="http://schemas.openxmlformats.org/officeDocument/2006/relationships/hyperlink" Target="https://github.com/Uni-Systems-SMSA/DevOps_Sample_Ca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settings/access" TargetMode="External"/><Relationship Id="rId5" Type="http://schemas.openxmlformats.org/officeDocument/2006/relationships/hyperlink" Target="https://github.com/orgs/Uni-Systems-SMSA/repositories" TargetMode="External"/><Relationship Id="rId4" Type="http://schemas.openxmlformats.org/officeDocument/2006/relationships/hyperlink" Target="https://github.com/orgs/Uni-Systems-SMSA/teams/intershi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ranch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Uni-Systems-SMSA/DevOps_Sample_Case" TargetMode="External"/><Relationship Id="rId4" Type="http://schemas.openxmlformats.org/officeDocument/2006/relationships/hyperlink" Target="https://github.com/Uni-Systems-SMSA/DevOps_Sample_Case/pul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issues" TargetMode="External"/><Relationship Id="rId2" Type="http://schemas.openxmlformats.org/officeDocument/2006/relationships/hyperlink" Target="https://github.com/Uni-Systems-SMSA/DevOps_Sample_Case/projects?query=is%3Aop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.github/workflows/CI.yml" TargetMode="External"/><Relationship Id="rId2" Type="http://schemas.openxmlformats.org/officeDocument/2006/relationships/hyperlink" Target="https://github.com/Uni-Systems-SMSA/DevOps_Sample_Case/settings/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src/App.test.js" TargetMode="External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docs.docker.com/engine/install/ubuntu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aws.amazon.com/codebui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blob/main/scripts/package-script.sh" TargetMode="External"/><Relationship Id="rId5" Type="http://schemas.openxmlformats.org/officeDocument/2006/relationships/hyperlink" Target="https://github.com/Uni-Systems-SMSA/DevOps_Sample_Case/blob/main/Dockerfile" TargetMode="External"/><Relationship Id="rId4" Type="http://schemas.openxmlformats.org/officeDocument/2006/relationships/hyperlink" Target="https://docs.docker.com/registry/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abnix/devopschatrooms" TargetMode="External"/><Relationship Id="rId2" Type="http://schemas.openxmlformats.org/officeDocument/2006/relationships/hyperlink" Target="https://github.com/Uni-Systems-SM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ni-Systems-SMSA/DevOps_Sample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199" y="4721290"/>
            <a:ext cx="5359304" cy="7184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25/07/2023</a:t>
            </a:r>
          </a:p>
        </p:txBody>
      </p:sp>
      <p:sp>
        <p:nvSpPr>
          <p:cNvPr id="5" name="Θέση υποσέλιδου 3">
            <a:extLst>
              <a:ext uri="{FF2B5EF4-FFF2-40B4-BE49-F238E27FC236}">
                <a16:creationId xmlns:a16="http://schemas.microsoft.com/office/drawing/2014/main" id="{586ED0C1-0C7E-40FC-9B9A-9C1A308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221" y="648951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latin typeface="+mn-lt"/>
                <a:ea typeface="+mn-ea"/>
                <a:cs typeface="+mn-cs"/>
              </a:rPr>
              <a:t>Uni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Systems Copyright © 20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9A361-69C9-4A29-B048-34B7D5D5B3DE}"/>
              </a:ext>
            </a:extLst>
          </p:cNvPr>
          <p:cNvSpPr txBox="1">
            <a:spLocks/>
          </p:cNvSpPr>
          <p:nvPr/>
        </p:nvSpPr>
        <p:spPr>
          <a:xfrm>
            <a:off x="4092606" y="2546429"/>
            <a:ext cx="7607559" cy="907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DevOps–Sample Case</a:t>
            </a:r>
          </a:p>
        </p:txBody>
      </p:sp>
    </p:spTree>
    <p:extLst>
      <p:ext uri="{BB962C8B-B14F-4D97-AF65-F5344CB8AC3E}">
        <p14:creationId xmlns:p14="http://schemas.microsoft.com/office/powerpoint/2010/main" val="24834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1EE-D8AC-4938-B37D-9F84F03B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E9BC-F6B2-45E7-B4FC-5AF7B038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769" cy="4351338"/>
          </a:xfrm>
        </p:spPr>
        <p:txBody>
          <a:bodyPr/>
          <a:lstStyle/>
          <a:p>
            <a:r>
              <a:rPr lang="en-US" dirty="0"/>
              <a:t>Create a Cluster with multiple Nodes (VMS) and deploy application there open to traffic (production environment </a:t>
            </a:r>
          </a:p>
          <a:p>
            <a:r>
              <a:rPr lang="en-US" dirty="0"/>
              <a:t>Improve Kubernetes knowledge and configuration </a:t>
            </a:r>
          </a:p>
          <a:p>
            <a:r>
              <a:rPr lang="en-US" dirty="0"/>
              <a:t>Create a fully automated CI/CD pipeline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65A7-137B-4199-8850-6F53A5A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F29A7-12CA-4157-AE7C-05D39F3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66" y="2190604"/>
            <a:ext cx="5632683" cy="2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)(Pro Vs Enterprise (limitation of Pro)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organization Uni-Systems-SMSA Organization (one time)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team (</a:t>
            </a:r>
            <a:r>
              <a:rPr lang="en-US" dirty="0">
                <a:hlinkClick r:id="rId3"/>
              </a:rPr>
              <a:t>Teams · Uni-Systems-SMSA</a:t>
            </a:r>
            <a:r>
              <a:rPr lang="en-US" dirty="0"/>
              <a:t>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Invite members </a:t>
            </a:r>
            <a:r>
              <a:rPr lang="en-US" dirty="0" err="1">
                <a:hlinkClick r:id="rId4"/>
              </a:rPr>
              <a:t>Intership</a:t>
            </a:r>
            <a:r>
              <a:rPr lang="en-US" dirty="0">
                <a:hlinkClick r:id="rId4"/>
              </a:rPr>
              <a:t> · Uni-Systems-SMSA Team</a:t>
            </a:r>
            <a:r>
              <a:rPr lang="en-US" dirty="0"/>
              <a:t> (Add a member)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GitHub repository and assign a team to have write permissions </a:t>
            </a:r>
            <a:r>
              <a:rPr lang="en-US" dirty="0">
                <a:hlinkClick r:id="rId5"/>
              </a:rPr>
              <a:t>Uni-Systems-SMSA</a:t>
            </a:r>
            <a:r>
              <a:rPr lang="en-US" dirty="0"/>
              <a:t> (New repository)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Add Team (Internship) or single member (</a:t>
            </a:r>
            <a:r>
              <a:rPr lang="en-US" dirty="0">
                <a:hlinkClick r:id="rId6"/>
              </a:rPr>
              <a:t>Manage access</a:t>
            </a:r>
            <a:r>
              <a:rPr lang="en-US" dirty="0"/>
              <a:t>) and </a:t>
            </a:r>
            <a:r>
              <a:rPr lang="en-US" dirty="0">
                <a:latin typeface="Century Gothic" panose="020B0502020202020204" pitchFamily="34" charset="0"/>
              </a:rPr>
              <a:t>Define roles/permission on the repository (project approach)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development branches (front-end &amp; back-end)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Branch protection rules (image)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actions to automate build and test steps of the pipeline (examples </a:t>
            </a:r>
            <a:r>
              <a:rPr lang="en-US" dirty="0">
                <a:latin typeface="Century Gothic" panose="020B0502020202020204" pitchFamily="34" charset="0"/>
                <a:hlinkClick r:id="rId7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Member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)(option – Free , Pro, Enterprise – Pos , Cons)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Uni-Systems-SMSA Organization through invite from owner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the Internship team inside the organization from the invite that was sent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  <a:hlinkClick r:id="rId3"/>
              </a:rPr>
              <a:t>Create a new branch</a:t>
            </a:r>
            <a:r>
              <a:rPr lang="en-US" dirty="0">
                <a:latin typeface="Century Gothic" panose="020B0502020202020204" pitchFamily="34" charset="0"/>
              </a:rPr>
              <a:t> to start working on the project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When your task is finished you can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create a pull request</a:t>
            </a:r>
            <a:r>
              <a:rPr lang="en-US" dirty="0">
                <a:latin typeface="Century Gothic" panose="020B0502020202020204" pitchFamily="34" charset="0"/>
              </a:rPr>
              <a:t> so that your work is integrated in the main branch.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Details on the steps can be found </a:t>
            </a:r>
            <a:r>
              <a:rPr lang="en-US" dirty="0">
                <a:latin typeface="Century Gothic" panose="020B0502020202020204" pitchFamily="34" charset="0"/>
                <a:hlinkClick r:id="rId5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A60-FE49-4F11-BBA8-87C50CE1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 – GitHub Issues – GitHub Projects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F35-8897-4764-8019-4A2E2944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502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GitHub offers a task management tool called </a:t>
            </a:r>
            <a:r>
              <a:rPr lang="en-US" dirty="0">
                <a:hlinkClick r:id="rId2"/>
              </a:rPr>
              <a:t>GitHub Project</a:t>
            </a:r>
            <a:r>
              <a:rPr lang="en-US" dirty="0"/>
              <a:t> which has an integration with </a:t>
            </a:r>
            <a:r>
              <a:rPr lang="en-US" dirty="0">
                <a:hlinkClick r:id="rId3"/>
              </a:rPr>
              <a:t>GitHub Issues </a:t>
            </a:r>
            <a:endParaRPr lang="en-US" dirty="0"/>
          </a:p>
          <a:p>
            <a:r>
              <a:rPr lang="en-US" dirty="0"/>
              <a:t>Issues can be created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can be assigned to one or more persons</a:t>
            </a:r>
          </a:p>
          <a:p>
            <a:r>
              <a:rPr lang="en-US" dirty="0"/>
              <a:t>Projects provide a very useful and easy to use interface to organize issues and tasks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82BF0-8935-4FBD-8F3E-450E533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152D-8549-4C89-B691-B1373EF1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09" y="4060905"/>
            <a:ext cx="4655891" cy="2055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EDF4C-1374-4A2F-BEA1-520CDD8B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79" y="1211977"/>
            <a:ext cx="3240947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D26-7452-4321-BC3C-E89B189D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Simple CI/CD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0C15-527A-4626-98A3-54718D1A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we created are composed of the following steps:</a:t>
            </a:r>
          </a:p>
          <a:p>
            <a:r>
              <a:rPr lang="en-US" dirty="0"/>
              <a:t>Build 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Deploy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3559-CBE0-4BFB-B4BC-C59EFDE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4EA6-83FB-4AAE-B836-FBA9B2E2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8" y="1690688"/>
            <a:ext cx="1907796" cy="190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6E2B4-E9BE-424B-9333-877A470B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60" y="2032792"/>
            <a:ext cx="2180376" cy="122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6F08A-45F9-4802-BD1F-5D392605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89" y="3822071"/>
            <a:ext cx="2577567" cy="220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60140-F1BE-4A6A-B969-5212E4C1A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84" y="3319162"/>
            <a:ext cx="2857801" cy="2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FD5-3079-40EC-912C-CA5946B3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 – GitHub Action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E38A-4047-4942-A27E-3AC0BDEB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4656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step is made up from the development of the project (code). </a:t>
            </a:r>
          </a:p>
          <a:p>
            <a:r>
              <a:rPr lang="en-US" dirty="0"/>
              <a:t>For the build step we set branch protection rules to protect the main branch (</a:t>
            </a:r>
            <a:r>
              <a:rPr lang="en-US" dirty="0">
                <a:hlinkClick r:id="rId2"/>
              </a:rPr>
              <a:t>see the list here</a:t>
            </a:r>
            <a:r>
              <a:rPr lang="en-US" dirty="0"/>
              <a:t>)</a:t>
            </a:r>
          </a:p>
          <a:p>
            <a:r>
              <a:rPr lang="en-US" dirty="0"/>
              <a:t>The GitHub Action config file can be found </a:t>
            </a:r>
            <a:r>
              <a:rPr lang="en-US" dirty="0">
                <a:hlinkClick r:id="rId3"/>
              </a:rPr>
              <a:t>here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7CB2-052C-430D-BC3B-220445D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10E82-8D2F-4F2D-8F74-BE706CA0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54" y="3180092"/>
            <a:ext cx="4114800" cy="2854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7EA7A-580E-475C-A203-969C9445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05" y="1157237"/>
            <a:ext cx="5802450" cy="17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FA3-4F7D-4538-A904-AE48D158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 - GitHub Action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E7F-3D2B-4E6E-BA1A-4DA87650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testing of our code is done with React Testing Library (alternative : </a:t>
            </a:r>
            <a:r>
              <a:rPr lang="en-US" dirty="0">
                <a:hlinkClick r:id="rId2"/>
              </a:rPr>
              <a:t>Jest</a:t>
            </a:r>
            <a:r>
              <a:rPr lang="en-US" dirty="0"/>
              <a:t>)</a:t>
            </a:r>
          </a:p>
          <a:p>
            <a:r>
              <a:rPr lang="en-US" dirty="0"/>
              <a:t>We set a Unit Test in our code as an example (</a:t>
            </a:r>
            <a:r>
              <a:rPr lang="en-US" dirty="0">
                <a:hlinkClick r:id="rId3"/>
              </a:rPr>
              <a:t>code here</a:t>
            </a:r>
            <a:r>
              <a:rPr lang="en-US" dirty="0"/>
              <a:t>)</a:t>
            </a:r>
          </a:p>
          <a:p>
            <a:r>
              <a:rPr lang="en-US" dirty="0"/>
              <a:t>Every push to main must pass this Test to be accepted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6A39-AF01-4723-9227-EE03917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81DE4-5CD8-4B1E-B3CE-9CD31738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82" y="2352166"/>
            <a:ext cx="5841218" cy="334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B0AF5-27BB-4997-980B-3958BD9D4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10" y="365125"/>
            <a:ext cx="2888609" cy="1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B8DE-CE9B-4845-9DB0-441791B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Step – Shell script (VM 224)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6E67-96EB-4A8A-BC7E-686AF728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98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packaging step is done on our server every time we want (alternative </a:t>
            </a:r>
            <a:r>
              <a:rPr lang="en-US" dirty="0">
                <a:hlinkClick r:id="rId2"/>
              </a:rPr>
              <a:t>AWS </a:t>
            </a:r>
            <a:r>
              <a:rPr lang="en-US" dirty="0" err="1">
                <a:hlinkClick r:id="rId2"/>
              </a:rPr>
              <a:t>CodeBuild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we set up the Docker Engine on our VM (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created a docker registry on our VM to store our Docker Images (</a:t>
            </a:r>
            <a:r>
              <a:rPr lang="en-US" dirty="0">
                <a:hlinkClick r:id="rId4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created </a:t>
            </a:r>
            <a:r>
              <a:rPr lang="en-US" dirty="0">
                <a:hlinkClick r:id="rId5"/>
              </a:rPr>
              <a:t>our </a:t>
            </a:r>
            <a:r>
              <a:rPr lang="en-US" dirty="0" err="1">
                <a:hlinkClick r:id="rId5"/>
              </a:rPr>
              <a:t>Dockerfile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to specify the commands the Docker engine executes to create a Docker image from 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wrote the </a:t>
            </a:r>
            <a:r>
              <a:rPr lang="en-US" dirty="0">
                <a:hlinkClick r:id="rId6"/>
              </a:rPr>
              <a:t>script</a:t>
            </a:r>
            <a:r>
              <a:rPr lang="en-US" dirty="0"/>
              <a:t> that we run when we want to package a new version of our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use the new version of our code we can find it in our registry 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834D-8C76-4D07-A89E-B2EE51D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91364-D859-4558-8E84-2B83B2DA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90688"/>
            <a:ext cx="5178980" cy="54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4DF9D-C278-47DC-9571-B6EFD0B58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10890"/>
            <a:ext cx="5178980" cy="18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92296-0940-4DD5-ADAF-E0C8ECAF2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3966770"/>
            <a:ext cx="5178979" cy="28508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DB1FEDD-082A-485B-8E95-0CDA49446806}"/>
              </a:ext>
            </a:extLst>
          </p:cNvPr>
          <p:cNvSpPr/>
          <p:nvPr/>
        </p:nvSpPr>
        <p:spPr>
          <a:xfrm>
            <a:off x="8475159" y="235543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D549DB-7DF5-4998-91C6-35186CDD918C}"/>
              </a:ext>
            </a:extLst>
          </p:cNvPr>
          <p:cNvSpPr/>
          <p:nvPr/>
        </p:nvSpPr>
        <p:spPr>
          <a:xfrm>
            <a:off x="8475159" y="331131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7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98E865-CBE6-174F-A345-C3766C356250}"/>
              </a:ext>
            </a:extLst>
          </p:cNvPr>
          <p:cNvSpPr txBox="1">
            <a:spLocks/>
          </p:cNvSpPr>
          <p:nvPr/>
        </p:nvSpPr>
        <p:spPr>
          <a:xfrm>
            <a:off x="441439" y="3490127"/>
            <a:ext cx="2376000" cy="1383969"/>
          </a:xfrm>
          <a:prstGeom prst="rect">
            <a:avLst/>
          </a:prstGeom>
        </p:spPr>
        <p:txBody>
          <a:bodyPr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Calibri" panose="020F0502020204030204" pitchFamily="34" charset="0"/>
              </a:rPr>
              <a:t>Used to manage teams, repositories and projects. </a:t>
            </a:r>
          </a:p>
          <a:p>
            <a:r>
              <a:rPr lang="en-US" sz="1400" dirty="0">
                <a:cs typeface="Calibri" panose="020F0502020204030204" pitchFamily="34" charset="0"/>
              </a:rPr>
              <a:t>Enables many developers to work simultaneously</a:t>
            </a:r>
            <a:endParaRPr lang="en-GR" sz="1400" dirty="0"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4A9B7A-1C54-6440-8BB8-85E7F47AEE2C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04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DevOps-Tools (based on GitHub Components)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E2AC6B0-89A0-994B-812C-A9D543D8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Copyright © </a:t>
            </a:r>
            <a:r>
              <a:rPr lang="en-US" dirty="0" err="1"/>
              <a:t>Unisystems</a:t>
            </a:r>
            <a:r>
              <a:rPr lang="en-US" dirty="0"/>
              <a:t> 2022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EF91D-14BC-B241-AE4C-1201B67010FE}"/>
              </a:ext>
            </a:extLst>
          </p:cNvPr>
          <p:cNvSpPr/>
          <p:nvPr/>
        </p:nvSpPr>
        <p:spPr>
          <a:xfrm>
            <a:off x="459440" y="1173675"/>
            <a:ext cx="23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GitHub - Organization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FEA35-D7E5-9B41-9258-CC2F3144CBBF}"/>
              </a:ext>
            </a:extLst>
          </p:cNvPr>
          <p:cNvSpPr/>
          <p:nvPr/>
        </p:nvSpPr>
        <p:spPr>
          <a:xfrm>
            <a:off x="3256275" y="1174247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React - React Testing Library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C1CDF-56BA-9B42-AF38-3A9AA61F81B4}"/>
              </a:ext>
            </a:extLst>
          </p:cNvPr>
          <p:cNvSpPr/>
          <p:nvPr/>
        </p:nvSpPr>
        <p:spPr>
          <a:xfrm>
            <a:off x="3377351" y="3507212"/>
            <a:ext cx="234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Open source JavaScript library for creating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Has a dedicated testing library for testing the code </a:t>
            </a:r>
            <a:endParaRPr lang="en-GR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C2065-8D97-D94D-844F-DD20DD089B87}"/>
              </a:ext>
            </a:extLst>
          </p:cNvPr>
          <p:cNvSpPr/>
          <p:nvPr/>
        </p:nvSpPr>
        <p:spPr>
          <a:xfrm>
            <a:off x="7026553" y="1174247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    AWS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DB664-A53D-3D4D-82B8-56C155F7E51D}"/>
              </a:ext>
            </a:extLst>
          </p:cNvPr>
          <p:cNvSpPr/>
          <p:nvPr/>
        </p:nvSpPr>
        <p:spPr>
          <a:xfrm>
            <a:off x="6261083" y="3490127"/>
            <a:ext cx="234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More than 200 services to build and deploy on the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Free Tier program with many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Seamless communication between the services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257DB8-6B6B-DE42-ADBF-E28E8CAB5B2A}"/>
              </a:ext>
            </a:extLst>
          </p:cNvPr>
          <p:cNvSpPr/>
          <p:nvPr/>
        </p:nvSpPr>
        <p:spPr>
          <a:xfrm>
            <a:off x="9346012" y="1173675"/>
            <a:ext cx="197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Docker - Kubernetes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3BB8B5-9B6A-8041-A527-90041A76536A}"/>
              </a:ext>
            </a:extLst>
          </p:cNvPr>
          <p:cNvSpPr/>
          <p:nvPr/>
        </p:nvSpPr>
        <p:spPr>
          <a:xfrm>
            <a:off x="9144815" y="3490127"/>
            <a:ext cx="237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Easy way to run applications using a microservices architecture  without depending on the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Manage microservices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Deploy using config files using only a few commands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1DBFD-1899-4839-B43F-2DA24E12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" y="1781377"/>
            <a:ext cx="2653361" cy="148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31F7-1F59-45B6-B242-A095C45A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92" y="1778011"/>
            <a:ext cx="2653362" cy="1485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2C02A2-1F4E-47B4-B9D0-4A03B977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3" y="1774452"/>
            <a:ext cx="2646878" cy="1488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15AD8-DCA4-4A8B-BFBB-7D739730D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432" y="1781377"/>
            <a:ext cx="2653363" cy="1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47268"/>
            <a:ext cx="11147475" cy="31792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b="1" dirty="0">
                <a:cs typeface="Calibri" panose="020F0502020204030204" pitchFamily="34" charset="0"/>
              </a:rPr>
              <a:t>Beneficiary : RDI &amp; Business Development Unit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Role: DevOps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User Stories : As a DevOps I want to ….. So that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Criteria </a:t>
            </a:r>
            <a:r>
              <a:rPr lang="en-GR" sz="2000" b="1" dirty="0">
                <a:cs typeface="Calibri" panose="020F0502020204030204" pitchFamily="34" charset="0"/>
              </a:rPr>
              <a:t>:</a:t>
            </a:r>
            <a:endParaRPr lang="en-US" sz="2000" b="1" dirty="0"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Specified DevOps Responsible </a:t>
            </a: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Created a GitHub Account (Organization: </a:t>
            </a:r>
            <a:r>
              <a:rPr lang="en-US" sz="1800" dirty="0">
                <a:hlinkClick r:id="rId2"/>
              </a:rPr>
              <a:t>Uni-Systems-SMSA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92929"/>
                </a:solidFill>
                <a:ea typeface="Times New Roman" panose="02020603050405020304" pitchFamily="18" charset="0"/>
              </a:rPr>
              <a:t>Organization Roles, Internship Team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&amp; Repositories</a:t>
            </a:r>
            <a:r>
              <a:rPr lang="en-US" sz="1800" dirty="0"/>
              <a:t> (free with constraints – No enterprise edition ))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Project (React Login &amp; Dashboard pages with Authorization)  &amp; Issues (Dashboard)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a Docker Hub Account ( Docker Hub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– for the organization – Internship Team )</a:t>
            </a:r>
          </a:p>
          <a:p>
            <a:r>
              <a:rPr lang="en-US" sz="1800" dirty="0"/>
              <a:t>Created 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Free Tier Cloud Account WS (link with Internship Team </a:t>
            </a:r>
          </a:p>
          <a:p>
            <a:r>
              <a:rPr lang="en-US" sz="1800" dirty="0"/>
              <a:t>Built a CI/CD pipeline</a:t>
            </a:r>
          </a:p>
          <a:p>
            <a:r>
              <a:rPr lang="en-US" sz="1800" dirty="0"/>
              <a:t>Present Your Project (Join Communities, Register to several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 communities</a:t>
            </a:r>
            <a:r>
              <a:rPr lang="en-US" sz="1800" dirty="0"/>
              <a:t>)</a:t>
            </a:r>
          </a:p>
          <a:p>
            <a:r>
              <a:rPr lang="en-US" sz="1800" dirty="0"/>
              <a:t>Start Contributing to Open-Source ( AWS open source STF/</a:t>
            </a:r>
            <a:r>
              <a:rPr lang="en-US" sz="1800" dirty="0" err="1"/>
              <a:t>Fiware</a:t>
            </a:r>
            <a:r>
              <a:rPr lang="en-US" sz="1800" dirty="0"/>
              <a:t>)</a:t>
            </a:r>
            <a:endParaRPr lang="en-US" sz="1800" dirty="0">
              <a:solidFill>
                <a:srgbClr val="292929"/>
              </a:solidFill>
              <a:effectLst/>
              <a:ea typeface="Times New Roman" panose="02020603050405020304" pitchFamily="18" charset="0"/>
            </a:endParaRPr>
          </a:p>
          <a:p>
            <a:pPr lvl="1">
              <a:buFont typeface="Arial"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 – Sample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3F13D-C988-9343-8388-54A5CD6BDA28}"/>
              </a:ext>
            </a:extLst>
          </p:cNvPr>
          <p:cNvSpPr/>
          <p:nvPr/>
        </p:nvSpPr>
        <p:spPr>
          <a:xfrm>
            <a:off x="695586" y="1131495"/>
            <a:ext cx="97106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  <a:cs typeface="Calibri"/>
              </a:rPr>
              <a:t>ST: 07/2023  – ET :09/2023</a:t>
            </a:r>
            <a:br>
              <a:rPr lang="en-US" sz="3200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- 01: </a:t>
            </a:r>
            <a:b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- 02:</a:t>
            </a:r>
          </a:p>
          <a:p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- 03: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3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CBA-0D7D-412A-A45A-084D913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Responsibilities (Organization)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C7A-889E-4F2C-98D5-146B410B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Roles of the Project (Team Leader, Developers,…)</a:t>
            </a:r>
          </a:p>
          <a:p>
            <a:r>
              <a:rPr lang="en-US" dirty="0"/>
              <a:t>Specify working environment (GitHub/Gitlab/…)</a:t>
            </a:r>
          </a:p>
          <a:p>
            <a:r>
              <a:rPr lang="en-US" dirty="0"/>
              <a:t>Specify rules and steps for the development process (Branch protection rules)</a:t>
            </a:r>
          </a:p>
          <a:p>
            <a:r>
              <a:rPr lang="en-US" dirty="0"/>
              <a:t>Specify the packaging of the code</a:t>
            </a:r>
          </a:p>
          <a:p>
            <a:r>
              <a:rPr lang="en-US" dirty="0"/>
              <a:t>Specify the release of the code (delivery)</a:t>
            </a:r>
          </a:p>
          <a:p>
            <a:r>
              <a:rPr lang="en-US" dirty="0"/>
              <a:t>Specify the deployment of the code (deployment)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6061-0C9E-4925-B118-0A58B774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</p:spTree>
    <p:extLst>
      <p:ext uri="{BB962C8B-B14F-4D97-AF65-F5344CB8AC3E}">
        <p14:creationId xmlns:p14="http://schemas.microsoft.com/office/powerpoint/2010/main" val="314017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1466298"/>
            <a:ext cx="5177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We chose </a:t>
            </a:r>
            <a:r>
              <a:rPr lang="en-US" b="1" dirty="0">
                <a:latin typeface="Century Gothic" panose="020B0502020202020204" pitchFamily="34" charset="0"/>
              </a:rPr>
              <a:t>GitHub Pro </a:t>
            </a:r>
            <a:r>
              <a:rPr lang="en-US" dirty="0">
                <a:latin typeface="Century Gothic" panose="020B0502020202020204" pitchFamily="34" charset="0"/>
              </a:rPr>
              <a:t>as our version control system as it has many automation features that can be used in a DevOps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can be used to manage a whole organization organizing each member in different teams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also offers Task management tools (more on that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Also we can set rules to ensure the development phase goes smoothly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More information can be found on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this</a:t>
            </a:r>
            <a:r>
              <a:rPr lang="en-US" dirty="0">
                <a:latin typeface="Century Gothic" panose="020B0502020202020204" pitchFamily="34" charset="0"/>
              </a:rPr>
              <a:t> GitHub repository which is a sample case for our project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63867-BC40-44C6-8313-07048A5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3062646"/>
            <a:ext cx="2466975" cy="300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D094E-7926-4DB8-A00B-A2DA23C7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57" y="790842"/>
            <a:ext cx="3738046" cy="2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DC0B-D3C7-4478-9A39-A11AE55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</a:t>
            </a:r>
            <a:endParaRPr lang="el-G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E80-0848-4046-9BA9-F9CED552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8"/>
            <a:ext cx="5822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AWS has a vast variety of services we can use for our projects and most of them come with a fixed hourly cost. One that is very interesting is the serverless architecture option that it provides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Serverless architecture </a:t>
            </a:r>
            <a:r>
              <a:rPr lang="en-US" sz="1800" dirty="0"/>
              <a:t>is a way to build and run applications and services without having to manage infrastructure. Your application still runs on servers, but all the server management is done by AWS. 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b="1" dirty="0" err="1"/>
              <a:t>Fargate</a:t>
            </a:r>
            <a:r>
              <a:rPr lang="en-US" sz="1800" dirty="0"/>
              <a:t> is a service of AWS to host a docker application on the cloud without needing to manage the servers or perform scale-up (or down) procedures. Everything happens automatically by AWS in real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60A1-842A-4568-B2E8-947C4D4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D8DDC-8FE7-4B0D-9004-54A0DE6C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84" y="1742813"/>
            <a:ext cx="3553018" cy="35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455-0059-4848-8E3D-E03D3A23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– Docker Registry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ADF4-BAB1-4833-A4BB-633DBA7D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04F78-940B-4FFB-9EC3-A3B8A503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98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ea"/>
                <a:cs typeface="+mj-cs"/>
              </a:rPr>
              <a:t>We used </a:t>
            </a:r>
            <a:r>
              <a:rPr lang="en-US" sz="2000" b="1" dirty="0">
                <a:ea typeface="+mj-ea"/>
                <a:cs typeface="+mj-cs"/>
              </a:rPr>
              <a:t>Docker Engine</a:t>
            </a:r>
            <a:r>
              <a:rPr lang="en-US" sz="2000" dirty="0">
                <a:ea typeface="+mj-ea"/>
                <a:cs typeface="+mj-cs"/>
              </a:rPr>
              <a:t> to create Docker Images for the different parts of our application </a:t>
            </a:r>
          </a:p>
          <a:p>
            <a:r>
              <a:rPr lang="en-US" sz="2000" dirty="0">
                <a:ea typeface="+mj-ea"/>
                <a:cs typeface="+mj-cs"/>
              </a:rPr>
              <a:t>To store our images with version control we used the </a:t>
            </a:r>
            <a:r>
              <a:rPr lang="en-US" sz="2000" b="1" dirty="0">
                <a:ea typeface="+mj-ea"/>
                <a:cs typeface="+mj-cs"/>
              </a:rPr>
              <a:t>Docker Registry</a:t>
            </a:r>
            <a:r>
              <a:rPr lang="en-US" sz="2000" dirty="0">
                <a:ea typeface="+mj-ea"/>
                <a:cs typeface="+mj-cs"/>
              </a:rPr>
              <a:t> image which runs on a Docker container and we can access our Docker images easily </a:t>
            </a:r>
          </a:p>
          <a:p>
            <a:r>
              <a:rPr lang="en-US" sz="2000" dirty="0">
                <a:ea typeface="+mj-ea"/>
                <a:cs typeface="+mj-cs"/>
              </a:rPr>
              <a:t>The biggest advantage of using Docker is that you can easily divide our applications in smaller components creating a microservices architecture.</a:t>
            </a:r>
            <a:endParaRPr lang="el-GR" sz="2000" dirty="0"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C21E7-4ADE-4E8F-9D81-738DF2EE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96" y="1690688"/>
            <a:ext cx="4161404" cy="35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is used to manage clusters which consists of nodes (VMs) and each node runs pods (containers) of Docker Images 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Kubernetes cluster can be on-premises, hosted on the cloud or a hybrid between the two.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8355-25BB-42BE-A2E7-2B9CE8C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68" y="1537323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022215"/>
          </a:xfrm>
        </p:spPr>
        <p:txBody>
          <a:bodyPr>
            <a:normAutofit/>
          </a:bodyPr>
          <a:lstStyle/>
          <a:p>
            <a:r>
              <a:rPr lang="en-US" b="1" dirty="0" err="1"/>
              <a:t>Minikube</a:t>
            </a:r>
            <a:r>
              <a:rPr lang="en-US" dirty="0"/>
              <a:t> is an application that creates a Virtual cluster inside of a Docker container.</a:t>
            </a:r>
          </a:p>
          <a:p>
            <a:r>
              <a:rPr lang="en-US" dirty="0"/>
              <a:t>In this virtual cluster we can test our Kubernetes configuration and implement our deployments in a </a:t>
            </a:r>
            <a:r>
              <a:rPr lang="en-US" b="1" dirty="0"/>
              <a:t>Dev Environment</a:t>
            </a:r>
            <a:r>
              <a:rPr lang="en-US" dirty="0"/>
              <a:t> before we use them in our final release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8F08-08EF-4487-A3EA-CD1FA808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56" y="2525331"/>
            <a:ext cx="5513465" cy="14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5ABED6533979246BA4CE4C35F16A0A7" ma:contentTypeVersion="9" ma:contentTypeDescription="Δημιουργία νέου εγγράφου" ma:contentTypeScope="" ma:versionID="763abc0c3d74644408c035e8d26ac011">
  <xsd:schema xmlns:xsd="http://www.w3.org/2001/XMLSchema" xmlns:xs="http://www.w3.org/2001/XMLSchema" xmlns:p="http://schemas.microsoft.com/office/2006/metadata/properties" xmlns:ns2="c9d30933-7514-47b7-bac9-05b9d0d847ea" targetNamespace="http://schemas.microsoft.com/office/2006/metadata/properties" ma:root="true" ma:fieldsID="0c4efba0a96fc9d81a4d3272460779d1" ns2:_="">
    <xsd:import namespace="c9d30933-7514-47b7-bac9-05b9d0d8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30933-7514-47b7-bac9-05b9d0d84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78590D-4DD9-42AD-9E43-EDA9C59FC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ED133B-98D9-4F0B-993C-F58631A2E06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c9d30933-7514-47b7-bac9-05b9d0d847ea"/>
  </ds:schemaRefs>
</ds:datastoreItem>
</file>

<file path=customXml/itemProps3.xml><?xml version="1.0" encoding="utf-8"?>
<ds:datastoreItem xmlns:ds="http://schemas.openxmlformats.org/officeDocument/2006/customXml" ds:itemID="{D06B3230-23FC-4B85-A6A9-5DCBC60E3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30933-7514-47b7-bac9-05b9d0d847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12349</TotalTime>
  <Words>1260</Words>
  <Application>Microsoft Office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Office Theme</vt:lpstr>
      <vt:lpstr>  25/07/2023</vt:lpstr>
      <vt:lpstr>PowerPoint Presentation</vt:lpstr>
      <vt:lpstr>PowerPoint Presentation</vt:lpstr>
      <vt:lpstr>DevOps Responsibilities (Organization) </vt:lpstr>
      <vt:lpstr>PowerPoint Presentation</vt:lpstr>
      <vt:lpstr>AWS </vt:lpstr>
      <vt:lpstr>Docker Engine – Docker Registry </vt:lpstr>
      <vt:lpstr>Kubernetes</vt:lpstr>
      <vt:lpstr>Minikube</vt:lpstr>
      <vt:lpstr>Future Goals</vt:lpstr>
      <vt:lpstr>PowerPoint Presentation</vt:lpstr>
      <vt:lpstr>PowerPoint Presentation</vt:lpstr>
      <vt:lpstr>Task Management – GitHub Issues – GitHub Projects </vt:lpstr>
      <vt:lpstr>Define Simple CI/CD Pipeline</vt:lpstr>
      <vt:lpstr>Build Step – GitHub Action</vt:lpstr>
      <vt:lpstr>Test Step - GitHub Action </vt:lpstr>
      <vt:lpstr>Packaging Step – Shell script (VM 224)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Up for a Real Smart Future</dc:title>
  <dc:creator>Cassano Antonis</dc:creator>
  <cp:lastModifiedBy>Ntontoros Ilias</cp:lastModifiedBy>
  <cp:revision>455</cp:revision>
  <cp:lastPrinted>2021-03-08T08:52:51Z</cp:lastPrinted>
  <dcterms:created xsi:type="dcterms:W3CDTF">2020-01-30T08:00:05Z</dcterms:created>
  <dcterms:modified xsi:type="dcterms:W3CDTF">2023-08-30T12:46:01Z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0x01010045ABED6533979246BA4CE4C35F16A0A7</vt:lpwstr>
  </property>
</Properties>
</file>