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theme/themeOverride5.xml" ContentType="application/vnd.openxmlformats-officedocument.themeOverr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317" r:id="rId2"/>
    <p:sldId id="257" r:id="rId3"/>
    <p:sldId id="343" r:id="rId4"/>
    <p:sldId id="344" r:id="rId5"/>
    <p:sldId id="293" r:id="rId6"/>
    <p:sldId id="345" r:id="rId7"/>
    <p:sldId id="346" r:id="rId8"/>
    <p:sldId id="350" r:id="rId9"/>
    <p:sldId id="352" r:id="rId10"/>
    <p:sldId id="34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438">
          <p15:clr>
            <a:srgbClr val="A4A3A4"/>
          </p15:clr>
        </p15:guide>
        <p15:guide id="2" pos="3198">
          <p15:clr>
            <a:srgbClr val="A4A3A4"/>
          </p15:clr>
        </p15:guide>
        <p15:guide id="3" pos="5207">
          <p15:clr>
            <a:srgbClr val="A4A3A4"/>
          </p15:clr>
        </p15:guide>
        <p15:guide id="4" pos="7018">
          <p15:clr>
            <a:srgbClr val="A4A3A4"/>
          </p15:clr>
        </p15:guide>
        <p15:guide id="5" orient="horz" pos="2790">
          <p15:clr>
            <a:srgbClr val="A4A3A4"/>
          </p15:clr>
        </p15:guide>
        <p15:guide id="6"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AAC2AC"/>
    <a:srgbClr val="02528A"/>
    <a:srgbClr val="6BD2E0"/>
    <a:srgbClr val="FAD9E0"/>
    <a:srgbClr val="EED5DB"/>
    <a:srgbClr val="BCDFE5"/>
    <a:srgbClr val="BFE5DD"/>
    <a:srgbClr val="1FBFB2"/>
    <a:srgbClr val="BFE6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28" autoAdjust="0"/>
    <p:restoredTop sz="94648"/>
  </p:normalViewPr>
  <p:slideViewPr>
    <p:cSldViewPr snapToGrid="0">
      <p:cViewPr varScale="1">
        <p:scale>
          <a:sx n="117" d="100"/>
          <a:sy n="117" d="100"/>
        </p:scale>
        <p:origin x="432" y="168"/>
      </p:cViewPr>
      <p:guideLst>
        <p:guide pos="1438"/>
        <p:guide pos="3198"/>
        <p:guide pos="5207"/>
        <p:guide pos="7018"/>
        <p:guide orient="horz" pos="2790"/>
        <p:guide orient="horz" pos="2131"/>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5" d="100"/>
          <a:sy n="55" d="100"/>
        </p:scale>
        <p:origin x="19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10BC0-884A-49CE-B67A-CF6DB0908437}" type="datetimeFigureOut">
              <a:rPr lang="zh-CN" altLang="en-US" smtClean="0"/>
              <a:t>2022/4/2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E7CBAD-CDB2-419A-87FD-CC534053A819}"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B634-8C04-4E9F-9712-845F4898F3AB}" type="datetimeFigureOut">
              <a:rPr lang="zh-CN" altLang="en-US" smtClean="0"/>
              <a:t>2022/4/2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D97D9-CC8F-4533-AFFE-50E5E5F7349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FB1AE-1A7B-4A93-B687-40C14386FB8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FB1AE-1A7B-4A93-B687-40C14386FB8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FB1AE-1A7B-4A93-B687-40C14386FB8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FD97D9-CC8F-4533-AFFE-50E5E5F7349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lumMod val="90000"/>
            <a:lumOff val="1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文泉驿微米黑" panose="020B0606030804020204" pitchFamily="34" charset="-122"/>
              </a:defRPr>
            </a:lvl1pPr>
          </a:lstStyle>
          <a:p>
            <a:r>
              <a:rPr lang="zh-CN" altLang="en-US" dirty="0"/>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t>2022/4/2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lvl1pPr>
              <a:defRPr>
                <a:ea typeface="文泉驿微米黑" panose="020B0606030804020204" pitchFamily="34" charset="-122"/>
              </a:defRPr>
            </a:lvl1pPr>
          </a:lstStyle>
          <a:p>
            <a:r>
              <a:rPr lang="zh-CN" altLang="en-US" dirty="0"/>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t>2022/4/2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菱形 6"/>
          <p:cNvSpPr/>
          <p:nvPr userDrawn="1"/>
        </p:nvSpPr>
        <p:spPr>
          <a:xfrm>
            <a:off x="127000" y="137026"/>
            <a:ext cx="540000" cy="540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userDrawn="1"/>
        </p:nvSpPr>
        <p:spPr>
          <a:xfrm>
            <a:off x="190500" y="137026"/>
            <a:ext cx="540000" cy="540000"/>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文泉驿微米黑" panose="020B0606030804020204" pitchFamily="34" charset="-122"/>
              </a:defRPr>
            </a:lvl1pPr>
          </a:lstStyle>
          <a:p>
            <a:r>
              <a:rPr lang="zh-CN" altLang="en-US" dirty="0"/>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t>2022/4/2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ea typeface="文泉驿微米黑" panose="020B0606030804020204" pitchFamily="34" charset="-122"/>
              </a:defRPr>
            </a:lvl1pPr>
          </a:lstStyle>
          <a:p>
            <a:r>
              <a:rPr lang="zh-CN" altLang="en-US" dirty="0"/>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t>2022/4/2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ea typeface="文泉驿微米黑" panose="020B06060308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t>2022/4/2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t>2022/4/2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ea typeface="文泉驿微米黑" panose="020B0606030804020204" pitchFamily="34"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t>2022/4/2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ea typeface="文泉驿微米黑" panose="020B0606030804020204" pitchFamily="34" charset="-122"/>
              </a:defRPr>
            </a:lvl1pPr>
          </a:lstStyle>
          <a:p>
            <a:r>
              <a:rPr lang="zh-CN" altLang="en-US" dirty="0"/>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C77E1FF-3923-49C8-B047-B25E41603F70}" type="datetimeFigureOut">
              <a:rPr lang="zh-CN" altLang="en-US" smtClean="0"/>
              <a:t>2022/4/2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A1B00E7-A248-41A0-934A-B2519741E80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tags" Target="../tags/tag17.xml"/><Relationship Id="rId3" Type="http://schemas.openxmlformats.org/officeDocument/2006/relationships/tags" Target="../tags/tag2.xml"/><Relationship Id="rId21" Type="http://schemas.openxmlformats.org/officeDocument/2006/relationships/tags" Target="../tags/tag20.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tags" Target="../tags/tag16.xml"/><Relationship Id="rId2" Type="http://schemas.openxmlformats.org/officeDocument/2006/relationships/tags" Target="../tags/tag1.xml"/><Relationship Id="rId16" Type="http://schemas.openxmlformats.org/officeDocument/2006/relationships/tags" Target="../tags/tag15.xml"/><Relationship Id="rId20" Type="http://schemas.openxmlformats.org/officeDocument/2006/relationships/tags" Target="../tags/tag19.xml"/><Relationship Id="rId1" Type="http://schemas.openxmlformats.org/officeDocument/2006/relationships/themeOverride" Target="../theme/themeOverride1.xml"/><Relationship Id="rId6" Type="http://schemas.openxmlformats.org/officeDocument/2006/relationships/tags" Target="../tags/tag5.xml"/><Relationship Id="rId11" Type="http://schemas.openxmlformats.org/officeDocument/2006/relationships/tags" Target="../tags/tag10.xml"/><Relationship Id="rId24" Type="http://schemas.openxmlformats.org/officeDocument/2006/relationships/notesSlide" Target="../notesSlides/notesSlide1.xml"/><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slideLayout" Target="../slideLayouts/slideLayout3.xml"/><Relationship Id="rId10" Type="http://schemas.openxmlformats.org/officeDocument/2006/relationships/tags" Target="../tags/tag9.xml"/><Relationship Id="rId19" Type="http://schemas.openxmlformats.org/officeDocument/2006/relationships/tags" Target="../tags/tag18.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s>
</file>

<file path=ppt/slides/_rels/slide10.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ags" Target="../tags/tag38.xml"/><Relationship Id="rId21" Type="http://schemas.openxmlformats.org/officeDocument/2006/relationships/tags" Target="../tags/tag56.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themeOverride" Target="../theme/themeOverride5.x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notesSlide" Target="../notesSlides/notesSlide10.xml"/><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slideLayout" Target="../slideLayouts/slideLayout3.xml"/><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tags" Target="../tags/tag57.xml"/></Relationships>
</file>

<file path=ppt/slides/_rels/slide2.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hemeOverride" Target="../theme/themeOverride2.xml"/><Relationship Id="rId6" Type="http://schemas.openxmlformats.org/officeDocument/2006/relationships/tags" Target="../tags/tag26.xml"/><Relationship Id="rId11" Type="http://schemas.openxmlformats.org/officeDocument/2006/relationships/notesSlide" Target="../notesSlides/notesSlide2.xml"/><Relationship Id="rId5" Type="http://schemas.openxmlformats.org/officeDocument/2006/relationships/tags" Target="../tags/tag25.xml"/><Relationship Id="rId10" Type="http://schemas.openxmlformats.org/officeDocument/2006/relationships/slideLayout" Target="../slideLayouts/slideLayout3.xml"/><Relationship Id="rId4" Type="http://schemas.openxmlformats.org/officeDocument/2006/relationships/tags" Target="../tags/tag24.xml"/><Relationship Id="rId9"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6.xml"/><Relationship Id="rId7" Type="http://schemas.openxmlformats.org/officeDocument/2006/relationships/image" Target="../media/image5.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4.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2540"/>
            <a:ext cx="4102735" cy="6855460"/>
          </a:xfrm>
          <a:prstGeom prst="rect">
            <a:avLst/>
          </a:prstGeom>
          <a:solidFill>
            <a:schemeClr val="accent3">
              <a:alpha val="3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102735" y="0"/>
            <a:ext cx="240792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PA_菱形 1"/>
          <p:cNvSpPr/>
          <p:nvPr>
            <p:custDataLst>
              <p:tags r:id="rId2"/>
            </p:custDataLst>
          </p:nvPr>
        </p:nvSpPr>
        <p:spPr>
          <a:xfrm>
            <a:off x="1912573" y="1287254"/>
            <a:ext cx="3406471" cy="3406471"/>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_菱形 1"/>
          <p:cNvSpPr/>
          <p:nvPr>
            <p:custDataLst>
              <p:tags r:id="rId3"/>
            </p:custDataLst>
          </p:nvPr>
        </p:nvSpPr>
        <p:spPr>
          <a:xfrm>
            <a:off x="2224855" y="1599536"/>
            <a:ext cx="2781907" cy="2781907"/>
          </a:xfrm>
          <a:prstGeom prst="diamond">
            <a:avLst/>
          </a:prstGeom>
          <a:solidFill>
            <a:schemeClr val="bg1">
              <a:alpha val="81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菱形 1"/>
          <p:cNvSpPr/>
          <p:nvPr>
            <p:custDataLst>
              <p:tags r:id="rId4"/>
            </p:custDataLst>
          </p:nvPr>
        </p:nvSpPr>
        <p:spPr>
          <a:xfrm>
            <a:off x="2428079" y="1802760"/>
            <a:ext cx="2375459" cy="2375459"/>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Georgia" panose="02040802050405020203" pitchFamily="18" charset="0"/>
              </a:rPr>
              <a:t>CSYE 7200</a:t>
            </a:r>
          </a:p>
        </p:txBody>
      </p:sp>
      <p:sp>
        <p:nvSpPr>
          <p:cNvPr id="24" name="PA_菱形 23"/>
          <p:cNvSpPr/>
          <p:nvPr>
            <p:custDataLst>
              <p:tags r:id="rId5"/>
            </p:custDataLst>
          </p:nvPr>
        </p:nvSpPr>
        <p:spPr>
          <a:xfrm>
            <a:off x="2161840" y="1599578"/>
            <a:ext cx="602250" cy="602250"/>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 name="PA_菱形 23"/>
          <p:cNvSpPr/>
          <p:nvPr>
            <p:custDataLst>
              <p:tags r:id="rId6"/>
            </p:custDataLst>
          </p:nvPr>
        </p:nvSpPr>
        <p:spPr>
          <a:xfrm>
            <a:off x="2763757" y="856158"/>
            <a:ext cx="422417" cy="42241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34" name="组合 33"/>
          <p:cNvGrpSpPr/>
          <p:nvPr/>
        </p:nvGrpSpPr>
        <p:grpSpPr>
          <a:xfrm rot="16200000" flipH="1">
            <a:off x="4789946" y="2710786"/>
            <a:ext cx="1442024" cy="719424"/>
            <a:chOff x="2467503" y="4400363"/>
            <a:chExt cx="1442024" cy="719424"/>
          </a:xfrm>
        </p:grpSpPr>
        <p:cxnSp>
          <p:nvCxnSpPr>
            <p:cNvPr id="31" name="PA_直接连接符 30"/>
            <p:cNvCxnSpPr/>
            <p:nvPr>
              <p:custDataLst>
                <p:tags r:id="rId21"/>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PA_直接连接符 30"/>
            <p:cNvCxnSpPr/>
            <p:nvPr>
              <p:custDataLst>
                <p:tags r:id="rId22"/>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PA_菱形 23"/>
          <p:cNvSpPr/>
          <p:nvPr>
            <p:custDataLst>
              <p:tags r:id="rId7"/>
            </p:custDataLst>
          </p:nvPr>
        </p:nvSpPr>
        <p:spPr>
          <a:xfrm>
            <a:off x="2139442" y="563860"/>
            <a:ext cx="288637" cy="28863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59" name="PA_组合 58"/>
          <p:cNvGrpSpPr/>
          <p:nvPr>
            <p:custDataLst>
              <p:tags r:id="rId8"/>
            </p:custDataLst>
          </p:nvPr>
        </p:nvGrpSpPr>
        <p:grpSpPr>
          <a:xfrm>
            <a:off x="5182600" y="5711062"/>
            <a:ext cx="369806" cy="856603"/>
            <a:chOff x="6697441" y="5773974"/>
            <a:chExt cx="439960" cy="1019104"/>
          </a:xfrm>
        </p:grpSpPr>
        <p:grpSp>
          <p:nvGrpSpPr>
            <p:cNvPr id="50" name="PA_组合 49"/>
            <p:cNvGrpSpPr/>
            <p:nvPr>
              <p:custDataLst>
                <p:tags r:id="rId12"/>
              </p:custDataLst>
            </p:nvPr>
          </p:nvGrpSpPr>
          <p:grpSpPr>
            <a:xfrm>
              <a:off x="6698167" y="6159623"/>
              <a:ext cx="439234" cy="219131"/>
              <a:chOff x="2467501" y="4444780"/>
              <a:chExt cx="1442026" cy="719417"/>
            </a:xfrm>
          </p:grpSpPr>
          <p:cxnSp>
            <p:nvCxnSpPr>
              <p:cNvPr id="51" name="PA_直接连接符 30"/>
              <p:cNvCxnSpPr/>
              <p:nvPr>
                <p:custDataLst>
                  <p:tags r:id="rId19"/>
                </p:custDataLst>
              </p:nvPr>
            </p:nvCxnSpPr>
            <p:spPr>
              <a:xfrm flipH="1">
                <a:off x="3190895" y="4445567"/>
                <a:ext cx="718632" cy="71863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PA_直接连接符 30"/>
              <p:cNvCxnSpPr/>
              <p:nvPr>
                <p:custDataLst>
                  <p:tags r:id="rId20"/>
                </p:custDataLst>
              </p:nvPr>
            </p:nvCxnSpPr>
            <p:spPr>
              <a:xfrm rot="5400000" flipH="1">
                <a:off x="2467503" y="4444778"/>
                <a:ext cx="718630" cy="71863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PA_组合 49"/>
            <p:cNvGrpSpPr/>
            <p:nvPr>
              <p:custDataLst>
                <p:tags r:id="rId13"/>
              </p:custDataLst>
            </p:nvPr>
          </p:nvGrpSpPr>
          <p:grpSpPr>
            <a:xfrm>
              <a:off x="6698167" y="5773974"/>
              <a:ext cx="439233" cy="219133"/>
              <a:chOff x="2467503" y="4400363"/>
              <a:chExt cx="1442024" cy="719424"/>
            </a:xfrm>
          </p:grpSpPr>
          <p:cxnSp>
            <p:nvCxnSpPr>
              <p:cNvPr id="54" name="PA_直接连接符 30"/>
              <p:cNvCxnSpPr/>
              <p:nvPr>
                <p:custDataLst>
                  <p:tags r:id="rId17"/>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PA_直接连接符 30"/>
              <p:cNvCxnSpPr/>
              <p:nvPr>
                <p:custDataLst>
                  <p:tags r:id="rId18"/>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6" name="PA_组合 49"/>
            <p:cNvGrpSpPr/>
            <p:nvPr>
              <p:custDataLst>
                <p:tags r:id="rId14"/>
              </p:custDataLst>
            </p:nvPr>
          </p:nvGrpSpPr>
          <p:grpSpPr>
            <a:xfrm>
              <a:off x="6697441" y="6573945"/>
              <a:ext cx="439233" cy="219133"/>
              <a:chOff x="2467503" y="4400363"/>
              <a:chExt cx="1442024" cy="719424"/>
            </a:xfrm>
          </p:grpSpPr>
          <p:cxnSp>
            <p:nvCxnSpPr>
              <p:cNvPr id="57" name="PA_直接连接符 30"/>
              <p:cNvCxnSpPr/>
              <p:nvPr>
                <p:custDataLst>
                  <p:tags r:id="rId15"/>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PA_直接连接符 30"/>
              <p:cNvCxnSpPr/>
              <p:nvPr>
                <p:custDataLst>
                  <p:tags r:id="rId16"/>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nvSpPr>
        <p:spPr>
          <a:xfrm>
            <a:off x="9629140" y="1490345"/>
            <a:ext cx="2534285" cy="1014730"/>
          </a:xfrm>
          <a:prstGeom prst="rect">
            <a:avLst/>
          </a:prstGeom>
          <a:noFill/>
        </p:spPr>
        <p:txBody>
          <a:bodyPr wrap="square" rtlCol="0">
            <a:spAutoFit/>
          </a:bodyPr>
          <a:lstStyle/>
          <a:p>
            <a:r>
              <a:rPr lang="en-US" altLang="zh-CN" sz="6000">
                <a:solidFill>
                  <a:schemeClr val="tx1">
                    <a:lumMod val="75000"/>
                    <a:lumOff val="25000"/>
                  </a:schemeClr>
                </a:solidFill>
                <a:latin typeface="微软雅黑" panose="020B0503020204020204" charset="-122"/>
                <a:ea typeface="微软雅黑" panose="020B0503020204020204" charset="-122"/>
              </a:rPr>
              <a:t>2022</a:t>
            </a:r>
          </a:p>
        </p:txBody>
      </p:sp>
      <p:sp>
        <p:nvSpPr>
          <p:cNvPr id="6" name="文本框 5"/>
          <p:cNvSpPr txBox="1"/>
          <p:nvPr/>
        </p:nvSpPr>
        <p:spPr>
          <a:xfrm>
            <a:off x="6753225" y="2505075"/>
            <a:ext cx="5364480" cy="521970"/>
          </a:xfrm>
          <a:prstGeom prst="rect">
            <a:avLst/>
          </a:prstGeom>
          <a:noFill/>
        </p:spPr>
        <p:txBody>
          <a:bodyPr wrap="square" rtlCol="0">
            <a:spAutoFit/>
          </a:bodyPr>
          <a:lstStyle/>
          <a:p>
            <a:pPr algn="ctr"/>
            <a:r>
              <a:rPr lang="zh-CN" altLang="en-US" sz="2800" dirty="0">
                <a:latin typeface="Hannotate TC Regular" panose="03000500000000000000" charset="-122"/>
                <a:ea typeface="Hannotate TC Regular" panose="03000500000000000000" charset="-122"/>
              </a:rPr>
              <a:t>Game </a:t>
            </a:r>
            <a:r>
              <a:rPr lang="en-US" altLang="zh-CN" sz="2800" dirty="0">
                <a:latin typeface="Hannotate TC Regular" panose="03000500000000000000" charset="-122"/>
                <a:ea typeface="Hannotate TC Regular" panose="03000500000000000000" charset="-122"/>
              </a:rPr>
              <a:t>R</a:t>
            </a:r>
            <a:r>
              <a:rPr lang="zh-CN" altLang="en-US" sz="2800" dirty="0">
                <a:latin typeface="Hannotate TC Regular" panose="03000500000000000000" charset="-122"/>
                <a:ea typeface="Hannotate TC Regular" panose="03000500000000000000" charset="-122"/>
              </a:rPr>
              <a:t>ecommendation </a:t>
            </a:r>
            <a:r>
              <a:rPr lang="en-US" altLang="zh-CN" sz="2800" dirty="0">
                <a:latin typeface="Hannotate TC Regular" panose="03000500000000000000" charset="-122"/>
                <a:ea typeface="Hannotate TC Regular" panose="03000500000000000000" charset="-122"/>
              </a:rPr>
              <a:t>S</a:t>
            </a:r>
            <a:r>
              <a:rPr lang="zh-CN" altLang="en-US" sz="2800" dirty="0">
                <a:latin typeface="Hannotate TC Regular" panose="03000500000000000000" charset="-122"/>
                <a:ea typeface="Hannotate TC Regular" panose="03000500000000000000" charset="-122"/>
              </a:rPr>
              <a:t>ystem</a:t>
            </a:r>
          </a:p>
        </p:txBody>
      </p:sp>
      <p:sp>
        <p:nvSpPr>
          <p:cNvPr id="7" name="文本框 6"/>
          <p:cNvSpPr txBox="1"/>
          <p:nvPr/>
        </p:nvSpPr>
        <p:spPr>
          <a:xfrm>
            <a:off x="7675245" y="3305810"/>
            <a:ext cx="4815840" cy="337185"/>
          </a:xfrm>
          <a:prstGeom prst="rect">
            <a:avLst/>
          </a:prstGeom>
          <a:noFill/>
        </p:spPr>
        <p:txBody>
          <a:bodyPr wrap="square" rtlCol="0">
            <a:spAutoFit/>
          </a:bodyPr>
          <a:lstStyle/>
          <a:p>
            <a:pPr algn="ctr"/>
            <a:r>
              <a:rPr lang="en-US" altLang="zh-CN" sz="1600">
                <a:latin typeface="微软雅黑" panose="020B0503020204020204" charset="-122"/>
                <a:ea typeface="微软雅黑" panose="020B0503020204020204" charset="-122"/>
              </a:rPr>
              <a:t>---------- Group 2 -----------</a:t>
            </a:r>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8287385" y="3732530"/>
            <a:ext cx="3591560" cy="737235"/>
          </a:xfrm>
          <a:prstGeom prst="rect">
            <a:avLst/>
          </a:prstGeom>
        </p:spPr>
        <p:txBody>
          <a:bodyPr wrap="square">
            <a:spAutoFit/>
          </a:bodyPr>
          <a:lstStyle/>
          <a:p>
            <a:pPr algn="ctr"/>
            <a:r>
              <a:rPr lang="en-US" altLang="zh-CN" sz="1400" dirty="0">
                <a:solidFill>
                  <a:schemeClr val="tx1"/>
                </a:solidFill>
                <a:cs typeface="+mn-ea"/>
                <a:sym typeface="+mn-lt"/>
              </a:rPr>
              <a:t>Chen Ye - 002951477</a:t>
            </a:r>
          </a:p>
          <a:p>
            <a:pPr algn="ctr"/>
            <a:r>
              <a:rPr lang="en-US" altLang="zh-CN" sz="1400" dirty="0">
                <a:solidFill>
                  <a:schemeClr val="tx1"/>
                </a:solidFill>
                <a:cs typeface="+mn-ea"/>
                <a:sym typeface="+mn-lt"/>
              </a:rPr>
              <a:t>Xinzhuo Liu - 002197134</a:t>
            </a:r>
          </a:p>
          <a:p>
            <a:pPr algn="ctr"/>
            <a:r>
              <a:rPr lang="en-US" altLang="zh-CN" sz="1400" dirty="0">
                <a:solidFill>
                  <a:schemeClr val="tx1"/>
                </a:solidFill>
                <a:cs typeface="+mn-ea"/>
                <a:sym typeface="+mn-lt"/>
              </a:rPr>
              <a:t>Jingru Xiang - 001586653 </a:t>
            </a:r>
          </a:p>
        </p:txBody>
      </p:sp>
      <p:sp>
        <p:nvSpPr>
          <p:cNvPr id="8" name="PA_菱形 23"/>
          <p:cNvSpPr/>
          <p:nvPr>
            <p:custDataLst>
              <p:tags r:id="rId9"/>
            </p:custDataLst>
          </p:nvPr>
        </p:nvSpPr>
        <p:spPr>
          <a:xfrm flipH="1">
            <a:off x="8424210" y="1632598"/>
            <a:ext cx="602250" cy="602250"/>
          </a:xfrm>
          <a:prstGeom prst="diamond">
            <a:avLst/>
          </a:prstGeom>
          <a:solidFill>
            <a:srgbClr val="AAC2AC"/>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PA_菱形 23"/>
          <p:cNvSpPr/>
          <p:nvPr>
            <p:custDataLst>
              <p:tags r:id="rId10"/>
            </p:custDataLst>
          </p:nvPr>
        </p:nvSpPr>
        <p:spPr>
          <a:xfrm flipH="1">
            <a:off x="8986757" y="852983"/>
            <a:ext cx="422417" cy="42241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菱形 23"/>
          <p:cNvSpPr/>
          <p:nvPr>
            <p:custDataLst>
              <p:tags r:id="rId11"/>
            </p:custDataLst>
          </p:nvPr>
        </p:nvSpPr>
        <p:spPr>
          <a:xfrm flipH="1">
            <a:off x="11590147" y="1310620"/>
            <a:ext cx="288637" cy="288637"/>
          </a:xfrm>
          <a:prstGeom prst="diamond">
            <a:avLst/>
          </a:prstGeom>
          <a:solidFill>
            <a:srgbClr val="AAC2A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522585" y="5177790"/>
            <a:ext cx="1203960" cy="441960"/>
          </a:xfrm>
          <a:prstGeom prst="rect">
            <a:avLst/>
          </a:prstGeom>
          <a:noFill/>
          <a:ln w="28575" cmpd="dbl">
            <a:solidFill>
              <a:schemeClr val="accent1">
                <a:shade val="50000"/>
              </a:schemeClr>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862310" y="5088255"/>
            <a:ext cx="612140" cy="521970"/>
          </a:xfrm>
          <a:prstGeom prst="rect">
            <a:avLst/>
          </a:prstGeom>
          <a:noFill/>
        </p:spPr>
        <p:txBody>
          <a:bodyPr wrap="square" rtlCol="0">
            <a:spAutoFit/>
          </a:bodyPr>
          <a:lstStyle/>
          <a:p>
            <a:r>
              <a:rPr lang="zh-CN" altLang="en-US" sz="2800"/>
              <a:t>➡️</a:t>
            </a:r>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6" presetClass="emph" presetSubtype="0" fill="hold" grpId="1" nodeType="afterEffect">
                                  <p:stCondLst>
                                    <p:cond delay="0"/>
                                  </p:stCondLst>
                                  <p:childTnLst>
                                    <p:animEffect transition="out" filter="fade">
                                      <p:cBhvr>
                                        <p:cTn id="17" dur="500" tmFilter="0, 0; .2, .5; .8, .5; 1, 0"/>
                                        <p:tgtEl>
                                          <p:spTgt spid="12"/>
                                        </p:tgtEl>
                                      </p:cBhvr>
                                    </p:animEffect>
                                    <p:animScale>
                                      <p:cBhvr>
                                        <p:cTn id="18" dur="250" autoRev="1" fill="hold"/>
                                        <p:tgtEl>
                                          <p:spTgt spid="12"/>
                                        </p:tgtEl>
                                      </p:cBhvr>
                                      <p:by x="105000" y="105000"/>
                                    </p:animScale>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26" presetClass="entr" presetSubtype="0" fill="hold" grpId="0" nodeType="withEffect">
                                  <p:stCondLst>
                                    <p:cond delay="50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290">
                                          <p:stCondLst>
                                            <p:cond delay="0"/>
                                          </p:stCondLst>
                                        </p:cTn>
                                        <p:tgtEl>
                                          <p:spTgt spid="24"/>
                                        </p:tgtEl>
                                      </p:cBhvr>
                                    </p:animEffect>
                                    <p:anim calcmode="lin" valueType="num">
                                      <p:cBhvr>
                                        <p:cTn id="33"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38" dur="13">
                                          <p:stCondLst>
                                            <p:cond delay="325"/>
                                          </p:stCondLst>
                                        </p:cTn>
                                        <p:tgtEl>
                                          <p:spTgt spid="24"/>
                                        </p:tgtEl>
                                      </p:cBhvr>
                                      <p:to x="100000" y="60000"/>
                                    </p:animScale>
                                    <p:animScale>
                                      <p:cBhvr>
                                        <p:cTn id="39" dur="83" decel="50000">
                                          <p:stCondLst>
                                            <p:cond delay="338"/>
                                          </p:stCondLst>
                                        </p:cTn>
                                        <p:tgtEl>
                                          <p:spTgt spid="24"/>
                                        </p:tgtEl>
                                      </p:cBhvr>
                                      <p:to x="100000" y="100000"/>
                                    </p:animScale>
                                    <p:animScale>
                                      <p:cBhvr>
                                        <p:cTn id="40" dur="13">
                                          <p:stCondLst>
                                            <p:cond delay="656"/>
                                          </p:stCondLst>
                                        </p:cTn>
                                        <p:tgtEl>
                                          <p:spTgt spid="24"/>
                                        </p:tgtEl>
                                      </p:cBhvr>
                                      <p:to x="100000" y="80000"/>
                                    </p:animScale>
                                    <p:animScale>
                                      <p:cBhvr>
                                        <p:cTn id="41" dur="83" decel="50000">
                                          <p:stCondLst>
                                            <p:cond delay="669"/>
                                          </p:stCondLst>
                                        </p:cTn>
                                        <p:tgtEl>
                                          <p:spTgt spid="24"/>
                                        </p:tgtEl>
                                      </p:cBhvr>
                                      <p:to x="100000" y="100000"/>
                                    </p:animScale>
                                    <p:animScale>
                                      <p:cBhvr>
                                        <p:cTn id="42" dur="13">
                                          <p:stCondLst>
                                            <p:cond delay="821"/>
                                          </p:stCondLst>
                                        </p:cTn>
                                        <p:tgtEl>
                                          <p:spTgt spid="24"/>
                                        </p:tgtEl>
                                      </p:cBhvr>
                                      <p:to x="100000" y="90000"/>
                                    </p:animScale>
                                    <p:animScale>
                                      <p:cBhvr>
                                        <p:cTn id="43" dur="83" decel="50000">
                                          <p:stCondLst>
                                            <p:cond delay="834"/>
                                          </p:stCondLst>
                                        </p:cTn>
                                        <p:tgtEl>
                                          <p:spTgt spid="24"/>
                                        </p:tgtEl>
                                      </p:cBhvr>
                                      <p:to x="100000" y="100000"/>
                                    </p:animScale>
                                    <p:animScale>
                                      <p:cBhvr>
                                        <p:cTn id="44" dur="13">
                                          <p:stCondLst>
                                            <p:cond delay="904"/>
                                          </p:stCondLst>
                                        </p:cTn>
                                        <p:tgtEl>
                                          <p:spTgt spid="24"/>
                                        </p:tgtEl>
                                      </p:cBhvr>
                                      <p:to x="100000" y="95000"/>
                                    </p:animScale>
                                    <p:animScale>
                                      <p:cBhvr>
                                        <p:cTn id="45" dur="83" decel="50000">
                                          <p:stCondLst>
                                            <p:cond delay="917"/>
                                          </p:stCondLst>
                                        </p:cTn>
                                        <p:tgtEl>
                                          <p:spTgt spid="24"/>
                                        </p:tgtEl>
                                      </p:cBhvr>
                                      <p:to x="100000" y="100000"/>
                                    </p:animScale>
                                  </p:childTnLst>
                                </p:cTn>
                              </p:par>
                              <p:par>
                                <p:cTn id="46" presetID="26" presetClass="entr" presetSubtype="0" fill="hold" grpId="0" nodeType="withEffect">
                                  <p:stCondLst>
                                    <p:cond delay="75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290">
                                          <p:stCondLst>
                                            <p:cond delay="0"/>
                                          </p:stCondLst>
                                        </p:cTn>
                                        <p:tgtEl>
                                          <p:spTgt spid="25"/>
                                        </p:tgtEl>
                                      </p:cBhvr>
                                    </p:animEffect>
                                    <p:anim calcmode="lin" valueType="num">
                                      <p:cBhvr>
                                        <p:cTn id="49"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54" dur="13">
                                          <p:stCondLst>
                                            <p:cond delay="325"/>
                                          </p:stCondLst>
                                        </p:cTn>
                                        <p:tgtEl>
                                          <p:spTgt spid="25"/>
                                        </p:tgtEl>
                                      </p:cBhvr>
                                      <p:to x="100000" y="60000"/>
                                    </p:animScale>
                                    <p:animScale>
                                      <p:cBhvr>
                                        <p:cTn id="55" dur="83" decel="50000">
                                          <p:stCondLst>
                                            <p:cond delay="338"/>
                                          </p:stCondLst>
                                        </p:cTn>
                                        <p:tgtEl>
                                          <p:spTgt spid="25"/>
                                        </p:tgtEl>
                                      </p:cBhvr>
                                      <p:to x="100000" y="100000"/>
                                    </p:animScale>
                                    <p:animScale>
                                      <p:cBhvr>
                                        <p:cTn id="56" dur="13">
                                          <p:stCondLst>
                                            <p:cond delay="656"/>
                                          </p:stCondLst>
                                        </p:cTn>
                                        <p:tgtEl>
                                          <p:spTgt spid="25"/>
                                        </p:tgtEl>
                                      </p:cBhvr>
                                      <p:to x="100000" y="80000"/>
                                    </p:animScale>
                                    <p:animScale>
                                      <p:cBhvr>
                                        <p:cTn id="57" dur="83" decel="50000">
                                          <p:stCondLst>
                                            <p:cond delay="669"/>
                                          </p:stCondLst>
                                        </p:cTn>
                                        <p:tgtEl>
                                          <p:spTgt spid="25"/>
                                        </p:tgtEl>
                                      </p:cBhvr>
                                      <p:to x="100000" y="100000"/>
                                    </p:animScale>
                                    <p:animScale>
                                      <p:cBhvr>
                                        <p:cTn id="58" dur="13">
                                          <p:stCondLst>
                                            <p:cond delay="821"/>
                                          </p:stCondLst>
                                        </p:cTn>
                                        <p:tgtEl>
                                          <p:spTgt spid="25"/>
                                        </p:tgtEl>
                                      </p:cBhvr>
                                      <p:to x="100000" y="90000"/>
                                    </p:animScale>
                                    <p:animScale>
                                      <p:cBhvr>
                                        <p:cTn id="59" dur="83" decel="50000">
                                          <p:stCondLst>
                                            <p:cond delay="834"/>
                                          </p:stCondLst>
                                        </p:cTn>
                                        <p:tgtEl>
                                          <p:spTgt spid="25"/>
                                        </p:tgtEl>
                                      </p:cBhvr>
                                      <p:to x="100000" y="100000"/>
                                    </p:animScale>
                                    <p:animScale>
                                      <p:cBhvr>
                                        <p:cTn id="60" dur="13">
                                          <p:stCondLst>
                                            <p:cond delay="904"/>
                                          </p:stCondLst>
                                        </p:cTn>
                                        <p:tgtEl>
                                          <p:spTgt spid="25"/>
                                        </p:tgtEl>
                                      </p:cBhvr>
                                      <p:to x="100000" y="95000"/>
                                    </p:animScale>
                                    <p:animScale>
                                      <p:cBhvr>
                                        <p:cTn id="61" dur="83" decel="50000">
                                          <p:stCondLst>
                                            <p:cond delay="917"/>
                                          </p:stCondLst>
                                        </p:cTn>
                                        <p:tgtEl>
                                          <p:spTgt spid="25"/>
                                        </p:tgtEl>
                                      </p:cBhvr>
                                      <p:to x="100000" y="100000"/>
                                    </p:animScale>
                                  </p:childTnLst>
                                </p:cTn>
                              </p:par>
                              <p:par>
                                <p:cTn id="62" presetID="26" presetClass="entr" presetSubtype="0" fill="hold" grpId="0" nodeType="withEffect">
                                  <p:stCondLst>
                                    <p:cond delay="25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290">
                                          <p:stCondLst>
                                            <p:cond delay="0"/>
                                          </p:stCondLst>
                                        </p:cTn>
                                        <p:tgtEl>
                                          <p:spTgt spid="60"/>
                                        </p:tgtEl>
                                      </p:cBhvr>
                                    </p:animEffect>
                                    <p:anim calcmode="lin" valueType="num">
                                      <p:cBhvr>
                                        <p:cTn id="65" dur="911"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66" dur="332"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67" dur="332" tmFilter="0, 0; 0.125,0.2665; 0.25,0.4; 0.375,0.465; 0.5,0.5;  0.625,0.535; 0.75,0.6; 0.875,0.7335; 1,1">
                                          <p:stCondLst>
                                            <p:cond delay="332"/>
                                          </p:stCondLst>
                                        </p:cTn>
                                        <p:tgtEl>
                                          <p:spTgt spid="60"/>
                                        </p:tgtEl>
                                        <p:attrNameLst>
                                          <p:attrName>ppt_y</p:attrName>
                                        </p:attrNameLst>
                                      </p:cBhvr>
                                      <p:tavLst>
                                        <p:tav tm="0" fmla="#ppt_y-sin(pi*$)/9">
                                          <p:val>
                                            <p:fltVal val="0"/>
                                          </p:val>
                                        </p:tav>
                                        <p:tav tm="100000">
                                          <p:val>
                                            <p:fltVal val="1"/>
                                          </p:val>
                                        </p:tav>
                                      </p:tavLst>
                                    </p:anim>
                                    <p:anim calcmode="lin" valueType="num">
                                      <p:cBhvr>
                                        <p:cTn id="68" dur="166" tmFilter="0, 0; 0.125,0.2665; 0.25,0.4; 0.375,0.465; 0.5,0.5;  0.625,0.535; 0.75,0.6; 0.875,0.7335; 1,1">
                                          <p:stCondLst>
                                            <p:cond delay="662"/>
                                          </p:stCondLst>
                                        </p:cTn>
                                        <p:tgtEl>
                                          <p:spTgt spid="60"/>
                                        </p:tgtEl>
                                        <p:attrNameLst>
                                          <p:attrName>ppt_y</p:attrName>
                                        </p:attrNameLst>
                                      </p:cBhvr>
                                      <p:tavLst>
                                        <p:tav tm="0" fmla="#ppt_y-sin(pi*$)/27">
                                          <p:val>
                                            <p:fltVal val="0"/>
                                          </p:val>
                                        </p:tav>
                                        <p:tav tm="100000">
                                          <p:val>
                                            <p:fltVal val="1"/>
                                          </p:val>
                                        </p:tav>
                                      </p:tavLst>
                                    </p:anim>
                                    <p:anim calcmode="lin" valueType="num">
                                      <p:cBhvr>
                                        <p:cTn id="69" dur="82" tmFilter="0, 0; 0.125,0.2665; 0.25,0.4; 0.375,0.465; 0.5,0.5;  0.625,0.535; 0.75,0.6; 0.875,0.7335; 1,1">
                                          <p:stCondLst>
                                            <p:cond delay="828"/>
                                          </p:stCondLst>
                                        </p:cTn>
                                        <p:tgtEl>
                                          <p:spTgt spid="60"/>
                                        </p:tgtEl>
                                        <p:attrNameLst>
                                          <p:attrName>ppt_y</p:attrName>
                                        </p:attrNameLst>
                                      </p:cBhvr>
                                      <p:tavLst>
                                        <p:tav tm="0" fmla="#ppt_y-sin(pi*$)/81">
                                          <p:val>
                                            <p:fltVal val="0"/>
                                          </p:val>
                                        </p:tav>
                                        <p:tav tm="100000">
                                          <p:val>
                                            <p:fltVal val="1"/>
                                          </p:val>
                                        </p:tav>
                                      </p:tavLst>
                                    </p:anim>
                                    <p:animScale>
                                      <p:cBhvr>
                                        <p:cTn id="70" dur="13">
                                          <p:stCondLst>
                                            <p:cond delay="325"/>
                                          </p:stCondLst>
                                        </p:cTn>
                                        <p:tgtEl>
                                          <p:spTgt spid="60"/>
                                        </p:tgtEl>
                                      </p:cBhvr>
                                      <p:to x="100000" y="60000"/>
                                    </p:animScale>
                                    <p:animScale>
                                      <p:cBhvr>
                                        <p:cTn id="71" dur="83" decel="50000">
                                          <p:stCondLst>
                                            <p:cond delay="338"/>
                                          </p:stCondLst>
                                        </p:cTn>
                                        <p:tgtEl>
                                          <p:spTgt spid="60"/>
                                        </p:tgtEl>
                                      </p:cBhvr>
                                      <p:to x="100000" y="100000"/>
                                    </p:animScale>
                                    <p:animScale>
                                      <p:cBhvr>
                                        <p:cTn id="72" dur="13">
                                          <p:stCondLst>
                                            <p:cond delay="656"/>
                                          </p:stCondLst>
                                        </p:cTn>
                                        <p:tgtEl>
                                          <p:spTgt spid="60"/>
                                        </p:tgtEl>
                                      </p:cBhvr>
                                      <p:to x="100000" y="80000"/>
                                    </p:animScale>
                                    <p:animScale>
                                      <p:cBhvr>
                                        <p:cTn id="73" dur="83" decel="50000">
                                          <p:stCondLst>
                                            <p:cond delay="669"/>
                                          </p:stCondLst>
                                        </p:cTn>
                                        <p:tgtEl>
                                          <p:spTgt spid="60"/>
                                        </p:tgtEl>
                                      </p:cBhvr>
                                      <p:to x="100000" y="100000"/>
                                    </p:animScale>
                                    <p:animScale>
                                      <p:cBhvr>
                                        <p:cTn id="74" dur="13">
                                          <p:stCondLst>
                                            <p:cond delay="821"/>
                                          </p:stCondLst>
                                        </p:cTn>
                                        <p:tgtEl>
                                          <p:spTgt spid="60"/>
                                        </p:tgtEl>
                                      </p:cBhvr>
                                      <p:to x="100000" y="90000"/>
                                    </p:animScale>
                                    <p:animScale>
                                      <p:cBhvr>
                                        <p:cTn id="75" dur="83" decel="50000">
                                          <p:stCondLst>
                                            <p:cond delay="834"/>
                                          </p:stCondLst>
                                        </p:cTn>
                                        <p:tgtEl>
                                          <p:spTgt spid="60"/>
                                        </p:tgtEl>
                                      </p:cBhvr>
                                      <p:to x="100000" y="100000"/>
                                    </p:animScale>
                                    <p:animScale>
                                      <p:cBhvr>
                                        <p:cTn id="76" dur="13">
                                          <p:stCondLst>
                                            <p:cond delay="904"/>
                                          </p:stCondLst>
                                        </p:cTn>
                                        <p:tgtEl>
                                          <p:spTgt spid="60"/>
                                        </p:tgtEl>
                                      </p:cBhvr>
                                      <p:to x="100000" y="95000"/>
                                    </p:animScale>
                                    <p:animScale>
                                      <p:cBhvr>
                                        <p:cTn id="77" dur="83" decel="50000">
                                          <p:stCondLst>
                                            <p:cond delay="917"/>
                                          </p:stCondLst>
                                        </p:cTn>
                                        <p:tgtEl>
                                          <p:spTgt spid="60"/>
                                        </p:tgtEl>
                                      </p:cBhvr>
                                      <p:to x="100000" y="100000"/>
                                    </p:animScale>
                                  </p:childTnLst>
                                </p:cTn>
                              </p:par>
                            </p:childTnLst>
                          </p:cTn>
                        </p:par>
                        <p:par>
                          <p:cTn id="78" fill="hold">
                            <p:stCondLst>
                              <p:cond delay="2500"/>
                            </p:stCondLst>
                            <p:childTnLst>
                              <p:par>
                                <p:cTn id="79" presetID="10" presetClass="entr" presetSubtype="0" fill="hold" nodeType="after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childTnLst>
                                </p:cTn>
                              </p:par>
                            </p:childTnLst>
                          </p:cTn>
                        </p:par>
                        <p:par>
                          <p:cTn id="82" fill="hold">
                            <p:stCondLst>
                              <p:cond delay="3000"/>
                            </p:stCondLst>
                            <p:childTnLst>
                              <p:par>
                                <p:cTn id="83" presetID="26" presetClass="emph" presetSubtype="0" repeatCount="indefinite" fill="hold" nodeType="afterEffect">
                                  <p:stCondLst>
                                    <p:cond delay="0"/>
                                  </p:stCondLst>
                                  <p:endCondLst>
                                    <p:cond evt="onNext" delay="0">
                                      <p:tgtEl>
                                        <p:sldTgt/>
                                      </p:tgtEl>
                                    </p:cond>
                                  </p:endCondLst>
                                  <p:childTnLst>
                                    <p:animEffect transition="out" filter="fade">
                                      <p:cBhvr>
                                        <p:cTn id="84" dur="500" tmFilter="0, 0; .2, .5; .8, .5; 1, 0"/>
                                        <p:tgtEl>
                                          <p:spTgt spid="59"/>
                                        </p:tgtEl>
                                      </p:cBhvr>
                                    </p:animEffect>
                                    <p:animScale>
                                      <p:cBhvr>
                                        <p:cTn id="85" dur="250" autoRev="1" fill="hold"/>
                                        <p:tgtEl>
                                          <p:spTgt spid="59"/>
                                        </p:tgtEl>
                                      </p:cBhvr>
                                      <p:by x="105000" y="105000"/>
                                    </p:animScale>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blinds(horizontal)">
                                      <p:cBhvr>
                                        <p:cTn id="90" dur="500"/>
                                        <p:tgtEl>
                                          <p:spTgt spid="10"/>
                                        </p:tgtEl>
                                      </p:cBhvr>
                                    </p:animEffect>
                                  </p:childTnLst>
                                </p:cTn>
                              </p:par>
                              <p:par>
                                <p:cTn id="91" presetID="26" presetClass="entr" presetSubtype="0" fill="hold" grpId="0" nodeType="withEffect">
                                  <p:stCondLst>
                                    <p:cond delay="500"/>
                                  </p:stCondLst>
                                  <p:childTnLst>
                                    <p:set>
                                      <p:cBhvr>
                                        <p:cTn id="92" dur="1" fill="hold">
                                          <p:stCondLst>
                                            <p:cond delay="0"/>
                                          </p:stCondLst>
                                        </p:cTn>
                                        <p:tgtEl>
                                          <p:spTgt spid="8"/>
                                        </p:tgtEl>
                                        <p:attrNameLst>
                                          <p:attrName>style.visibility</p:attrName>
                                        </p:attrNameLst>
                                      </p:cBhvr>
                                      <p:to>
                                        <p:strVal val="visible"/>
                                      </p:to>
                                    </p:set>
                                    <p:animEffect transition="in" filter="wipe(down)">
                                      <p:cBhvr>
                                        <p:cTn id="93" dur="290">
                                          <p:stCondLst>
                                            <p:cond delay="0"/>
                                          </p:stCondLst>
                                        </p:cTn>
                                        <p:tgtEl>
                                          <p:spTgt spid="8"/>
                                        </p:tgtEl>
                                      </p:cBhvr>
                                    </p:animEffect>
                                    <p:anim calcmode="lin" valueType="num">
                                      <p:cBhvr>
                                        <p:cTn id="94"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5"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96"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97"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98"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99" dur="13">
                                          <p:stCondLst>
                                            <p:cond delay="325"/>
                                          </p:stCondLst>
                                        </p:cTn>
                                        <p:tgtEl>
                                          <p:spTgt spid="8"/>
                                        </p:tgtEl>
                                      </p:cBhvr>
                                      <p:to x="100000" y="60000"/>
                                    </p:animScale>
                                    <p:animScale>
                                      <p:cBhvr>
                                        <p:cTn id="100" dur="83" decel="50000">
                                          <p:stCondLst>
                                            <p:cond delay="338"/>
                                          </p:stCondLst>
                                        </p:cTn>
                                        <p:tgtEl>
                                          <p:spTgt spid="8"/>
                                        </p:tgtEl>
                                      </p:cBhvr>
                                      <p:to x="100000" y="100000"/>
                                    </p:animScale>
                                    <p:animScale>
                                      <p:cBhvr>
                                        <p:cTn id="101" dur="13">
                                          <p:stCondLst>
                                            <p:cond delay="656"/>
                                          </p:stCondLst>
                                        </p:cTn>
                                        <p:tgtEl>
                                          <p:spTgt spid="8"/>
                                        </p:tgtEl>
                                      </p:cBhvr>
                                      <p:to x="100000" y="80000"/>
                                    </p:animScale>
                                    <p:animScale>
                                      <p:cBhvr>
                                        <p:cTn id="102" dur="83" decel="50000">
                                          <p:stCondLst>
                                            <p:cond delay="669"/>
                                          </p:stCondLst>
                                        </p:cTn>
                                        <p:tgtEl>
                                          <p:spTgt spid="8"/>
                                        </p:tgtEl>
                                      </p:cBhvr>
                                      <p:to x="100000" y="100000"/>
                                    </p:animScale>
                                    <p:animScale>
                                      <p:cBhvr>
                                        <p:cTn id="103" dur="13">
                                          <p:stCondLst>
                                            <p:cond delay="821"/>
                                          </p:stCondLst>
                                        </p:cTn>
                                        <p:tgtEl>
                                          <p:spTgt spid="8"/>
                                        </p:tgtEl>
                                      </p:cBhvr>
                                      <p:to x="100000" y="90000"/>
                                    </p:animScale>
                                    <p:animScale>
                                      <p:cBhvr>
                                        <p:cTn id="104" dur="83" decel="50000">
                                          <p:stCondLst>
                                            <p:cond delay="834"/>
                                          </p:stCondLst>
                                        </p:cTn>
                                        <p:tgtEl>
                                          <p:spTgt spid="8"/>
                                        </p:tgtEl>
                                      </p:cBhvr>
                                      <p:to x="100000" y="100000"/>
                                    </p:animScale>
                                    <p:animScale>
                                      <p:cBhvr>
                                        <p:cTn id="105" dur="13">
                                          <p:stCondLst>
                                            <p:cond delay="904"/>
                                          </p:stCondLst>
                                        </p:cTn>
                                        <p:tgtEl>
                                          <p:spTgt spid="8"/>
                                        </p:tgtEl>
                                      </p:cBhvr>
                                      <p:to x="100000" y="95000"/>
                                    </p:animScale>
                                    <p:animScale>
                                      <p:cBhvr>
                                        <p:cTn id="106" dur="83" decel="50000">
                                          <p:stCondLst>
                                            <p:cond delay="917"/>
                                          </p:stCondLst>
                                        </p:cTn>
                                        <p:tgtEl>
                                          <p:spTgt spid="8"/>
                                        </p:tgtEl>
                                      </p:cBhvr>
                                      <p:to x="100000" y="100000"/>
                                    </p:animScale>
                                  </p:childTnLst>
                                </p:cTn>
                              </p:par>
                              <p:par>
                                <p:cTn id="107" presetID="26" presetClass="entr" presetSubtype="0" fill="hold" grpId="0" nodeType="withEffect">
                                  <p:stCondLst>
                                    <p:cond delay="750"/>
                                  </p:stCondLst>
                                  <p:childTnLst>
                                    <p:set>
                                      <p:cBhvr>
                                        <p:cTn id="108" dur="1" fill="hold">
                                          <p:stCondLst>
                                            <p:cond delay="0"/>
                                          </p:stCondLst>
                                        </p:cTn>
                                        <p:tgtEl>
                                          <p:spTgt spid="9"/>
                                        </p:tgtEl>
                                        <p:attrNameLst>
                                          <p:attrName>style.visibility</p:attrName>
                                        </p:attrNameLst>
                                      </p:cBhvr>
                                      <p:to>
                                        <p:strVal val="visible"/>
                                      </p:to>
                                    </p:set>
                                    <p:animEffect transition="in" filter="wipe(down)">
                                      <p:cBhvr>
                                        <p:cTn id="109" dur="290">
                                          <p:stCondLst>
                                            <p:cond delay="0"/>
                                          </p:stCondLst>
                                        </p:cTn>
                                        <p:tgtEl>
                                          <p:spTgt spid="9"/>
                                        </p:tgtEl>
                                      </p:cBhvr>
                                    </p:animEffect>
                                    <p:anim calcmode="lin" valueType="num">
                                      <p:cBhvr>
                                        <p:cTn id="110"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11"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12"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13"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114"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115" dur="13">
                                          <p:stCondLst>
                                            <p:cond delay="325"/>
                                          </p:stCondLst>
                                        </p:cTn>
                                        <p:tgtEl>
                                          <p:spTgt spid="9"/>
                                        </p:tgtEl>
                                      </p:cBhvr>
                                      <p:to x="100000" y="60000"/>
                                    </p:animScale>
                                    <p:animScale>
                                      <p:cBhvr>
                                        <p:cTn id="116" dur="83" decel="50000">
                                          <p:stCondLst>
                                            <p:cond delay="338"/>
                                          </p:stCondLst>
                                        </p:cTn>
                                        <p:tgtEl>
                                          <p:spTgt spid="9"/>
                                        </p:tgtEl>
                                      </p:cBhvr>
                                      <p:to x="100000" y="100000"/>
                                    </p:animScale>
                                    <p:animScale>
                                      <p:cBhvr>
                                        <p:cTn id="117" dur="13">
                                          <p:stCondLst>
                                            <p:cond delay="656"/>
                                          </p:stCondLst>
                                        </p:cTn>
                                        <p:tgtEl>
                                          <p:spTgt spid="9"/>
                                        </p:tgtEl>
                                      </p:cBhvr>
                                      <p:to x="100000" y="80000"/>
                                    </p:animScale>
                                    <p:animScale>
                                      <p:cBhvr>
                                        <p:cTn id="118" dur="83" decel="50000">
                                          <p:stCondLst>
                                            <p:cond delay="669"/>
                                          </p:stCondLst>
                                        </p:cTn>
                                        <p:tgtEl>
                                          <p:spTgt spid="9"/>
                                        </p:tgtEl>
                                      </p:cBhvr>
                                      <p:to x="100000" y="100000"/>
                                    </p:animScale>
                                    <p:animScale>
                                      <p:cBhvr>
                                        <p:cTn id="119" dur="13">
                                          <p:stCondLst>
                                            <p:cond delay="821"/>
                                          </p:stCondLst>
                                        </p:cTn>
                                        <p:tgtEl>
                                          <p:spTgt spid="9"/>
                                        </p:tgtEl>
                                      </p:cBhvr>
                                      <p:to x="100000" y="90000"/>
                                    </p:animScale>
                                    <p:animScale>
                                      <p:cBhvr>
                                        <p:cTn id="120" dur="83" decel="50000">
                                          <p:stCondLst>
                                            <p:cond delay="834"/>
                                          </p:stCondLst>
                                        </p:cTn>
                                        <p:tgtEl>
                                          <p:spTgt spid="9"/>
                                        </p:tgtEl>
                                      </p:cBhvr>
                                      <p:to x="100000" y="100000"/>
                                    </p:animScale>
                                    <p:animScale>
                                      <p:cBhvr>
                                        <p:cTn id="121" dur="13">
                                          <p:stCondLst>
                                            <p:cond delay="904"/>
                                          </p:stCondLst>
                                        </p:cTn>
                                        <p:tgtEl>
                                          <p:spTgt spid="9"/>
                                        </p:tgtEl>
                                      </p:cBhvr>
                                      <p:to x="100000" y="95000"/>
                                    </p:animScale>
                                    <p:animScale>
                                      <p:cBhvr>
                                        <p:cTn id="122" dur="83" decel="50000">
                                          <p:stCondLst>
                                            <p:cond delay="917"/>
                                          </p:stCondLst>
                                        </p:cTn>
                                        <p:tgtEl>
                                          <p:spTgt spid="9"/>
                                        </p:tgtEl>
                                      </p:cBhvr>
                                      <p:to x="100000" y="100000"/>
                                    </p:animScale>
                                  </p:childTnLst>
                                </p:cTn>
                              </p:par>
                              <p:par>
                                <p:cTn id="123" presetID="26" presetClass="entr" presetSubtype="0" fill="hold" grpId="0" nodeType="withEffect">
                                  <p:stCondLst>
                                    <p:cond delay="250"/>
                                  </p:stCondLst>
                                  <p:childTnLst>
                                    <p:set>
                                      <p:cBhvr>
                                        <p:cTn id="124" dur="1" fill="hold">
                                          <p:stCondLst>
                                            <p:cond delay="0"/>
                                          </p:stCondLst>
                                        </p:cTn>
                                        <p:tgtEl>
                                          <p:spTgt spid="11"/>
                                        </p:tgtEl>
                                        <p:attrNameLst>
                                          <p:attrName>style.visibility</p:attrName>
                                        </p:attrNameLst>
                                      </p:cBhvr>
                                      <p:to>
                                        <p:strVal val="visible"/>
                                      </p:to>
                                    </p:set>
                                    <p:animEffect transition="in" filter="wipe(down)">
                                      <p:cBhvr>
                                        <p:cTn id="125" dur="290">
                                          <p:stCondLst>
                                            <p:cond delay="0"/>
                                          </p:stCondLst>
                                        </p:cTn>
                                        <p:tgtEl>
                                          <p:spTgt spid="11"/>
                                        </p:tgtEl>
                                      </p:cBhvr>
                                    </p:animEffect>
                                    <p:anim calcmode="lin" valueType="num">
                                      <p:cBhvr>
                                        <p:cTn id="126"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27"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28"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129"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130"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131" dur="13">
                                          <p:stCondLst>
                                            <p:cond delay="325"/>
                                          </p:stCondLst>
                                        </p:cTn>
                                        <p:tgtEl>
                                          <p:spTgt spid="11"/>
                                        </p:tgtEl>
                                      </p:cBhvr>
                                      <p:to x="100000" y="60000"/>
                                    </p:animScale>
                                    <p:animScale>
                                      <p:cBhvr>
                                        <p:cTn id="132" dur="83" decel="50000">
                                          <p:stCondLst>
                                            <p:cond delay="338"/>
                                          </p:stCondLst>
                                        </p:cTn>
                                        <p:tgtEl>
                                          <p:spTgt spid="11"/>
                                        </p:tgtEl>
                                      </p:cBhvr>
                                      <p:to x="100000" y="100000"/>
                                    </p:animScale>
                                    <p:animScale>
                                      <p:cBhvr>
                                        <p:cTn id="133" dur="13">
                                          <p:stCondLst>
                                            <p:cond delay="656"/>
                                          </p:stCondLst>
                                        </p:cTn>
                                        <p:tgtEl>
                                          <p:spTgt spid="11"/>
                                        </p:tgtEl>
                                      </p:cBhvr>
                                      <p:to x="100000" y="80000"/>
                                    </p:animScale>
                                    <p:animScale>
                                      <p:cBhvr>
                                        <p:cTn id="134" dur="83" decel="50000">
                                          <p:stCondLst>
                                            <p:cond delay="669"/>
                                          </p:stCondLst>
                                        </p:cTn>
                                        <p:tgtEl>
                                          <p:spTgt spid="11"/>
                                        </p:tgtEl>
                                      </p:cBhvr>
                                      <p:to x="100000" y="100000"/>
                                    </p:animScale>
                                    <p:animScale>
                                      <p:cBhvr>
                                        <p:cTn id="135" dur="13">
                                          <p:stCondLst>
                                            <p:cond delay="821"/>
                                          </p:stCondLst>
                                        </p:cTn>
                                        <p:tgtEl>
                                          <p:spTgt spid="11"/>
                                        </p:tgtEl>
                                      </p:cBhvr>
                                      <p:to x="100000" y="90000"/>
                                    </p:animScale>
                                    <p:animScale>
                                      <p:cBhvr>
                                        <p:cTn id="136" dur="83" decel="50000">
                                          <p:stCondLst>
                                            <p:cond delay="834"/>
                                          </p:stCondLst>
                                        </p:cTn>
                                        <p:tgtEl>
                                          <p:spTgt spid="11"/>
                                        </p:tgtEl>
                                      </p:cBhvr>
                                      <p:to x="100000" y="100000"/>
                                    </p:animScale>
                                    <p:animScale>
                                      <p:cBhvr>
                                        <p:cTn id="137" dur="13">
                                          <p:stCondLst>
                                            <p:cond delay="904"/>
                                          </p:stCondLst>
                                        </p:cTn>
                                        <p:tgtEl>
                                          <p:spTgt spid="11"/>
                                        </p:tgtEl>
                                      </p:cBhvr>
                                      <p:to x="100000" y="95000"/>
                                    </p:animScale>
                                    <p:animScale>
                                      <p:cBhvr>
                                        <p:cTn id="138" dur="83" decel="50000">
                                          <p:stCondLst>
                                            <p:cond delay="917"/>
                                          </p:stCondLst>
                                        </p:cTn>
                                        <p:tgtEl>
                                          <p:spTgt spid="11"/>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6"/>
                                        </p:tgtEl>
                                        <p:attrNameLst>
                                          <p:attrName>style.visibility</p:attrName>
                                        </p:attrNameLst>
                                      </p:cBhvr>
                                      <p:to>
                                        <p:strVal val="visible"/>
                                      </p:to>
                                    </p:set>
                                    <p:animEffect transition="in" filter="blinds(horizontal)">
                                      <p:cBhvr>
                                        <p:cTn id="143" dur="500"/>
                                        <p:tgtEl>
                                          <p:spTgt spid="6"/>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7"/>
                                        </p:tgtEl>
                                        <p:attrNameLst>
                                          <p:attrName>style.visibility</p:attrName>
                                        </p:attrNameLst>
                                      </p:cBhvr>
                                      <p:to>
                                        <p:strVal val="visible"/>
                                      </p:to>
                                    </p:set>
                                    <p:animEffect transition="in" filter="blinds(horizontal)">
                                      <p:cBhvr>
                                        <p:cTn id="148" dur="500"/>
                                        <p:tgtEl>
                                          <p:spTgt spid="7"/>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30"/>
                                        </p:tgtEl>
                                        <p:attrNameLst>
                                          <p:attrName>style.visibility</p:attrName>
                                        </p:attrNameLst>
                                      </p:cBhvr>
                                      <p:to>
                                        <p:strVal val="visible"/>
                                      </p:to>
                                    </p:set>
                                    <p:animEffect transition="in" filter="blinds(horizontal)">
                                      <p:cBhvr>
                                        <p:cTn id="153" dur="500"/>
                                        <p:tgtEl>
                                          <p:spTgt spid="30"/>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14"/>
                                        </p:tgtEl>
                                        <p:attrNameLst>
                                          <p:attrName>style.visibility</p:attrName>
                                        </p:attrNameLst>
                                      </p:cBhvr>
                                      <p:to>
                                        <p:strVal val="visible"/>
                                      </p:to>
                                    </p:set>
                                    <p:animEffect transition="in" filter="blinds(horizontal)">
                                      <p:cBhvr>
                                        <p:cTn id="158" dur="500"/>
                                        <p:tgtEl>
                                          <p:spTgt spid="14"/>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15"/>
                                        </p:tgtEl>
                                        <p:attrNameLst>
                                          <p:attrName>style.visibility</p:attrName>
                                        </p:attrNameLst>
                                      </p:cBhvr>
                                      <p:to>
                                        <p:strVal val="visible"/>
                                      </p:to>
                                    </p:set>
                                    <p:animEffect transition="in" filter="blinds(horizontal)">
                                      <p:cBhvr>
                                        <p:cTn id="1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20" grpId="0" bldLvl="0" animBg="1"/>
      <p:bldP spid="21" grpId="0" bldLvl="0" animBg="1"/>
      <p:bldP spid="24" grpId="0" bldLvl="0" animBg="1"/>
      <p:bldP spid="25" grpId="0" bldLvl="0" animBg="1"/>
      <p:bldP spid="60" grpId="0" bldLvl="0" animBg="1"/>
      <p:bldP spid="10" grpId="0"/>
      <p:bldP spid="6" grpId="0"/>
      <p:bldP spid="7" grpId="0"/>
      <p:bldP spid="30" grpId="0"/>
      <p:bldP spid="8" grpId="0" bldLvl="0" animBg="1"/>
      <p:bldP spid="9" grpId="0" bldLvl="0" animBg="1"/>
      <p:bldP spid="11" grpId="0" bldLvl="0" animBg="1"/>
      <p:bldP spid="14" grpId="0" bldLvl="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715" y="2540"/>
            <a:ext cx="4235450" cy="7025640"/>
          </a:xfrm>
          <a:prstGeom prst="rect">
            <a:avLst/>
          </a:prstGeom>
          <a:solidFill>
            <a:schemeClr val="accent3">
              <a:alpha val="3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102735" y="0"/>
            <a:ext cx="240792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PA_菱形 1"/>
          <p:cNvSpPr/>
          <p:nvPr>
            <p:custDataLst>
              <p:tags r:id="rId2"/>
            </p:custDataLst>
          </p:nvPr>
        </p:nvSpPr>
        <p:spPr>
          <a:xfrm>
            <a:off x="1912573" y="1287254"/>
            <a:ext cx="3406471" cy="3406471"/>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_菱形 1"/>
          <p:cNvSpPr/>
          <p:nvPr>
            <p:custDataLst>
              <p:tags r:id="rId3"/>
            </p:custDataLst>
          </p:nvPr>
        </p:nvSpPr>
        <p:spPr>
          <a:xfrm>
            <a:off x="2224855" y="1599536"/>
            <a:ext cx="2781907" cy="2781907"/>
          </a:xfrm>
          <a:prstGeom prst="diamond">
            <a:avLst/>
          </a:prstGeom>
          <a:solidFill>
            <a:schemeClr val="bg1">
              <a:alpha val="81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菱形 1"/>
          <p:cNvSpPr/>
          <p:nvPr>
            <p:custDataLst>
              <p:tags r:id="rId4"/>
            </p:custDataLst>
          </p:nvPr>
        </p:nvSpPr>
        <p:spPr>
          <a:xfrm>
            <a:off x="2428079" y="1802760"/>
            <a:ext cx="2375459" cy="2375459"/>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Georgia" panose="02040802050405020203" pitchFamily="18" charset="0"/>
              </a:rPr>
              <a:t>CSYE 7200</a:t>
            </a:r>
          </a:p>
        </p:txBody>
      </p:sp>
      <p:sp>
        <p:nvSpPr>
          <p:cNvPr id="24" name="PA_菱形 23"/>
          <p:cNvSpPr/>
          <p:nvPr>
            <p:custDataLst>
              <p:tags r:id="rId5"/>
            </p:custDataLst>
          </p:nvPr>
        </p:nvSpPr>
        <p:spPr>
          <a:xfrm>
            <a:off x="2161840" y="1599578"/>
            <a:ext cx="602250" cy="602250"/>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 name="PA_菱形 23"/>
          <p:cNvSpPr/>
          <p:nvPr>
            <p:custDataLst>
              <p:tags r:id="rId6"/>
            </p:custDataLst>
          </p:nvPr>
        </p:nvSpPr>
        <p:spPr>
          <a:xfrm>
            <a:off x="2763757" y="856158"/>
            <a:ext cx="422417" cy="42241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34" name="组合 33"/>
          <p:cNvGrpSpPr/>
          <p:nvPr/>
        </p:nvGrpSpPr>
        <p:grpSpPr>
          <a:xfrm rot="16200000" flipH="1">
            <a:off x="4789946" y="2710786"/>
            <a:ext cx="1442024" cy="719424"/>
            <a:chOff x="2467503" y="4400363"/>
            <a:chExt cx="1442024" cy="719424"/>
          </a:xfrm>
        </p:grpSpPr>
        <p:cxnSp>
          <p:nvCxnSpPr>
            <p:cNvPr id="31" name="PA_直接连接符 30"/>
            <p:cNvCxnSpPr/>
            <p:nvPr>
              <p:custDataLst>
                <p:tags r:id="rId21"/>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PA_直接连接符 30"/>
            <p:cNvCxnSpPr/>
            <p:nvPr>
              <p:custDataLst>
                <p:tags r:id="rId22"/>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PA_菱形 23"/>
          <p:cNvSpPr/>
          <p:nvPr>
            <p:custDataLst>
              <p:tags r:id="rId7"/>
            </p:custDataLst>
          </p:nvPr>
        </p:nvSpPr>
        <p:spPr>
          <a:xfrm>
            <a:off x="2139442" y="563860"/>
            <a:ext cx="288637" cy="28863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59" name="PA_组合 58"/>
          <p:cNvGrpSpPr/>
          <p:nvPr>
            <p:custDataLst>
              <p:tags r:id="rId8"/>
            </p:custDataLst>
          </p:nvPr>
        </p:nvGrpSpPr>
        <p:grpSpPr>
          <a:xfrm>
            <a:off x="5182600" y="5711062"/>
            <a:ext cx="369806" cy="856603"/>
            <a:chOff x="6697441" y="5773974"/>
            <a:chExt cx="439960" cy="1019104"/>
          </a:xfrm>
        </p:grpSpPr>
        <p:grpSp>
          <p:nvGrpSpPr>
            <p:cNvPr id="50" name="PA_组合 49"/>
            <p:cNvGrpSpPr/>
            <p:nvPr>
              <p:custDataLst>
                <p:tags r:id="rId12"/>
              </p:custDataLst>
            </p:nvPr>
          </p:nvGrpSpPr>
          <p:grpSpPr>
            <a:xfrm>
              <a:off x="6698167" y="6159623"/>
              <a:ext cx="439234" cy="219131"/>
              <a:chOff x="2467501" y="4444780"/>
              <a:chExt cx="1442026" cy="719417"/>
            </a:xfrm>
          </p:grpSpPr>
          <p:cxnSp>
            <p:nvCxnSpPr>
              <p:cNvPr id="51" name="PA_直接连接符 30"/>
              <p:cNvCxnSpPr/>
              <p:nvPr>
                <p:custDataLst>
                  <p:tags r:id="rId19"/>
                </p:custDataLst>
              </p:nvPr>
            </p:nvCxnSpPr>
            <p:spPr>
              <a:xfrm flipH="1">
                <a:off x="3190895" y="4445567"/>
                <a:ext cx="718632" cy="71863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PA_直接连接符 30"/>
              <p:cNvCxnSpPr/>
              <p:nvPr>
                <p:custDataLst>
                  <p:tags r:id="rId20"/>
                </p:custDataLst>
              </p:nvPr>
            </p:nvCxnSpPr>
            <p:spPr>
              <a:xfrm rot="5400000" flipH="1">
                <a:off x="2467503" y="4444778"/>
                <a:ext cx="718630" cy="71863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PA_组合 49"/>
            <p:cNvGrpSpPr/>
            <p:nvPr>
              <p:custDataLst>
                <p:tags r:id="rId13"/>
              </p:custDataLst>
            </p:nvPr>
          </p:nvGrpSpPr>
          <p:grpSpPr>
            <a:xfrm>
              <a:off x="6698167" y="5773974"/>
              <a:ext cx="439233" cy="219133"/>
              <a:chOff x="2467503" y="4400363"/>
              <a:chExt cx="1442024" cy="719424"/>
            </a:xfrm>
          </p:grpSpPr>
          <p:cxnSp>
            <p:nvCxnSpPr>
              <p:cNvPr id="54" name="PA_直接连接符 30"/>
              <p:cNvCxnSpPr/>
              <p:nvPr>
                <p:custDataLst>
                  <p:tags r:id="rId17"/>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PA_直接连接符 30"/>
              <p:cNvCxnSpPr/>
              <p:nvPr>
                <p:custDataLst>
                  <p:tags r:id="rId18"/>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6" name="PA_组合 49"/>
            <p:cNvGrpSpPr/>
            <p:nvPr>
              <p:custDataLst>
                <p:tags r:id="rId14"/>
              </p:custDataLst>
            </p:nvPr>
          </p:nvGrpSpPr>
          <p:grpSpPr>
            <a:xfrm>
              <a:off x="6697441" y="6573945"/>
              <a:ext cx="439233" cy="219133"/>
              <a:chOff x="2467503" y="4400363"/>
              <a:chExt cx="1442024" cy="719424"/>
            </a:xfrm>
          </p:grpSpPr>
          <p:cxnSp>
            <p:nvCxnSpPr>
              <p:cNvPr id="57" name="PA_直接连接符 30"/>
              <p:cNvCxnSpPr/>
              <p:nvPr>
                <p:custDataLst>
                  <p:tags r:id="rId15"/>
                </p:custDataLst>
              </p:nvPr>
            </p:nvCxnSpPr>
            <p:spPr>
              <a:xfrm flipH="1">
                <a:off x="3190897" y="4401156"/>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PA_直接连接符 30"/>
              <p:cNvCxnSpPr/>
              <p:nvPr>
                <p:custDataLst>
                  <p:tags r:id="rId16"/>
                </p:custDataLst>
              </p:nvPr>
            </p:nvCxnSpPr>
            <p:spPr>
              <a:xfrm rot="5400000" flipH="1">
                <a:off x="2467504" y="4400362"/>
                <a:ext cx="718630" cy="71863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nvSpPr>
        <p:spPr>
          <a:xfrm>
            <a:off x="9629140" y="1490345"/>
            <a:ext cx="2534285" cy="1014730"/>
          </a:xfrm>
          <a:prstGeom prst="rect">
            <a:avLst/>
          </a:prstGeom>
          <a:noFill/>
        </p:spPr>
        <p:txBody>
          <a:bodyPr wrap="square" rtlCol="0">
            <a:spAutoFit/>
          </a:bodyPr>
          <a:lstStyle/>
          <a:p>
            <a:r>
              <a:rPr lang="en-US" altLang="zh-CN" sz="6000">
                <a:solidFill>
                  <a:schemeClr val="tx1">
                    <a:lumMod val="75000"/>
                    <a:lumOff val="25000"/>
                  </a:schemeClr>
                </a:solidFill>
                <a:latin typeface="微软雅黑" panose="020B0503020204020204" charset="-122"/>
                <a:ea typeface="微软雅黑" panose="020B0503020204020204" charset="-122"/>
              </a:rPr>
              <a:t>2022</a:t>
            </a:r>
          </a:p>
        </p:txBody>
      </p:sp>
      <p:sp>
        <p:nvSpPr>
          <p:cNvPr id="7" name="文本框 6"/>
          <p:cNvSpPr txBox="1"/>
          <p:nvPr/>
        </p:nvSpPr>
        <p:spPr>
          <a:xfrm>
            <a:off x="7063105" y="3223895"/>
            <a:ext cx="4815840" cy="583565"/>
          </a:xfrm>
          <a:prstGeom prst="rect">
            <a:avLst/>
          </a:prstGeom>
          <a:noFill/>
        </p:spPr>
        <p:txBody>
          <a:bodyPr wrap="square" rtlCol="0">
            <a:spAutoFit/>
          </a:bodyPr>
          <a:lstStyle/>
          <a:p>
            <a:r>
              <a:rPr lang="en-US" altLang="zh-CN" sz="3200">
                <a:latin typeface="Baoli TC" panose="02010600040101010101" charset="-122"/>
                <a:ea typeface="Baoli TC" panose="02010600040101010101" charset="-122"/>
                <a:sym typeface="+mn-ea"/>
              </a:rPr>
              <a:t>Thank you for watching</a:t>
            </a:r>
            <a:endParaRPr lang="zh-CN" altLang="en-US" sz="3200">
              <a:latin typeface="Baoli TC" panose="02010600040101010101" charset="-122"/>
              <a:ea typeface="Baoli TC" panose="02010600040101010101" charset="-122"/>
            </a:endParaRPr>
          </a:p>
        </p:txBody>
      </p:sp>
      <p:sp>
        <p:nvSpPr>
          <p:cNvPr id="8" name="PA_菱形 23"/>
          <p:cNvSpPr/>
          <p:nvPr>
            <p:custDataLst>
              <p:tags r:id="rId9"/>
            </p:custDataLst>
          </p:nvPr>
        </p:nvSpPr>
        <p:spPr>
          <a:xfrm flipH="1">
            <a:off x="8424210" y="1632598"/>
            <a:ext cx="602250" cy="602250"/>
          </a:xfrm>
          <a:prstGeom prst="diamond">
            <a:avLst/>
          </a:prstGeom>
          <a:solidFill>
            <a:srgbClr val="AAC2AC"/>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PA_菱形 23"/>
          <p:cNvSpPr/>
          <p:nvPr>
            <p:custDataLst>
              <p:tags r:id="rId10"/>
            </p:custDataLst>
          </p:nvPr>
        </p:nvSpPr>
        <p:spPr>
          <a:xfrm flipH="1">
            <a:off x="8986757" y="852983"/>
            <a:ext cx="422417" cy="422417"/>
          </a:xfrm>
          <a:prstGeom prst="diamond">
            <a:avLst/>
          </a:prstGeom>
          <a:solidFill>
            <a:srgbClr val="F3D3B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菱形 23"/>
          <p:cNvSpPr/>
          <p:nvPr>
            <p:custDataLst>
              <p:tags r:id="rId11"/>
            </p:custDataLst>
          </p:nvPr>
        </p:nvSpPr>
        <p:spPr>
          <a:xfrm flipH="1">
            <a:off x="11590147" y="1310620"/>
            <a:ext cx="288637" cy="288637"/>
          </a:xfrm>
          <a:prstGeom prst="diamond">
            <a:avLst/>
          </a:prstGeom>
          <a:solidFill>
            <a:srgbClr val="AAC2A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522585" y="5177790"/>
            <a:ext cx="1203960" cy="441960"/>
          </a:xfrm>
          <a:prstGeom prst="rect">
            <a:avLst/>
          </a:prstGeom>
          <a:noFill/>
          <a:ln w="28575" cmpd="dbl">
            <a:solidFill>
              <a:schemeClr val="accent1">
                <a:shade val="50000"/>
              </a:schemeClr>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629265" y="5106670"/>
            <a:ext cx="1097280" cy="583565"/>
          </a:xfrm>
          <a:prstGeom prst="rect">
            <a:avLst/>
          </a:prstGeom>
          <a:noFill/>
        </p:spPr>
        <p:txBody>
          <a:bodyPr wrap="square" rtlCol="0">
            <a:spAutoFit/>
          </a:bodyPr>
          <a:lstStyle/>
          <a:p>
            <a:r>
              <a:rPr lang="en-US" altLang="zh-CN" sz="3200"/>
              <a:t>END</a:t>
            </a:r>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6" presetClass="emph" presetSubtype="0" fill="hold" grpId="1" nodeType="afterEffect">
                                  <p:stCondLst>
                                    <p:cond delay="0"/>
                                  </p:stCondLst>
                                  <p:childTnLst>
                                    <p:animEffect transition="out" filter="fade">
                                      <p:cBhvr>
                                        <p:cTn id="17" dur="500" tmFilter="0, 0; .2, .5; .8, .5; 1, 0"/>
                                        <p:tgtEl>
                                          <p:spTgt spid="12"/>
                                        </p:tgtEl>
                                      </p:cBhvr>
                                    </p:animEffect>
                                    <p:animScale>
                                      <p:cBhvr>
                                        <p:cTn id="18" dur="250" autoRev="1" fill="hold"/>
                                        <p:tgtEl>
                                          <p:spTgt spid="12"/>
                                        </p:tgtEl>
                                      </p:cBhvr>
                                      <p:by x="105000" y="105000"/>
                                    </p:animScale>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26" presetClass="entr" presetSubtype="0" fill="hold" grpId="0" nodeType="withEffect">
                                  <p:stCondLst>
                                    <p:cond delay="50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290">
                                          <p:stCondLst>
                                            <p:cond delay="0"/>
                                          </p:stCondLst>
                                        </p:cTn>
                                        <p:tgtEl>
                                          <p:spTgt spid="24"/>
                                        </p:tgtEl>
                                      </p:cBhvr>
                                    </p:animEffect>
                                    <p:anim calcmode="lin" valueType="num">
                                      <p:cBhvr>
                                        <p:cTn id="33"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38" dur="13">
                                          <p:stCondLst>
                                            <p:cond delay="325"/>
                                          </p:stCondLst>
                                        </p:cTn>
                                        <p:tgtEl>
                                          <p:spTgt spid="24"/>
                                        </p:tgtEl>
                                      </p:cBhvr>
                                      <p:to x="100000" y="60000"/>
                                    </p:animScale>
                                    <p:animScale>
                                      <p:cBhvr>
                                        <p:cTn id="39" dur="83" decel="50000">
                                          <p:stCondLst>
                                            <p:cond delay="338"/>
                                          </p:stCondLst>
                                        </p:cTn>
                                        <p:tgtEl>
                                          <p:spTgt spid="24"/>
                                        </p:tgtEl>
                                      </p:cBhvr>
                                      <p:to x="100000" y="100000"/>
                                    </p:animScale>
                                    <p:animScale>
                                      <p:cBhvr>
                                        <p:cTn id="40" dur="13">
                                          <p:stCondLst>
                                            <p:cond delay="656"/>
                                          </p:stCondLst>
                                        </p:cTn>
                                        <p:tgtEl>
                                          <p:spTgt spid="24"/>
                                        </p:tgtEl>
                                      </p:cBhvr>
                                      <p:to x="100000" y="80000"/>
                                    </p:animScale>
                                    <p:animScale>
                                      <p:cBhvr>
                                        <p:cTn id="41" dur="83" decel="50000">
                                          <p:stCondLst>
                                            <p:cond delay="669"/>
                                          </p:stCondLst>
                                        </p:cTn>
                                        <p:tgtEl>
                                          <p:spTgt spid="24"/>
                                        </p:tgtEl>
                                      </p:cBhvr>
                                      <p:to x="100000" y="100000"/>
                                    </p:animScale>
                                    <p:animScale>
                                      <p:cBhvr>
                                        <p:cTn id="42" dur="13">
                                          <p:stCondLst>
                                            <p:cond delay="821"/>
                                          </p:stCondLst>
                                        </p:cTn>
                                        <p:tgtEl>
                                          <p:spTgt spid="24"/>
                                        </p:tgtEl>
                                      </p:cBhvr>
                                      <p:to x="100000" y="90000"/>
                                    </p:animScale>
                                    <p:animScale>
                                      <p:cBhvr>
                                        <p:cTn id="43" dur="83" decel="50000">
                                          <p:stCondLst>
                                            <p:cond delay="834"/>
                                          </p:stCondLst>
                                        </p:cTn>
                                        <p:tgtEl>
                                          <p:spTgt spid="24"/>
                                        </p:tgtEl>
                                      </p:cBhvr>
                                      <p:to x="100000" y="100000"/>
                                    </p:animScale>
                                    <p:animScale>
                                      <p:cBhvr>
                                        <p:cTn id="44" dur="13">
                                          <p:stCondLst>
                                            <p:cond delay="904"/>
                                          </p:stCondLst>
                                        </p:cTn>
                                        <p:tgtEl>
                                          <p:spTgt spid="24"/>
                                        </p:tgtEl>
                                      </p:cBhvr>
                                      <p:to x="100000" y="95000"/>
                                    </p:animScale>
                                    <p:animScale>
                                      <p:cBhvr>
                                        <p:cTn id="45" dur="83" decel="50000">
                                          <p:stCondLst>
                                            <p:cond delay="917"/>
                                          </p:stCondLst>
                                        </p:cTn>
                                        <p:tgtEl>
                                          <p:spTgt spid="24"/>
                                        </p:tgtEl>
                                      </p:cBhvr>
                                      <p:to x="100000" y="100000"/>
                                    </p:animScale>
                                  </p:childTnLst>
                                </p:cTn>
                              </p:par>
                              <p:par>
                                <p:cTn id="46" presetID="26" presetClass="entr" presetSubtype="0" fill="hold" grpId="0" nodeType="withEffect">
                                  <p:stCondLst>
                                    <p:cond delay="75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290">
                                          <p:stCondLst>
                                            <p:cond delay="0"/>
                                          </p:stCondLst>
                                        </p:cTn>
                                        <p:tgtEl>
                                          <p:spTgt spid="25"/>
                                        </p:tgtEl>
                                      </p:cBhvr>
                                    </p:animEffect>
                                    <p:anim calcmode="lin" valueType="num">
                                      <p:cBhvr>
                                        <p:cTn id="49"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54" dur="13">
                                          <p:stCondLst>
                                            <p:cond delay="325"/>
                                          </p:stCondLst>
                                        </p:cTn>
                                        <p:tgtEl>
                                          <p:spTgt spid="25"/>
                                        </p:tgtEl>
                                      </p:cBhvr>
                                      <p:to x="100000" y="60000"/>
                                    </p:animScale>
                                    <p:animScale>
                                      <p:cBhvr>
                                        <p:cTn id="55" dur="83" decel="50000">
                                          <p:stCondLst>
                                            <p:cond delay="338"/>
                                          </p:stCondLst>
                                        </p:cTn>
                                        <p:tgtEl>
                                          <p:spTgt spid="25"/>
                                        </p:tgtEl>
                                      </p:cBhvr>
                                      <p:to x="100000" y="100000"/>
                                    </p:animScale>
                                    <p:animScale>
                                      <p:cBhvr>
                                        <p:cTn id="56" dur="13">
                                          <p:stCondLst>
                                            <p:cond delay="656"/>
                                          </p:stCondLst>
                                        </p:cTn>
                                        <p:tgtEl>
                                          <p:spTgt spid="25"/>
                                        </p:tgtEl>
                                      </p:cBhvr>
                                      <p:to x="100000" y="80000"/>
                                    </p:animScale>
                                    <p:animScale>
                                      <p:cBhvr>
                                        <p:cTn id="57" dur="83" decel="50000">
                                          <p:stCondLst>
                                            <p:cond delay="669"/>
                                          </p:stCondLst>
                                        </p:cTn>
                                        <p:tgtEl>
                                          <p:spTgt spid="25"/>
                                        </p:tgtEl>
                                      </p:cBhvr>
                                      <p:to x="100000" y="100000"/>
                                    </p:animScale>
                                    <p:animScale>
                                      <p:cBhvr>
                                        <p:cTn id="58" dur="13">
                                          <p:stCondLst>
                                            <p:cond delay="821"/>
                                          </p:stCondLst>
                                        </p:cTn>
                                        <p:tgtEl>
                                          <p:spTgt spid="25"/>
                                        </p:tgtEl>
                                      </p:cBhvr>
                                      <p:to x="100000" y="90000"/>
                                    </p:animScale>
                                    <p:animScale>
                                      <p:cBhvr>
                                        <p:cTn id="59" dur="83" decel="50000">
                                          <p:stCondLst>
                                            <p:cond delay="834"/>
                                          </p:stCondLst>
                                        </p:cTn>
                                        <p:tgtEl>
                                          <p:spTgt spid="25"/>
                                        </p:tgtEl>
                                      </p:cBhvr>
                                      <p:to x="100000" y="100000"/>
                                    </p:animScale>
                                    <p:animScale>
                                      <p:cBhvr>
                                        <p:cTn id="60" dur="13">
                                          <p:stCondLst>
                                            <p:cond delay="904"/>
                                          </p:stCondLst>
                                        </p:cTn>
                                        <p:tgtEl>
                                          <p:spTgt spid="25"/>
                                        </p:tgtEl>
                                      </p:cBhvr>
                                      <p:to x="100000" y="95000"/>
                                    </p:animScale>
                                    <p:animScale>
                                      <p:cBhvr>
                                        <p:cTn id="61" dur="83" decel="50000">
                                          <p:stCondLst>
                                            <p:cond delay="917"/>
                                          </p:stCondLst>
                                        </p:cTn>
                                        <p:tgtEl>
                                          <p:spTgt spid="25"/>
                                        </p:tgtEl>
                                      </p:cBhvr>
                                      <p:to x="100000" y="100000"/>
                                    </p:animScale>
                                  </p:childTnLst>
                                </p:cTn>
                              </p:par>
                              <p:par>
                                <p:cTn id="62" presetID="26" presetClass="entr" presetSubtype="0" fill="hold" grpId="0" nodeType="withEffect">
                                  <p:stCondLst>
                                    <p:cond delay="25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290">
                                          <p:stCondLst>
                                            <p:cond delay="0"/>
                                          </p:stCondLst>
                                        </p:cTn>
                                        <p:tgtEl>
                                          <p:spTgt spid="60"/>
                                        </p:tgtEl>
                                      </p:cBhvr>
                                    </p:animEffect>
                                    <p:anim calcmode="lin" valueType="num">
                                      <p:cBhvr>
                                        <p:cTn id="65" dur="911"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66" dur="332"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67" dur="332" tmFilter="0, 0; 0.125,0.2665; 0.25,0.4; 0.375,0.465; 0.5,0.5;  0.625,0.535; 0.75,0.6; 0.875,0.7335; 1,1">
                                          <p:stCondLst>
                                            <p:cond delay="332"/>
                                          </p:stCondLst>
                                        </p:cTn>
                                        <p:tgtEl>
                                          <p:spTgt spid="60"/>
                                        </p:tgtEl>
                                        <p:attrNameLst>
                                          <p:attrName>ppt_y</p:attrName>
                                        </p:attrNameLst>
                                      </p:cBhvr>
                                      <p:tavLst>
                                        <p:tav tm="0" fmla="#ppt_y-sin(pi*$)/9">
                                          <p:val>
                                            <p:fltVal val="0"/>
                                          </p:val>
                                        </p:tav>
                                        <p:tav tm="100000">
                                          <p:val>
                                            <p:fltVal val="1"/>
                                          </p:val>
                                        </p:tav>
                                      </p:tavLst>
                                    </p:anim>
                                    <p:anim calcmode="lin" valueType="num">
                                      <p:cBhvr>
                                        <p:cTn id="68" dur="166" tmFilter="0, 0; 0.125,0.2665; 0.25,0.4; 0.375,0.465; 0.5,0.5;  0.625,0.535; 0.75,0.6; 0.875,0.7335; 1,1">
                                          <p:stCondLst>
                                            <p:cond delay="662"/>
                                          </p:stCondLst>
                                        </p:cTn>
                                        <p:tgtEl>
                                          <p:spTgt spid="60"/>
                                        </p:tgtEl>
                                        <p:attrNameLst>
                                          <p:attrName>ppt_y</p:attrName>
                                        </p:attrNameLst>
                                      </p:cBhvr>
                                      <p:tavLst>
                                        <p:tav tm="0" fmla="#ppt_y-sin(pi*$)/27">
                                          <p:val>
                                            <p:fltVal val="0"/>
                                          </p:val>
                                        </p:tav>
                                        <p:tav tm="100000">
                                          <p:val>
                                            <p:fltVal val="1"/>
                                          </p:val>
                                        </p:tav>
                                      </p:tavLst>
                                    </p:anim>
                                    <p:anim calcmode="lin" valueType="num">
                                      <p:cBhvr>
                                        <p:cTn id="69" dur="82" tmFilter="0, 0; 0.125,0.2665; 0.25,0.4; 0.375,0.465; 0.5,0.5;  0.625,0.535; 0.75,0.6; 0.875,0.7335; 1,1">
                                          <p:stCondLst>
                                            <p:cond delay="828"/>
                                          </p:stCondLst>
                                        </p:cTn>
                                        <p:tgtEl>
                                          <p:spTgt spid="60"/>
                                        </p:tgtEl>
                                        <p:attrNameLst>
                                          <p:attrName>ppt_y</p:attrName>
                                        </p:attrNameLst>
                                      </p:cBhvr>
                                      <p:tavLst>
                                        <p:tav tm="0" fmla="#ppt_y-sin(pi*$)/81">
                                          <p:val>
                                            <p:fltVal val="0"/>
                                          </p:val>
                                        </p:tav>
                                        <p:tav tm="100000">
                                          <p:val>
                                            <p:fltVal val="1"/>
                                          </p:val>
                                        </p:tav>
                                      </p:tavLst>
                                    </p:anim>
                                    <p:animScale>
                                      <p:cBhvr>
                                        <p:cTn id="70" dur="13">
                                          <p:stCondLst>
                                            <p:cond delay="325"/>
                                          </p:stCondLst>
                                        </p:cTn>
                                        <p:tgtEl>
                                          <p:spTgt spid="60"/>
                                        </p:tgtEl>
                                      </p:cBhvr>
                                      <p:to x="100000" y="60000"/>
                                    </p:animScale>
                                    <p:animScale>
                                      <p:cBhvr>
                                        <p:cTn id="71" dur="83" decel="50000">
                                          <p:stCondLst>
                                            <p:cond delay="338"/>
                                          </p:stCondLst>
                                        </p:cTn>
                                        <p:tgtEl>
                                          <p:spTgt spid="60"/>
                                        </p:tgtEl>
                                      </p:cBhvr>
                                      <p:to x="100000" y="100000"/>
                                    </p:animScale>
                                    <p:animScale>
                                      <p:cBhvr>
                                        <p:cTn id="72" dur="13">
                                          <p:stCondLst>
                                            <p:cond delay="656"/>
                                          </p:stCondLst>
                                        </p:cTn>
                                        <p:tgtEl>
                                          <p:spTgt spid="60"/>
                                        </p:tgtEl>
                                      </p:cBhvr>
                                      <p:to x="100000" y="80000"/>
                                    </p:animScale>
                                    <p:animScale>
                                      <p:cBhvr>
                                        <p:cTn id="73" dur="83" decel="50000">
                                          <p:stCondLst>
                                            <p:cond delay="669"/>
                                          </p:stCondLst>
                                        </p:cTn>
                                        <p:tgtEl>
                                          <p:spTgt spid="60"/>
                                        </p:tgtEl>
                                      </p:cBhvr>
                                      <p:to x="100000" y="100000"/>
                                    </p:animScale>
                                    <p:animScale>
                                      <p:cBhvr>
                                        <p:cTn id="74" dur="13">
                                          <p:stCondLst>
                                            <p:cond delay="821"/>
                                          </p:stCondLst>
                                        </p:cTn>
                                        <p:tgtEl>
                                          <p:spTgt spid="60"/>
                                        </p:tgtEl>
                                      </p:cBhvr>
                                      <p:to x="100000" y="90000"/>
                                    </p:animScale>
                                    <p:animScale>
                                      <p:cBhvr>
                                        <p:cTn id="75" dur="83" decel="50000">
                                          <p:stCondLst>
                                            <p:cond delay="834"/>
                                          </p:stCondLst>
                                        </p:cTn>
                                        <p:tgtEl>
                                          <p:spTgt spid="60"/>
                                        </p:tgtEl>
                                      </p:cBhvr>
                                      <p:to x="100000" y="100000"/>
                                    </p:animScale>
                                    <p:animScale>
                                      <p:cBhvr>
                                        <p:cTn id="76" dur="13">
                                          <p:stCondLst>
                                            <p:cond delay="904"/>
                                          </p:stCondLst>
                                        </p:cTn>
                                        <p:tgtEl>
                                          <p:spTgt spid="60"/>
                                        </p:tgtEl>
                                      </p:cBhvr>
                                      <p:to x="100000" y="95000"/>
                                    </p:animScale>
                                    <p:animScale>
                                      <p:cBhvr>
                                        <p:cTn id="77" dur="83" decel="50000">
                                          <p:stCondLst>
                                            <p:cond delay="917"/>
                                          </p:stCondLst>
                                        </p:cTn>
                                        <p:tgtEl>
                                          <p:spTgt spid="60"/>
                                        </p:tgtEl>
                                      </p:cBhvr>
                                      <p:to x="100000" y="100000"/>
                                    </p:animScale>
                                  </p:childTnLst>
                                </p:cTn>
                              </p:par>
                            </p:childTnLst>
                          </p:cTn>
                        </p:par>
                        <p:par>
                          <p:cTn id="78" fill="hold">
                            <p:stCondLst>
                              <p:cond delay="2500"/>
                            </p:stCondLst>
                            <p:childTnLst>
                              <p:par>
                                <p:cTn id="79" presetID="10" presetClass="entr" presetSubtype="0" fill="hold" nodeType="after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childTnLst>
                                </p:cTn>
                              </p:par>
                            </p:childTnLst>
                          </p:cTn>
                        </p:par>
                        <p:par>
                          <p:cTn id="82" fill="hold">
                            <p:stCondLst>
                              <p:cond delay="3000"/>
                            </p:stCondLst>
                            <p:childTnLst>
                              <p:par>
                                <p:cTn id="83" presetID="26" presetClass="emph" presetSubtype="0" repeatCount="indefinite" fill="hold" nodeType="afterEffect">
                                  <p:stCondLst>
                                    <p:cond delay="0"/>
                                  </p:stCondLst>
                                  <p:endCondLst>
                                    <p:cond evt="onNext" delay="0">
                                      <p:tgtEl>
                                        <p:sldTgt/>
                                      </p:tgtEl>
                                    </p:cond>
                                  </p:endCondLst>
                                  <p:childTnLst>
                                    <p:animEffect transition="out" filter="fade">
                                      <p:cBhvr>
                                        <p:cTn id="84" dur="500" tmFilter="0, 0; .2, .5; .8, .5; 1, 0"/>
                                        <p:tgtEl>
                                          <p:spTgt spid="59"/>
                                        </p:tgtEl>
                                      </p:cBhvr>
                                    </p:animEffect>
                                    <p:animScale>
                                      <p:cBhvr>
                                        <p:cTn id="85" dur="250" autoRev="1" fill="hold"/>
                                        <p:tgtEl>
                                          <p:spTgt spid="59"/>
                                        </p:tgtEl>
                                      </p:cBhvr>
                                      <p:by x="105000" y="105000"/>
                                    </p:animScale>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blinds(horizontal)">
                                      <p:cBhvr>
                                        <p:cTn id="90" dur="500"/>
                                        <p:tgtEl>
                                          <p:spTgt spid="10"/>
                                        </p:tgtEl>
                                      </p:cBhvr>
                                    </p:animEffect>
                                  </p:childTnLst>
                                </p:cTn>
                              </p:par>
                              <p:par>
                                <p:cTn id="91" presetID="26" presetClass="entr" presetSubtype="0" fill="hold" grpId="0" nodeType="withEffect">
                                  <p:stCondLst>
                                    <p:cond delay="500"/>
                                  </p:stCondLst>
                                  <p:childTnLst>
                                    <p:set>
                                      <p:cBhvr>
                                        <p:cTn id="92" dur="1" fill="hold">
                                          <p:stCondLst>
                                            <p:cond delay="0"/>
                                          </p:stCondLst>
                                        </p:cTn>
                                        <p:tgtEl>
                                          <p:spTgt spid="8"/>
                                        </p:tgtEl>
                                        <p:attrNameLst>
                                          <p:attrName>style.visibility</p:attrName>
                                        </p:attrNameLst>
                                      </p:cBhvr>
                                      <p:to>
                                        <p:strVal val="visible"/>
                                      </p:to>
                                    </p:set>
                                    <p:animEffect transition="in" filter="wipe(down)">
                                      <p:cBhvr>
                                        <p:cTn id="93" dur="290">
                                          <p:stCondLst>
                                            <p:cond delay="0"/>
                                          </p:stCondLst>
                                        </p:cTn>
                                        <p:tgtEl>
                                          <p:spTgt spid="8"/>
                                        </p:tgtEl>
                                      </p:cBhvr>
                                    </p:animEffect>
                                    <p:anim calcmode="lin" valueType="num">
                                      <p:cBhvr>
                                        <p:cTn id="94"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5"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96"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97"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98"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99" dur="13">
                                          <p:stCondLst>
                                            <p:cond delay="325"/>
                                          </p:stCondLst>
                                        </p:cTn>
                                        <p:tgtEl>
                                          <p:spTgt spid="8"/>
                                        </p:tgtEl>
                                      </p:cBhvr>
                                      <p:to x="100000" y="60000"/>
                                    </p:animScale>
                                    <p:animScale>
                                      <p:cBhvr>
                                        <p:cTn id="100" dur="83" decel="50000">
                                          <p:stCondLst>
                                            <p:cond delay="338"/>
                                          </p:stCondLst>
                                        </p:cTn>
                                        <p:tgtEl>
                                          <p:spTgt spid="8"/>
                                        </p:tgtEl>
                                      </p:cBhvr>
                                      <p:to x="100000" y="100000"/>
                                    </p:animScale>
                                    <p:animScale>
                                      <p:cBhvr>
                                        <p:cTn id="101" dur="13">
                                          <p:stCondLst>
                                            <p:cond delay="656"/>
                                          </p:stCondLst>
                                        </p:cTn>
                                        <p:tgtEl>
                                          <p:spTgt spid="8"/>
                                        </p:tgtEl>
                                      </p:cBhvr>
                                      <p:to x="100000" y="80000"/>
                                    </p:animScale>
                                    <p:animScale>
                                      <p:cBhvr>
                                        <p:cTn id="102" dur="83" decel="50000">
                                          <p:stCondLst>
                                            <p:cond delay="669"/>
                                          </p:stCondLst>
                                        </p:cTn>
                                        <p:tgtEl>
                                          <p:spTgt spid="8"/>
                                        </p:tgtEl>
                                      </p:cBhvr>
                                      <p:to x="100000" y="100000"/>
                                    </p:animScale>
                                    <p:animScale>
                                      <p:cBhvr>
                                        <p:cTn id="103" dur="13">
                                          <p:stCondLst>
                                            <p:cond delay="821"/>
                                          </p:stCondLst>
                                        </p:cTn>
                                        <p:tgtEl>
                                          <p:spTgt spid="8"/>
                                        </p:tgtEl>
                                      </p:cBhvr>
                                      <p:to x="100000" y="90000"/>
                                    </p:animScale>
                                    <p:animScale>
                                      <p:cBhvr>
                                        <p:cTn id="104" dur="83" decel="50000">
                                          <p:stCondLst>
                                            <p:cond delay="834"/>
                                          </p:stCondLst>
                                        </p:cTn>
                                        <p:tgtEl>
                                          <p:spTgt spid="8"/>
                                        </p:tgtEl>
                                      </p:cBhvr>
                                      <p:to x="100000" y="100000"/>
                                    </p:animScale>
                                    <p:animScale>
                                      <p:cBhvr>
                                        <p:cTn id="105" dur="13">
                                          <p:stCondLst>
                                            <p:cond delay="904"/>
                                          </p:stCondLst>
                                        </p:cTn>
                                        <p:tgtEl>
                                          <p:spTgt spid="8"/>
                                        </p:tgtEl>
                                      </p:cBhvr>
                                      <p:to x="100000" y="95000"/>
                                    </p:animScale>
                                    <p:animScale>
                                      <p:cBhvr>
                                        <p:cTn id="106" dur="83" decel="50000">
                                          <p:stCondLst>
                                            <p:cond delay="917"/>
                                          </p:stCondLst>
                                        </p:cTn>
                                        <p:tgtEl>
                                          <p:spTgt spid="8"/>
                                        </p:tgtEl>
                                      </p:cBhvr>
                                      <p:to x="100000" y="100000"/>
                                    </p:animScale>
                                  </p:childTnLst>
                                </p:cTn>
                              </p:par>
                              <p:par>
                                <p:cTn id="107" presetID="26" presetClass="entr" presetSubtype="0" fill="hold" grpId="0" nodeType="withEffect">
                                  <p:stCondLst>
                                    <p:cond delay="750"/>
                                  </p:stCondLst>
                                  <p:childTnLst>
                                    <p:set>
                                      <p:cBhvr>
                                        <p:cTn id="108" dur="1" fill="hold">
                                          <p:stCondLst>
                                            <p:cond delay="0"/>
                                          </p:stCondLst>
                                        </p:cTn>
                                        <p:tgtEl>
                                          <p:spTgt spid="9"/>
                                        </p:tgtEl>
                                        <p:attrNameLst>
                                          <p:attrName>style.visibility</p:attrName>
                                        </p:attrNameLst>
                                      </p:cBhvr>
                                      <p:to>
                                        <p:strVal val="visible"/>
                                      </p:to>
                                    </p:set>
                                    <p:animEffect transition="in" filter="wipe(down)">
                                      <p:cBhvr>
                                        <p:cTn id="109" dur="290">
                                          <p:stCondLst>
                                            <p:cond delay="0"/>
                                          </p:stCondLst>
                                        </p:cTn>
                                        <p:tgtEl>
                                          <p:spTgt spid="9"/>
                                        </p:tgtEl>
                                      </p:cBhvr>
                                    </p:animEffect>
                                    <p:anim calcmode="lin" valueType="num">
                                      <p:cBhvr>
                                        <p:cTn id="110"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11"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12"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13"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114"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115" dur="13">
                                          <p:stCondLst>
                                            <p:cond delay="325"/>
                                          </p:stCondLst>
                                        </p:cTn>
                                        <p:tgtEl>
                                          <p:spTgt spid="9"/>
                                        </p:tgtEl>
                                      </p:cBhvr>
                                      <p:to x="100000" y="60000"/>
                                    </p:animScale>
                                    <p:animScale>
                                      <p:cBhvr>
                                        <p:cTn id="116" dur="83" decel="50000">
                                          <p:stCondLst>
                                            <p:cond delay="338"/>
                                          </p:stCondLst>
                                        </p:cTn>
                                        <p:tgtEl>
                                          <p:spTgt spid="9"/>
                                        </p:tgtEl>
                                      </p:cBhvr>
                                      <p:to x="100000" y="100000"/>
                                    </p:animScale>
                                    <p:animScale>
                                      <p:cBhvr>
                                        <p:cTn id="117" dur="13">
                                          <p:stCondLst>
                                            <p:cond delay="656"/>
                                          </p:stCondLst>
                                        </p:cTn>
                                        <p:tgtEl>
                                          <p:spTgt spid="9"/>
                                        </p:tgtEl>
                                      </p:cBhvr>
                                      <p:to x="100000" y="80000"/>
                                    </p:animScale>
                                    <p:animScale>
                                      <p:cBhvr>
                                        <p:cTn id="118" dur="83" decel="50000">
                                          <p:stCondLst>
                                            <p:cond delay="669"/>
                                          </p:stCondLst>
                                        </p:cTn>
                                        <p:tgtEl>
                                          <p:spTgt spid="9"/>
                                        </p:tgtEl>
                                      </p:cBhvr>
                                      <p:to x="100000" y="100000"/>
                                    </p:animScale>
                                    <p:animScale>
                                      <p:cBhvr>
                                        <p:cTn id="119" dur="13">
                                          <p:stCondLst>
                                            <p:cond delay="821"/>
                                          </p:stCondLst>
                                        </p:cTn>
                                        <p:tgtEl>
                                          <p:spTgt spid="9"/>
                                        </p:tgtEl>
                                      </p:cBhvr>
                                      <p:to x="100000" y="90000"/>
                                    </p:animScale>
                                    <p:animScale>
                                      <p:cBhvr>
                                        <p:cTn id="120" dur="83" decel="50000">
                                          <p:stCondLst>
                                            <p:cond delay="834"/>
                                          </p:stCondLst>
                                        </p:cTn>
                                        <p:tgtEl>
                                          <p:spTgt spid="9"/>
                                        </p:tgtEl>
                                      </p:cBhvr>
                                      <p:to x="100000" y="100000"/>
                                    </p:animScale>
                                    <p:animScale>
                                      <p:cBhvr>
                                        <p:cTn id="121" dur="13">
                                          <p:stCondLst>
                                            <p:cond delay="904"/>
                                          </p:stCondLst>
                                        </p:cTn>
                                        <p:tgtEl>
                                          <p:spTgt spid="9"/>
                                        </p:tgtEl>
                                      </p:cBhvr>
                                      <p:to x="100000" y="95000"/>
                                    </p:animScale>
                                    <p:animScale>
                                      <p:cBhvr>
                                        <p:cTn id="122" dur="83" decel="50000">
                                          <p:stCondLst>
                                            <p:cond delay="917"/>
                                          </p:stCondLst>
                                        </p:cTn>
                                        <p:tgtEl>
                                          <p:spTgt spid="9"/>
                                        </p:tgtEl>
                                      </p:cBhvr>
                                      <p:to x="100000" y="100000"/>
                                    </p:animScale>
                                  </p:childTnLst>
                                </p:cTn>
                              </p:par>
                              <p:par>
                                <p:cTn id="123" presetID="26" presetClass="entr" presetSubtype="0" fill="hold" grpId="0" nodeType="withEffect">
                                  <p:stCondLst>
                                    <p:cond delay="250"/>
                                  </p:stCondLst>
                                  <p:childTnLst>
                                    <p:set>
                                      <p:cBhvr>
                                        <p:cTn id="124" dur="1" fill="hold">
                                          <p:stCondLst>
                                            <p:cond delay="0"/>
                                          </p:stCondLst>
                                        </p:cTn>
                                        <p:tgtEl>
                                          <p:spTgt spid="11"/>
                                        </p:tgtEl>
                                        <p:attrNameLst>
                                          <p:attrName>style.visibility</p:attrName>
                                        </p:attrNameLst>
                                      </p:cBhvr>
                                      <p:to>
                                        <p:strVal val="visible"/>
                                      </p:to>
                                    </p:set>
                                    <p:animEffect transition="in" filter="wipe(down)">
                                      <p:cBhvr>
                                        <p:cTn id="125" dur="290">
                                          <p:stCondLst>
                                            <p:cond delay="0"/>
                                          </p:stCondLst>
                                        </p:cTn>
                                        <p:tgtEl>
                                          <p:spTgt spid="11"/>
                                        </p:tgtEl>
                                      </p:cBhvr>
                                    </p:animEffect>
                                    <p:anim calcmode="lin" valueType="num">
                                      <p:cBhvr>
                                        <p:cTn id="126"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27"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28"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129"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130"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131" dur="13">
                                          <p:stCondLst>
                                            <p:cond delay="325"/>
                                          </p:stCondLst>
                                        </p:cTn>
                                        <p:tgtEl>
                                          <p:spTgt spid="11"/>
                                        </p:tgtEl>
                                      </p:cBhvr>
                                      <p:to x="100000" y="60000"/>
                                    </p:animScale>
                                    <p:animScale>
                                      <p:cBhvr>
                                        <p:cTn id="132" dur="83" decel="50000">
                                          <p:stCondLst>
                                            <p:cond delay="338"/>
                                          </p:stCondLst>
                                        </p:cTn>
                                        <p:tgtEl>
                                          <p:spTgt spid="11"/>
                                        </p:tgtEl>
                                      </p:cBhvr>
                                      <p:to x="100000" y="100000"/>
                                    </p:animScale>
                                    <p:animScale>
                                      <p:cBhvr>
                                        <p:cTn id="133" dur="13">
                                          <p:stCondLst>
                                            <p:cond delay="656"/>
                                          </p:stCondLst>
                                        </p:cTn>
                                        <p:tgtEl>
                                          <p:spTgt spid="11"/>
                                        </p:tgtEl>
                                      </p:cBhvr>
                                      <p:to x="100000" y="80000"/>
                                    </p:animScale>
                                    <p:animScale>
                                      <p:cBhvr>
                                        <p:cTn id="134" dur="83" decel="50000">
                                          <p:stCondLst>
                                            <p:cond delay="669"/>
                                          </p:stCondLst>
                                        </p:cTn>
                                        <p:tgtEl>
                                          <p:spTgt spid="11"/>
                                        </p:tgtEl>
                                      </p:cBhvr>
                                      <p:to x="100000" y="100000"/>
                                    </p:animScale>
                                    <p:animScale>
                                      <p:cBhvr>
                                        <p:cTn id="135" dur="13">
                                          <p:stCondLst>
                                            <p:cond delay="821"/>
                                          </p:stCondLst>
                                        </p:cTn>
                                        <p:tgtEl>
                                          <p:spTgt spid="11"/>
                                        </p:tgtEl>
                                      </p:cBhvr>
                                      <p:to x="100000" y="90000"/>
                                    </p:animScale>
                                    <p:animScale>
                                      <p:cBhvr>
                                        <p:cTn id="136" dur="83" decel="50000">
                                          <p:stCondLst>
                                            <p:cond delay="834"/>
                                          </p:stCondLst>
                                        </p:cTn>
                                        <p:tgtEl>
                                          <p:spTgt spid="11"/>
                                        </p:tgtEl>
                                      </p:cBhvr>
                                      <p:to x="100000" y="100000"/>
                                    </p:animScale>
                                    <p:animScale>
                                      <p:cBhvr>
                                        <p:cTn id="137" dur="13">
                                          <p:stCondLst>
                                            <p:cond delay="904"/>
                                          </p:stCondLst>
                                        </p:cTn>
                                        <p:tgtEl>
                                          <p:spTgt spid="11"/>
                                        </p:tgtEl>
                                      </p:cBhvr>
                                      <p:to x="100000" y="95000"/>
                                    </p:animScale>
                                    <p:animScale>
                                      <p:cBhvr>
                                        <p:cTn id="138" dur="83" decel="50000">
                                          <p:stCondLst>
                                            <p:cond delay="917"/>
                                          </p:stCondLst>
                                        </p:cTn>
                                        <p:tgtEl>
                                          <p:spTgt spid="11"/>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7"/>
                                        </p:tgtEl>
                                        <p:attrNameLst>
                                          <p:attrName>style.visibility</p:attrName>
                                        </p:attrNameLst>
                                      </p:cBhvr>
                                      <p:to>
                                        <p:strVal val="visible"/>
                                      </p:to>
                                    </p:set>
                                    <p:animEffect transition="in" filter="blinds(horizontal)">
                                      <p:cBhvr>
                                        <p:cTn id="143" dur="500"/>
                                        <p:tgtEl>
                                          <p:spTgt spid="7"/>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14"/>
                                        </p:tgtEl>
                                        <p:attrNameLst>
                                          <p:attrName>style.visibility</p:attrName>
                                        </p:attrNameLst>
                                      </p:cBhvr>
                                      <p:to>
                                        <p:strVal val="visible"/>
                                      </p:to>
                                    </p:set>
                                    <p:animEffect transition="in" filter="blinds(horizontal)">
                                      <p:cBhvr>
                                        <p:cTn id="148" dur="500"/>
                                        <p:tgtEl>
                                          <p:spTgt spid="14"/>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15"/>
                                        </p:tgtEl>
                                        <p:attrNameLst>
                                          <p:attrName>style.visibility</p:attrName>
                                        </p:attrNameLst>
                                      </p:cBhvr>
                                      <p:to>
                                        <p:strVal val="visible"/>
                                      </p:to>
                                    </p:set>
                                    <p:animEffect transition="in" filter="blinds(horizontal)">
                                      <p:cBhvr>
                                        <p:cTn id="1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20" grpId="0" bldLvl="0" animBg="1"/>
      <p:bldP spid="21" grpId="0" bldLvl="0" animBg="1"/>
      <p:bldP spid="24" grpId="0" bldLvl="0" animBg="1"/>
      <p:bldP spid="25" grpId="0" bldLvl="0" animBg="1"/>
      <p:bldP spid="60" grpId="0" bldLvl="0" animBg="1"/>
      <p:bldP spid="10" grpId="0"/>
      <p:bldP spid="7" grpId="0"/>
      <p:bldP spid="8" grpId="0" bldLvl="0" animBg="1"/>
      <p:bldP spid="9" grpId="0" bldLvl="0" animBg="1"/>
      <p:bldP spid="11" grpId="0" bldLvl="0" animBg="1"/>
      <p:bldP spid="14" grpId="0" bldLvl="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菱形 1"/>
          <p:cNvSpPr/>
          <p:nvPr>
            <p:custDataLst>
              <p:tags r:id="rId2"/>
            </p:custDataLst>
          </p:nvPr>
        </p:nvSpPr>
        <p:spPr>
          <a:xfrm>
            <a:off x="4724496" y="87424"/>
            <a:ext cx="2743008" cy="2743008"/>
          </a:xfrm>
          <a:prstGeom prst="diamond">
            <a:avLst/>
          </a:prstGeom>
          <a:solidFill>
            <a:srgbClr val="AAC2A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515453" y="1957524"/>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137785" y="3331664"/>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733597" y="2769054"/>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grpSp>
        <p:nvGrpSpPr>
          <p:cNvPr id="8" name="01"/>
          <p:cNvGrpSpPr/>
          <p:nvPr/>
        </p:nvGrpSpPr>
        <p:grpSpPr>
          <a:xfrm>
            <a:off x="241935" y="1743075"/>
            <a:ext cx="913765" cy="995680"/>
            <a:chOff x="1304128" y="3285727"/>
            <a:chExt cx="1017940" cy="1039890"/>
          </a:xfrm>
        </p:grpSpPr>
        <p:sp>
          <p:nvSpPr>
            <p:cNvPr id="21" name="PA_菱形 1"/>
            <p:cNvSpPr/>
            <p:nvPr>
              <p:custDataLst>
                <p:tags r:id="rId9"/>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1563543" y="3576149"/>
              <a:ext cx="660400" cy="480816"/>
            </a:xfrm>
            <a:prstGeom prst="rect">
              <a:avLst/>
            </a:prstGeom>
            <a:noFill/>
          </p:spPr>
          <p:txBody>
            <a:bodyPr wrap="square" rtlCol="0">
              <a:spAutoFit/>
            </a:bodyPr>
            <a:lstStyle/>
            <a:p>
              <a:r>
                <a:rPr lang="en-US" altLang="zh-CN" sz="2400" dirty="0">
                  <a:solidFill>
                    <a:schemeClr val="bg1"/>
                  </a:solidFill>
                </a:rPr>
                <a:t>01</a:t>
              </a:r>
              <a:endParaRPr lang="zh-CN" altLang="en-US" sz="2400" dirty="0">
                <a:solidFill>
                  <a:schemeClr val="bg1"/>
                </a:solidFill>
              </a:endParaRPr>
            </a:p>
          </p:txBody>
        </p:sp>
      </p:grpSp>
      <p:sp>
        <p:nvSpPr>
          <p:cNvPr id="3" name="矩形 2"/>
          <p:cNvSpPr/>
          <p:nvPr/>
        </p:nvSpPr>
        <p:spPr>
          <a:xfrm>
            <a:off x="193609" y="3325658"/>
            <a:ext cx="1113155" cy="306705"/>
          </a:xfrm>
          <a:prstGeom prst="rect">
            <a:avLst/>
          </a:prstGeom>
        </p:spPr>
        <p:txBody>
          <a:bodyPr wrap="none">
            <a:spAutoFit/>
          </a:bodyPr>
          <a:lstStyle/>
          <a:p>
            <a:r>
              <a:rPr lang="en-US" altLang="zh-CN" sz="1400" dirty="0">
                <a:solidFill>
                  <a:schemeClr val="tx1">
                    <a:lumMod val="75000"/>
                    <a:lumOff val="25000"/>
                  </a:schemeClr>
                </a:solidFill>
                <a:latin typeface="Arial" panose="020B0604020202090204" pitchFamily="34" charset="0"/>
              </a:rPr>
              <a:t>Introduction</a:t>
            </a:r>
          </a:p>
        </p:txBody>
      </p:sp>
      <p:grpSp>
        <p:nvGrpSpPr>
          <p:cNvPr id="5" name="01"/>
          <p:cNvGrpSpPr/>
          <p:nvPr/>
        </p:nvGrpSpPr>
        <p:grpSpPr>
          <a:xfrm>
            <a:off x="1880870" y="2717800"/>
            <a:ext cx="913765" cy="995680"/>
            <a:chOff x="1304128" y="3285727"/>
            <a:chExt cx="1017940" cy="1039890"/>
          </a:xfrm>
        </p:grpSpPr>
        <p:sp>
          <p:nvSpPr>
            <p:cNvPr id="6" name="PA_菱形 1"/>
            <p:cNvSpPr/>
            <p:nvPr>
              <p:custDataLst>
                <p:tags r:id="rId8"/>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1"/>
            <p:cNvSpPr txBox="1"/>
            <p:nvPr/>
          </p:nvSpPr>
          <p:spPr>
            <a:xfrm>
              <a:off x="1563543" y="3576149"/>
              <a:ext cx="660400" cy="480816"/>
            </a:xfrm>
            <a:prstGeom prst="rect">
              <a:avLst/>
            </a:prstGeom>
            <a:noFill/>
          </p:spPr>
          <p:txBody>
            <a:bodyPr wrap="square" rtlCol="0">
              <a:spAutoFit/>
            </a:bodyPr>
            <a:lstStyle/>
            <a:p>
              <a:r>
                <a:rPr lang="en-US" altLang="zh-CN" sz="2400" dirty="0">
                  <a:solidFill>
                    <a:schemeClr val="bg1"/>
                  </a:solidFill>
                </a:rPr>
                <a:t>02</a:t>
              </a:r>
              <a:endParaRPr lang="zh-CN" altLang="en-US" sz="2400" dirty="0">
                <a:solidFill>
                  <a:schemeClr val="bg1"/>
                </a:solidFill>
              </a:endParaRPr>
            </a:p>
          </p:txBody>
        </p:sp>
      </p:grpSp>
      <p:sp>
        <p:nvSpPr>
          <p:cNvPr id="10" name="矩形 2"/>
          <p:cNvSpPr/>
          <p:nvPr/>
        </p:nvSpPr>
        <p:spPr>
          <a:xfrm>
            <a:off x="1832544" y="4300383"/>
            <a:ext cx="1072515" cy="306705"/>
          </a:xfrm>
          <a:prstGeom prst="rect">
            <a:avLst/>
          </a:prstGeom>
        </p:spPr>
        <p:txBody>
          <a:bodyPr wrap="none">
            <a:spAutoFit/>
          </a:bodyPr>
          <a:lstStyle/>
          <a:p>
            <a:r>
              <a:rPr lang="en-US" altLang="zh-CN" sz="1400" dirty="0">
                <a:solidFill>
                  <a:schemeClr val="tx1">
                    <a:lumMod val="75000"/>
                    <a:lumOff val="25000"/>
                  </a:schemeClr>
                </a:solidFill>
                <a:latin typeface="Arial" panose="020B0604020202090204" pitchFamily="34" charset="0"/>
              </a:rPr>
              <a:t>User cases</a:t>
            </a:r>
          </a:p>
        </p:txBody>
      </p:sp>
      <p:cxnSp>
        <p:nvCxnSpPr>
          <p:cNvPr id="13" name="直接连接符 8"/>
          <p:cNvCxnSpPr/>
          <p:nvPr/>
        </p:nvCxnSpPr>
        <p:spPr>
          <a:xfrm>
            <a:off x="3116288" y="2676344"/>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grpSp>
        <p:nvGrpSpPr>
          <p:cNvPr id="16" name="01"/>
          <p:cNvGrpSpPr/>
          <p:nvPr/>
        </p:nvGrpSpPr>
        <p:grpSpPr>
          <a:xfrm>
            <a:off x="3513455" y="3456305"/>
            <a:ext cx="913765" cy="995680"/>
            <a:chOff x="1304128" y="3285727"/>
            <a:chExt cx="1017940" cy="1039890"/>
          </a:xfrm>
        </p:grpSpPr>
        <p:sp>
          <p:nvSpPr>
            <p:cNvPr id="18" name="PA_菱形 1"/>
            <p:cNvSpPr/>
            <p:nvPr>
              <p:custDataLst>
                <p:tags r:id="rId7"/>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1"/>
            <p:cNvSpPr txBox="1"/>
            <p:nvPr/>
          </p:nvSpPr>
          <p:spPr>
            <a:xfrm>
              <a:off x="1563543" y="3576149"/>
              <a:ext cx="660400" cy="480816"/>
            </a:xfrm>
            <a:prstGeom prst="rect">
              <a:avLst/>
            </a:prstGeom>
            <a:noFill/>
          </p:spPr>
          <p:txBody>
            <a:bodyPr wrap="square" rtlCol="0">
              <a:spAutoFit/>
            </a:bodyPr>
            <a:lstStyle/>
            <a:p>
              <a:r>
                <a:rPr lang="en-US" altLang="zh-CN" sz="2400" dirty="0">
                  <a:solidFill>
                    <a:schemeClr val="bg1"/>
                  </a:solidFill>
                </a:rPr>
                <a:t>03</a:t>
              </a:r>
              <a:endParaRPr lang="zh-CN" altLang="en-US" sz="2400" dirty="0">
                <a:solidFill>
                  <a:schemeClr val="bg1"/>
                </a:solidFill>
              </a:endParaRPr>
            </a:p>
          </p:txBody>
        </p:sp>
      </p:grpSp>
      <p:sp>
        <p:nvSpPr>
          <p:cNvPr id="35" name="矩形 2"/>
          <p:cNvSpPr/>
          <p:nvPr/>
        </p:nvSpPr>
        <p:spPr>
          <a:xfrm>
            <a:off x="3465129" y="5038888"/>
            <a:ext cx="1251585" cy="306705"/>
          </a:xfrm>
          <a:prstGeom prst="rect">
            <a:avLst/>
          </a:prstGeom>
        </p:spPr>
        <p:txBody>
          <a:bodyPr wrap="none">
            <a:spAutoFit/>
          </a:bodyPr>
          <a:lstStyle/>
          <a:p>
            <a:pPr algn="l"/>
            <a:r>
              <a:rPr lang="en-US" altLang="zh-CN" sz="1400" dirty="0">
                <a:solidFill>
                  <a:schemeClr val="tx1">
                    <a:lumMod val="75000"/>
                    <a:lumOff val="25000"/>
                  </a:schemeClr>
                </a:solidFill>
                <a:latin typeface="Arial" panose="020B0604020202090204" pitchFamily="34" charset="0"/>
              </a:rPr>
              <a:t>Methodology </a:t>
            </a:r>
          </a:p>
        </p:txBody>
      </p:sp>
      <p:sp>
        <p:nvSpPr>
          <p:cNvPr id="36" name="Rectangles 35"/>
          <p:cNvSpPr/>
          <p:nvPr/>
        </p:nvSpPr>
        <p:spPr>
          <a:xfrm>
            <a:off x="5153660" y="1136650"/>
            <a:ext cx="1884045" cy="645160"/>
          </a:xfrm>
          <a:prstGeom prst="rect">
            <a:avLst/>
          </a:prstGeom>
          <a:noFill/>
          <a:ln>
            <a:noFill/>
          </a:ln>
        </p:spPr>
        <p:txBody>
          <a:bodyPr wrap="none" rtlCol="0" anchor="t">
            <a:spAutoFit/>
          </a:bodyPr>
          <a:lstStyle/>
          <a:p>
            <a:pPr algn="ctr"/>
            <a:r>
              <a:rPr lang="en-US" altLang="zh-CN" sz="3600" b="1">
                <a:solidFill>
                  <a:schemeClr val="bg2"/>
                </a:solidFill>
                <a:effectLst>
                  <a:innerShdw blurRad="63500" dist="50800" dir="13500000">
                    <a:srgbClr val="000000">
                      <a:alpha val="50000"/>
                    </a:srgbClr>
                  </a:innerShdw>
                </a:effectLst>
              </a:rPr>
              <a:t>Catalog</a:t>
            </a:r>
          </a:p>
        </p:txBody>
      </p:sp>
      <p:cxnSp>
        <p:nvCxnSpPr>
          <p:cNvPr id="37" name="直接连接符 11"/>
          <p:cNvCxnSpPr/>
          <p:nvPr/>
        </p:nvCxnSpPr>
        <p:spPr>
          <a:xfrm>
            <a:off x="6964680" y="3273879"/>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grpSp>
        <p:nvGrpSpPr>
          <p:cNvPr id="38" name="01"/>
          <p:cNvGrpSpPr/>
          <p:nvPr/>
        </p:nvGrpSpPr>
        <p:grpSpPr>
          <a:xfrm>
            <a:off x="5566410" y="4018915"/>
            <a:ext cx="913765" cy="995680"/>
            <a:chOff x="1304128" y="3285727"/>
            <a:chExt cx="1017940" cy="1039890"/>
          </a:xfrm>
        </p:grpSpPr>
        <p:sp>
          <p:nvSpPr>
            <p:cNvPr id="39" name="PA_菱形 1"/>
            <p:cNvSpPr/>
            <p:nvPr>
              <p:custDataLst>
                <p:tags r:id="rId6"/>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1"/>
            <p:cNvSpPr txBox="1"/>
            <p:nvPr/>
          </p:nvSpPr>
          <p:spPr>
            <a:xfrm>
              <a:off x="1563543" y="3576149"/>
              <a:ext cx="660400" cy="480816"/>
            </a:xfrm>
            <a:prstGeom prst="rect">
              <a:avLst/>
            </a:prstGeom>
            <a:noFill/>
          </p:spPr>
          <p:txBody>
            <a:bodyPr wrap="square" rtlCol="0">
              <a:spAutoFit/>
            </a:bodyPr>
            <a:lstStyle/>
            <a:p>
              <a:r>
                <a:rPr lang="en-US" altLang="zh-CN" sz="2400" dirty="0">
                  <a:solidFill>
                    <a:schemeClr val="bg1"/>
                  </a:solidFill>
                </a:rPr>
                <a:t>04</a:t>
              </a:r>
              <a:endParaRPr lang="zh-CN" altLang="en-US" sz="2400" dirty="0">
                <a:solidFill>
                  <a:schemeClr val="bg1"/>
                </a:solidFill>
              </a:endParaRPr>
            </a:p>
          </p:txBody>
        </p:sp>
      </p:grpSp>
      <p:sp>
        <p:nvSpPr>
          <p:cNvPr id="41" name="矩形 2"/>
          <p:cNvSpPr/>
          <p:nvPr/>
        </p:nvSpPr>
        <p:spPr>
          <a:xfrm>
            <a:off x="5518084" y="5601498"/>
            <a:ext cx="1172210" cy="306705"/>
          </a:xfrm>
          <a:prstGeom prst="rect">
            <a:avLst/>
          </a:prstGeom>
        </p:spPr>
        <p:txBody>
          <a:bodyPr wrap="none">
            <a:spAutoFit/>
          </a:bodyPr>
          <a:lstStyle/>
          <a:p>
            <a:pPr algn="l"/>
            <a:r>
              <a:rPr lang="en-US" altLang="zh-CN" sz="1400" dirty="0">
                <a:solidFill>
                  <a:schemeClr val="tx1">
                    <a:lumMod val="75000"/>
                    <a:lumOff val="25000"/>
                  </a:schemeClr>
                </a:solidFill>
                <a:latin typeface="Arial" panose="020B0604020202090204" pitchFamily="34" charset="0"/>
              </a:rPr>
              <a:t>Data Source</a:t>
            </a:r>
          </a:p>
        </p:txBody>
      </p:sp>
      <p:grpSp>
        <p:nvGrpSpPr>
          <p:cNvPr id="42" name="01"/>
          <p:cNvGrpSpPr/>
          <p:nvPr/>
        </p:nvGrpSpPr>
        <p:grpSpPr>
          <a:xfrm>
            <a:off x="10708640" y="1743075"/>
            <a:ext cx="913765" cy="995680"/>
            <a:chOff x="1304128" y="3285727"/>
            <a:chExt cx="1017940" cy="1039890"/>
          </a:xfrm>
        </p:grpSpPr>
        <p:sp>
          <p:nvSpPr>
            <p:cNvPr id="43" name="PA_菱形 1"/>
            <p:cNvSpPr/>
            <p:nvPr>
              <p:custDataLst>
                <p:tags r:id="rId5"/>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1"/>
            <p:cNvSpPr txBox="1"/>
            <p:nvPr/>
          </p:nvSpPr>
          <p:spPr>
            <a:xfrm>
              <a:off x="1563543" y="3576149"/>
              <a:ext cx="660400" cy="480816"/>
            </a:xfrm>
            <a:prstGeom prst="rect">
              <a:avLst/>
            </a:prstGeom>
            <a:noFill/>
          </p:spPr>
          <p:txBody>
            <a:bodyPr wrap="square" rtlCol="0">
              <a:spAutoFit/>
            </a:bodyPr>
            <a:lstStyle/>
            <a:p>
              <a:r>
                <a:rPr lang="en-US" altLang="zh-CN" sz="2400" dirty="0">
                  <a:solidFill>
                    <a:schemeClr val="bg1"/>
                  </a:solidFill>
                </a:rPr>
                <a:t>05</a:t>
              </a:r>
              <a:endParaRPr lang="zh-CN" altLang="en-US" sz="2400" dirty="0">
                <a:solidFill>
                  <a:schemeClr val="bg1"/>
                </a:solidFill>
              </a:endParaRPr>
            </a:p>
          </p:txBody>
        </p:sp>
      </p:grpSp>
      <p:sp>
        <p:nvSpPr>
          <p:cNvPr id="45" name="矩形 2"/>
          <p:cNvSpPr/>
          <p:nvPr/>
        </p:nvSpPr>
        <p:spPr>
          <a:xfrm>
            <a:off x="7290754" y="4792743"/>
            <a:ext cx="1112520" cy="306705"/>
          </a:xfrm>
          <a:prstGeom prst="rect">
            <a:avLst/>
          </a:prstGeom>
        </p:spPr>
        <p:txBody>
          <a:bodyPr wrap="none">
            <a:spAutoFit/>
          </a:bodyPr>
          <a:lstStyle/>
          <a:p>
            <a:pPr algn="l"/>
            <a:r>
              <a:rPr lang="en-US" altLang="zh-CN" sz="1400" dirty="0">
                <a:solidFill>
                  <a:schemeClr val="tx1">
                    <a:lumMod val="75000"/>
                    <a:lumOff val="25000"/>
                  </a:schemeClr>
                </a:solidFill>
                <a:latin typeface="Arial" panose="020B0604020202090204" pitchFamily="34" charset="0"/>
              </a:rPr>
              <a:t>Mile Stones</a:t>
            </a:r>
          </a:p>
        </p:txBody>
      </p:sp>
      <p:grpSp>
        <p:nvGrpSpPr>
          <p:cNvPr id="4" name="01"/>
          <p:cNvGrpSpPr/>
          <p:nvPr/>
        </p:nvGrpSpPr>
        <p:grpSpPr>
          <a:xfrm>
            <a:off x="9236075" y="2980690"/>
            <a:ext cx="913765" cy="995680"/>
            <a:chOff x="1304128" y="3285727"/>
            <a:chExt cx="1017940" cy="1039890"/>
          </a:xfrm>
        </p:grpSpPr>
        <p:sp>
          <p:nvSpPr>
            <p:cNvPr id="11" name="PA_菱形 1"/>
            <p:cNvSpPr/>
            <p:nvPr>
              <p:custDataLst>
                <p:tags r:id="rId4"/>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
            <p:cNvSpPr txBox="1"/>
            <p:nvPr/>
          </p:nvSpPr>
          <p:spPr>
            <a:xfrm>
              <a:off x="1563543" y="3576149"/>
              <a:ext cx="660400" cy="480816"/>
            </a:xfrm>
            <a:prstGeom prst="rect">
              <a:avLst/>
            </a:prstGeom>
            <a:noFill/>
          </p:spPr>
          <p:txBody>
            <a:bodyPr wrap="square" rtlCol="0">
              <a:spAutoFit/>
            </a:bodyPr>
            <a:lstStyle/>
            <a:p>
              <a:r>
                <a:rPr lang="en-US" altLang="zh-CN" sz="2400" dirty="0">
                  <a:solidFill>
                    <a:schemeClr val="bg1"/>
                  </a:solidFill>
                </a:rPr>
                <a:t>06</a:t>
              </a:r>
              <a:endParaRPr lang="zh-CN" altLang="en-US" sz="2400" dirty="0">
                <a:solidFill>
                  <a:schemeClr val="bg1"/>
                </a:solidFill>
              </a:endParaRPr>
            </a:p>
          </p:txBody>
        </p:sp>
      </p:grpSp>
      <p:sp>
        <p:nvSpPr>
          <p:cNvPr id="17" name="矩形 2"/>
          <p:cNvSpPr/>
          <p:nvPr/>
        </p:nvSpPr>
        <p:spPr>
          <a:xfrm>
            <a:off x="8897554" y="4450878"/>
            <a:ext cx="1735455" cy="306705"/>
          </a:xfrm>
          <a:prstGeom prst="rect">
            <a:avLst/>
          </a:prstGeom>
        </p:spPr>
        <p:txBody>
          <a:bodyPr wrap="none">
            <a:spAutoFit/>
          </a:bodyPr>
          <a:lstStyle/>
          <a:p>
            <a:pPr algn="l"/>
            <a:r>
              <a:rPr lang="en-US" altLang="zh-CN" sz="1400" dirty="0">
                <a:solidFill>
                  <a:schemeClr val="tx1">
                    <a:lumMod val="75000"/>
                    <a:lumOff val="25000"/>
                  </a:schemeClr>
                </a:solidFill>
                <a:latin typeface="Arial" panose="020B0604020202090204" pitchFamily="34" charset="0"/>
              </a:rPr>
              <a:t>Acceptance Criteria</a:t>
            </a:r>
          </a:p>
        </p:txBody>
      </p:sp>
      <p:grpSp>
        <p:nvGrpSpPr>
          <p:cNvPr id="19" name="01"/>
          <p:cNvGrpSpPr/>
          <p:nvPr/>
        </p:nvGrpSpPr>
        <p:grpSpPr>
          <a:xfrm>
            <a:off x="7317740" y="3467100"/>
            <a:ext cx="913765" cy="995680"/>
            <a:chOff x="1304128" y="3285727"/>
            <a:chExt cx="1017940" cy="1039890"/>
          </a:xfrm>
        </p:grpSpPr>
        <p:sp>
          <p:nvSpPr>
            <p:cNvPr id="22" name="PA_菱形 1"/>
            <p:cNvSpPr/>
            <p:nvPr>
              <p:custDataLst>
                <p:tags r:id="rId3"/>
              </p:custDataLst>
            </p:nvPr>
          </p:nvSpPr>
          <p:spPr>
            <a:xfrm>
              <a:off x="1304128" y="3285727"/>
              <a:ext cx="1017940" cy="1039890"/>
            </a:xfrm>
            <a:prstGeom prst="diamond">
              <a:avLst/>
            </a:prstGeom>
            <a:solidFill>
              <a:srgbClr val="F3D3B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1"/>
            <p:cNvSpPr txBox="1"/>
            <p:nvPr/>
          </p:nvSpPr>
          <p:spPr>
            <a:xfrm>
              <a:off x="1563543" y="3576149"/>
              <a:ext cx="660400" cy="480816"/>
            </a:xfrm>
            <a:prstGeom prst="rect">
              <a:avLst/>
            </a:prstGeom>
            <a:noFill/>
          </p:spPr>
          <p:txBody>
            <a:bodyPr wrap="square" rtlCol="0">
              <a:spAutoFit/>
            </a:bodyPr>
            <a:lstStyle/>
            <a:p>
              <a:r>
                <a:rPr lang="en-US" altLang="zh-CN" sz="2400" dirty="0">
                  <a:solidFill>
                    <a:schemeClr val="bg1"/>
                  </a:solidFill>
                </a:rPr>
                <a:t>05</a:t>
              </a:r>
              <a:endParaRPr lang="zh-CN" altLang="en-US" sz="2400" dirty="0">
                <a:solidFill>
                  <a:schemeClr val="bg1"/>
                </a:solidFill>
              </a:endParaRPr>
            </a:p>
          </p:txBody>
        </p:sp>
      </p:grpSp>
      <p:sp>
        <p:nvSpPr>
          <p:cNvPr id="29" name="矩形 2"/>
          <p:cNvSpPr/>
          <p:nvPr/>
        </p:nvSpPr>
        <p:spPr>
          <a:xfrm>
            <a:off x="10513629" y="3286288"/>
            <a:ext cx="1449070" cy="306705"/>
          </a:xfrm>
          <a:prstGeom prst="rect">
            <a:avLst/>
          </a:prstGeom>
        </p:spPr>
        <p:txBody>
          <a:bodyPr wrap="none">
            <a:spAutoFit/>
          </a:bodyPr>
          <a:lstStyle/>
          <a:p>
            <a:pPr algn="l"/>
            <a:r>
              <a:rPr lang="en-US" altLang="zh-CN" sz="1400" dirty="0">
                <a:solidFill>
                  <a:schemeClr val="tx1">
                    <a:lumMod val="75000"/>
                    <a:lumOff val="25000"/>
                  </a:schemeClr>
                </a:solidFill>
                <a:latin typeface="Arial" panose="020B0604020202090204" pitchFamily="34" charset="0"/>
              </a:rPr>
              <a:t>Goals of Project</a:t>
            </a:r>
          </a:p>
        </p:txBody>
      </p:sp>
      <p:cxnSp>
        <p:nvCxnSpPr>
          <p:cNvPr id="30" name="直接连接符 14"/>
          <p:cNvCxnSpPr/>
          <p:nvPr/>
        </p:nvCxnSpPr>
        <p:spPr>
          <a:xfrm>
            <a:off x="10401742" y="1968319"/>
            <a:ext cx="0" cy="2269671"/>
          </a:xfrm>
          <a:prstGeom prst="line">
            <a:avLst/>
          </a:prstGeom>
          <a:ln>
            <a:solidFill>
              <a:schemeClr val="accent1">
                <a:alpha val="17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19"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2000" fill="hold"/>
                                        <p:tgtEl>
                                          <p:spTgt spid="20"/>
                                        </p:tgtEl>
                                        <p:attrNameLst>
                                          <p:attrName>ppt_w</p:attrName>
                                        </p:attrNameLst>
                                      </p:cBhvr>
                                      <p:tavLst>
                                        <p:tav tm="0" fmla="#ppt_w*sin(2.5*pi*$)">
                                          <p:val>
                                            <p:fltVal val="0"/>
                                          </p:val>
                                        </p:tav>
                                        <p:tav tm="100000">
                                          <p:val>
                                            <p:fltVal val="1"/>
                                          </p:val>
                                        </p:tav>
                                      </p:tavLst>
                                    </p:anim>
                                    <p:anim calcmode="lin" valueType="num">
                                      <p:cBhvr>
                                        <p:cTn id="12" dur="2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par>
                          <p:cTn id="18" fill="hold">
                            <p:stCondLst>
                              <p:cond delay="500"/>
                            </p:stCondLst>
                            <p:childTnLst>
                              <p:par>
                                <p:cTn id="19" presetID="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presetID="50" presetClass="entr" presetSubtype="0" decel="10000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strVal val="#ppt_w+.3"/>
                                          </p:val>
                                        </p:tav>
                                        <p:tav tm="100000">
                                          <p:val>
                                            <p:strVal val="#ppt_w"/>
                                          </p:val>
                                        </p:tav>
                                      </p:tavLst>
                                    </p:anim>
                                    <p:anim calcmode="lin" valueType="num">
                                      <p:cBhvr>
                                        <p:cTn id="27" dur="1000" fill="hold"/>
                                        <p:tgtEl>
                                          <p:spTgt spid="3"/>
                                        </p:tgtEl>
                                        <p:attrNameLst>
                                          <p:attrName>ppt_h</p:attrName>
                                        </p:attrNameLst>
                                      </p:cBhvr>
                                      <p:tavLst>
                                        <p:tav tm="0">
                                          <p:val>
                                            <p:strVal val="#ppt_h"/>
                                          </p:val>
                                        </p:tav>
                                        <p:tav tm="100000">
                                          <p:val>
                                            <p:strVal val="#ppt_h"/>
                                          </p:val>
                                        </p:tav>
                                      </p:tavLst>
                                    </p:anim>
                                    <p:animEffect transition="in" filter="fade">
                                      <p:cBhvr>
                                        <p:cTn id="28" dur="1000"/>
                                        <p:tgtEl>
                                          <p:spTgt spid="3"/>
                                        </p:tgtEl>
                                      </p:cBhvr>
                                    </p:animEffect>
                                  </p:childTnLst>
                                </p:cTn>
                              </p:par>
                            </p:childTnLst>
                          </p:cTn>
                        </p:par>
                        <p:par>
                          <p:cTn id="29" fill="hold">
                            <p:stCondLst>
                              <p:cond delay="2000"/>
                            </p:stCondLst>
                            <p:childTnLst>
                              <p:par>
                                <p:cTn id="30" presetID="2" presetClass="entr" presetSubtype="1"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2500"/>
                            </p:stCondLst>
                            <p:childTnLst>
                              <p:par>
                                <p:cTn id="35" presetID="2" presetClass="entr" presetSubtype="1"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par>
                          <p:cTn id="44" fill="hold">
                            <p:stCondLst>
                              <p:cond delay="500"/>
                            </p:stCondLst>
                            <p:childTnLst>
                              <p:par>
                                <p:cTn id="45" presetID="50" presetClass="entr" presetSubtype="0" decel="10000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1000" fill="hold"/>
                                        <p:tgtEl>
                                          <p:spTgt spid="10"/>
                                        </p:tgtEl>
                                        <p:attrNameLst>
                                          <p:attrName>ppt_w</p:attrName>
                                        </p:attrNameLst>
                                      </p:cBhvr>
                                      <p:tavLst>
                                        <p:tav tm="0">
                                          <p:val>
                                            <p:strVal val="#ppt_w+.3"/>
                                          </p:val>
                                        </p:tav>
                                        <p:tav tm="100000">
                                          <p:val>
                                            <p:strVal val="#ppt_w"/>
                                          </p:val>
                                        </p:tav>
                                      </p:tavLst>
                                    </p:anim>
                                    <p:anim calcmode="lin" valueType="num">
                                      <p:cBhvr>
                                        <p:cTn id="48" dur="1000" fill="hold"/>
                                        <p:tgtEl>
                                          <p:spTgt spid="10"/>
                                        </p:tgtEl>
                                        <p:attrNameLst>
                                          <p:attrName>ppt_h</p:attrName>
                                        </p:attrNameLst>
                                      </p:cBhvr>
                                      <p:tavLst>
                                        <p:tav tm="0">
                                          <p:val>
                                            <p:strVal val="#ppt_h"/>
                                          </p:val>
                                        </p:tav>
                                        <p:tav tm="100000">
                                          <p:val>
                                            <p:strVal val="#ppt_h"/>
                                          </p:val>
                                        </p:tav>
                                      </p:tavLst>
                                    </p:anim>
                                    <p:animEffect transition="in" filter="fade">
                                      <p:cBhvr>
                                        <p:cTn id="49" dur="1000"/>
                                        <p:tgtEl>
                                          <p:spTgt spid="10"/>
                                        </p:tgtEl>
                                      </p:cBhvr>
                                    </p:animEffect>
                                  </p:childTnLst>
                                </p:cTn>
                              </p:par>
                            </p:childTnLst>
                          </p:cTn>
                        </p:par>
                        <p:par>
                          <p:cTn id="50" fill="hold">
                            <p:stCondLst>
                              <p:cond delay="1500"/>
                            </p:stCondLst>
                            <p:childTnLst>
                              <p:par>
                                <p:cTn id="51" presetID="2" presetClass="entr" presetSubtype="1"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linds(horizontal)">
                                      <p:cBhvr>
                                        <p:cTn id="59" dur="500"/>
                                        <p:tgtEl>
                                          <p:spTgt spid="16"/>
                                        </p:tgtEl>
                                      </p:cBhvr>
                                    </p:animEffect>
                                  </p:childTnLst>
                                </p:cTn>
                              </p:par>
                            </p:childTnLst>
                          </p:cTn>
                        </p:par>
                        <p:par>
                          <p:cTn id="60" fill="hold">
                            <p:stCondLst>
                              <p:cond delay="500"/>
                            </p:stCondLst>
                            <p:childTnLst>
                              <p:par>
                                <p:cTn id="61" presetID="50" presetClass="entr" presetSubtype="0" decel="100000"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1000" fill="hold"/>
                                        <p:tgtEl>
                                          <p:spTgt spid="35"/>
                                        </p:tgtEl>
                                        <p:attrNameLst>
                                          <p:attrName>ppt_w</p:attrName>
                                        </p:attrNameLst>
                                      </p:cBhvr>
                                      <p:tavLst>
                                        <p:tav tm="0">
                                          <p:val>
                                            <p:strVal val="#ppt_w+.3"/>
                                          </p:val>
                                        </p:tav>
                                        <p:tav tm="100000">
                                          <p:val>
                                            <p:strVal val="#ppt_w"/>
                                          </p:val>
                                        </p:tav>
                                      </p:tavLst>
                                    </p:anim>
                                    <p:anim calcmode="lin" valueType="num">
                                      <p:cBhvr>
                                        <p:cTn id="64" dur="1000" fill="hold"/>
                                        <p:tgtEl>
                                          <p:spTgt spid="35"/>
                                        </p:tgtEl>
                                        <p:attrNameLst>
                                          <p:attrName>ppt_h</p:attrName>
                                        </p:attrNameLst>
                                      </p:cBhvr>
                                      <p:tavLst>
                                        <p:tav tm="0">
                                          <p:val>
                                            <p:strVal val="#ppt_h"/>
                                          </p:val>
                                        </p:tav>
                                        <p:tav tm="100000">
                                          <p:val>
                                            <p:strVal val="#ppt_h"/>
                                          </p:val>
                                        </p:tav>
                                      </p:tavLst>
                                    </p:anim>
                                    <p:animEffect transition="in" filter="fade">
                                      <p:cBhvr>
                                        <p:cTn id="65" dur="1000"/>
                                        <p:tgtEl>
                                          <p:spTgt spid="35"/>
                                        </p:tgtEl>
                                      </p:cBhvr>
                                    </p:animEffect>
                                  </p:childTnLst>
                                </p:cTn>
                              </p:par>
                            </p:childTnLst>
                          </p:cTn>
                        </p:par>
                        <p:par>
                          <p:cTn id="66" fill="hold">
                            <p:stCondLst>
                              <p:cond delay="1500"/>
                            </p:stCondLst>
                            <p:childTnLst>
                              <p:par>
                                <p:cTn id="67" presetID="2" presetClass="entr" presetSubtype="1"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linds(horizontal)">
                                      <p:cBhvr>
                                        <p:cTn id="75" dur="500"/>
                                        <p:tgtEl>
                                          <p:spTgt spid="38"/>
                                        </p:tgtEl>
                                      </p:cBhvr>
                                    </p:animEffect>
                                  </p:childTnLst>
                                </p:cTn>
                              </p:par>
                            </p:childTnLst>
                          </p:cTn>
                        </p:par>
                        <p:par>
                          <p:cTn id="76" fill="hold">
                            <p:stCondLst>
                              <p:cond delay="500"/>
                            </p:stCondLst>
                            <p:childTnLst>
                              <p:par>
                                <p:cTn id="77" presetID="50" presetClass="entr" presetSubtype="0" decel="100000"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1000" fill="hold"/>
                                        <p:tgtEl>
                                          <p:spTgt spid="41"/>
                                        </p:tgtEl>
                                        <p:attrNameLst>
                                          <p:attrName>ppt_w</p:attrName>
                                        </p:attrNameLst>
                                      </p:cBhvr>
                                      <p:tavLst>
                                        <p:tav tm="0">
                                          <p:val>
                                            <p:strVal val="#ppt_w+.3"/>
                                          </p:val>
                                        </p:tav>
                                        <p:tav tm="100000">
                                          <p:val>
                                            <p:strVal val="#ppt_w"/>
                                          </p:val>
                                        </p:tav>
                                      </p:tavLst>
                                    </p:anim>
                                    <p:anim calcmode="lin" valueType="num">
                                      <p:cBhvr>
                                        <p:cTn id="80" dur="1000" fill="hold"/>
                                        <p:tgtEl>
                                          <p:spTgt spid="41"/>
                                        </p:tgtEl>
                                        <p:attrNameLst>
                                          <p:attrName>ppt_h</p:attrName>
                                        </p:attrNameLst>
                                      </p:cBhvr>
                                      <p:tavLst>
                                        <p:tav tm="0">
                                          <p:val>
                                            <p:strVal val="#ppt_h"/>
                                          </p:val>
                                        </p:tav>
                                        <p:tav tm="100000">
                                          <p:val>
                                            <p:strVal val="#ppt_h"/>
                                          </p:val>
                                        </p:tav>
                                      </p:tavLst>
                                    </p:anim>
                                    <p:animEffect transition="in" filter="fade">
                                      <p:cBhvr>
                                        <p:cTn id="81" dur="1000"/>
                                        <p:tgtEl>
                                          <p:spTgt spid="4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blinds(horizontal)">
                                      <p:cBhvr>
                                        <p:cTn id="86" dur="500"/>
                                        <p:tgtEl>
                                          <p:spTgt spid="42"/>
                                        </p:tgtEl>
                                      </p:cBhvr>
                                    </p:animEffect>
                                  </p:childTnLst>
                                </p:cTn>
                              </p:par>
                            </p:childTnLst>
                          </p:cTn>
                        </p:par>
                        <p:par>
                          <p:cTn id="87" fill="hold">
                            <p:stCondLst>
                              <p:cond delay="500"/>
                            </p:stCondLst>
                            <p:childTnLst>
                              <p:par>
                                <p:cTn id="88" presetID="50" presetClass="entr" presetSubtype="0" decel="100000" fill="hold" grpId="0" nodeType="afterEffect">
                                  <p:stCondLst>
                                    <p:cond delay="0"/>
                                  </p:stCondLst>
                                  <p:childTnLst>
                                    <p:set>
                                      <p:cBhvr>
                                        <p:cTn id="89" dur="1" fill="hold">
                                          <p:stCondLst>
                                            <p:cond delay="0"/>
                                          </p:stCondLst>
                                        </p:cTn>
                                        <p:tgtEl>
                                          <p:spTgt spid="45"/>
                                        </p:tgtEl>
                                        <p:attrNameLst>
                                          <p:attrName>style.visibility</p:attrName>
                                        </p:attrNameLst>
                                      </p:cBhvr>
                                      <p:to>
                                        <p:strVal val="visible"/>
                                      </p:to>
                                    </p:set>
                                    <p:anim calcmode="lin" valueType="num">
                                      <p:cBhvr>
                                        <p:cTn id="90" dur="1000" fill="hold"/>
                                        <p:tgtEl>
                                          <p:spTgt spid="45"/>
                                        </p:tgtEl>
                                        <p:attrNameLst>
                                          <p:attrName>ppt_w</p:attrName>
                                        </p:attrNameLst>
                                      </p:cBhvr>
                                      <p:tavLst>
                                        <p:tav tm="0">
                                          <p:val>
                                            <p:strVal val="#ppt_w+.3"/>
                                          </p:val>
                                        </p:tav>
                                        <p:tav tm="100000">
                                          <p:val>
                                            <p:strVal val="#ppt_w"/>
                                          </p:val>
                                        </p:tav>
                                      </p:tavLst>
                                    </p:anim>
                                    <p:anim calcmode="lin" valueType="num">
                                      <p:cBhvr>
                                        <p:cTn id="91" dur="1000" fill="hold"/>
                                        <p:tgtEl>
                                          <p:spTgt spid="45"/>
                                        </p:tgtEl>
                                        <p:attrNameLst>
                                          <p:attrName>ppt_h</p:attrName>
                                        </p:attrNameLst>
                                      </p:cBhvr>
                                      <p:tavLst>
                                        <p:tav tm="0">
                                          <p:val>
                                            <p:strVal val="#ppt_h"/>
                                          </p:val>
                                        </p:tav>
                                        <p:tav tm="100000">
                                          <p:val>
                                            <p:strVal val="#ppt_h"/>
                                          </p:val>
                                        </p:tav>
                                      </p:tavLst>
                                    </p:anim>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blinds(horizontal)">
                                      <p:cBhvr>
                                        <p:cTn id="97" dur="500"/>
                                        <p:tgtEl>
                                          <p:spTgt spid="4"/>
                                        </p:tgtEl>
                                      </p:cBhvr>
                                    </p:animEffect>
                                  </p:childTnLst>
                                </p:cTn>
                              </p:par>
                            </p:childTnLst>
                          </p:cTn>
                        </p:par>
                        <p:par>
                          <p:cTn id="98" fill="hold">
                            <p:stCondLst>
                              <p:cond delay="500"/>
                            </p:stCondLst>
                            <p:childTnLst>
                              <p:par>
                                <p:cTn id="99" presetID="50" presetClass="entr" presetSubtype="0" decel="100000"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p:cTn id="101" dur="1000" fill="hold"/>
                                        <p:tgtEl>
                                          <p:spTgt spid="17"/>
                                        </p:tgtEl>
                                        <p:attrNameLst>
                                          <p:attrName>ppt_w</p:attrName>
                                        </p:attrNameLst>
                                      </p:cBhvr>
                                      <p:tavLst>
                                        <p:tav tm="0">
                                          <p:val>
                                            <p:strVal val="#ppt_w+.3"/>
                                          </p:val>
                                        </p:tav>
                                        <p:tav tm="100000">
                                          <p:val>
                                            <p:strVal val="#ppt_w"/>
                                          </p:val>
                                        </p:tav>
                                      </p:tavLst>
                                    </p:anim>
                                    <p:anim calcmode="lin" valueType="num">
                                      <p:cBhvr>
                                        <p:cTn id="102" dur="1000" fill="hold"/>
                                        <p:tgtEl>
                                          <p:spTgt spid="17"/>
                                        </p:tgtEl>
                                        <p:attrNameLst>
                                          <p:attrName>ppt_h</p:attrName>
                                        </p:attrNameLst>
                                      </p:cBhvr>
                                      <p:tavLst>
                                        <p:tav tm="0">
                                          <p:val>
                                            <p:strVal val="#ppt_h"/>
                                          </p:val>
                                        </p:tav>
                                        <p:tav tm="100000">
                                          <p:val>
                                            <p:strVal val="#ppt_h"/>
                                          </p:val>
                                        </p:tav>
                                      </p:tavLst>
                                    </p:anim>
                                    <p:animEffect transition="in" filter="fade">
                                      <p:cBhvr>
                                        <p:cTn id="103" dur="1000"/>
                                        <p:tgtEl>
                                          <p:spTgt spid="17"/>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blinds(horizontal)">
                                      <p:cBhvr>
                                        <p:cTn id="108" dur="500"/>
                                        <p:tgtEl>
                                          <p:spTgt spid="19"/>
                                        </p:tgtEl>
                                      </p:cBhvr>
                                    </p:animEffect>
                                  </p:childTnLst>
                                </p:cTn>
                              </p:par>
                            </p:childTnLst>
                          </p:cTn>
                        </p:par>
                        <p:par>
                          <p:cTn id="109" fill="hold">
                            <p:stCondLst>
                              <p:cond delay="500"/>
                            </p:stCondLst>
                            <p:childTnLst>
                              <p:par>
                                <p:cTn id="110" presetID="50" presetClass="entr" presetSubtype="0" decel="100000" fill="hold" grpId="0" nodeType="afterEffect">
                                  <p:stCondLst>
                                    <p:cond delay="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1000" fill="hold"/>
                                        <p:tgtEl>
                                          <p:spTgt spid="29"/>
                                        </p:tgtEl>
                                        <p:attrNameLst>
                                          <p:attrName>ppt_w</p:attrName>
                                        </p:attrNameLst>
                                      </p:cBhvr>
                                      <p:tavLst>
                                        <p:tav tm="0">
                                          <p:val>
                                            <p:strVal val="#ppt_w+.3"/>
                                          </p:val>
                                        </p:tav>
                                        <p:tav tm="100000">
                                          <p:val>
                                            <p:strVal val="#ppt_w"/>
                                          </p:val>
                                        </p:tav>
                                      </p:tavLst>
                                    </p:anim>
                                    <p:anim calcmode="lin" valueType="num">
                                      <p:cBhvr>
                                        <p:cTn id="113" dur="1000" fill="hold"/>
                                        <p:tgtEl>
                                          <p:spTgt spid="29"/>
                                        </p:tgtEl>
                                        <p:attrNameLst>
                                          <p:attrName>ppt_h</p:attrName>
                                        </p:attrNameLst>
                                      </p:cBhvr>
                                      <p:tavLst>
                                        <p:tav tm="0">
                                          <p:val>
                                            <p:strVal val="#ppt_h"/>
                                          </p:val>
                                        </p:tav>
                                        <p:tav tm="100000">
                                          <p:val>
                                            <p:strVal val="#ppt_h"/>
                                          </p:val>
                                        </p:tav>
                                      </p:tavLst>
                                    </p:anim>
                                    <p:animEffect transition="in" filter="fade">
                                      <p:cBhvr>
                                        <p:cTn id="114" dur="1000"/>
                                        <p:tgtEl>
                                          <p:spTgt spid="29"/>
                                        </p:tgtEl>
                                      </p:cBhvr>
                                    </p:animEffect>
                                  </p:childTnLst>
                                </p:cTn>
                              </p:par>
                            </p:childTnLst>
                          </p:cTn>
                        </p:par>
                        <p:par>
                          <p:cTn id="115" fill="hold">
                            <p:stCondLst>
                              <p:cond delay="1500"/>
                            </p:stCondLst>
                            <p:childTnLst>
                              <p:par>
                                <p:cTn id="116" presetID="2" presetClass="entr" presetSubtype="1" fill="hold" nodeType="afterEffect">
                                  <p:stCondLst>
                                    <p:cond delay="0"/>
                                  </p:stCondLst>
                                  <p:childTnLst>
                                    <p:set>
                                      <p:cBhvr>
                                        <p:cTn id="117" dur="1" fill="hold">
                                          <p:stCondLst>
                                            <p:cond delay="0"/>
                                          </p:stCondLst>
                                        </p:cTn>
                                        <p:tgtEl>
                                          <p:spTgt spid="30"/>
                                        </p:tgtEl>
                                        <p:attrNameLst>
                                          <p:attrName>style.visibility</p:attrName>
                                        </p:attrNameLst>
                                      </p:cBhvr>
                                      <p:to>
                                        <p:strVal val="visible"/>
                                      </p:to>
                                    </p:set>
                                    <p:anim calcmode="lin" valueType="num">
                                      <p:cBhvr additive="base">
                                        <p:cTn id="118" dur="500" fill="hold"/>
                                        <p:tgtEl>
                                          <p:spTgt spid="30"/>
                                        </p:tgtEl>
                                        <p:attrNameLst>
                                          <p:attrName>ppt_x</p:attrName>
                                        </p:attrNameLst>
                                      </p:cBhvr>
                                      <p:tavLst>
                                        <p:tav tm="0">
                                          <p:val>
                                            <p:strVal val="#ppt_x"/>
                                          </p:val>
                                        </p:tav>
                                        <p:tav tm="100000">
                                          <p:val>
                                            <p:strVal val="#ppt_x"/>
                                          </p:val>
                                        </p:tav>
                                      </p:tavLst>
                                    </p:anim>
                                    <p:anim calcmode="lin" valueType="num">
                                      <p:cBhvr additive="base">
                                        <p:cTn id="119"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3" grpId="0"/>
      <p:bldP spid="10" grpId="0"/>
      <p:bldP spid="35" grpId="0"/>
      <p:bldP spid="41" grpId="0"/>
      <p:bldP spid="45" grpId="0"/>
      <p:bldP spid="17"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730700" y="190138"/>
            <a:ext cx="2156460" cy="521970"/>
          </a:xfrm>
          <a:prstGeom prst="rect">
            <a:avLst/>
          </a:prstGeom>
        </p:spPr>
        <p:txBody>
          <a:bodyPr wrap="none">
            <a:spAutoFit/>
          </a:bodyPr>
          <a:lstStyle/>
          <a:p>
            <a:r>
              <a:rPr lang="en-US" altLang="zh-CN" sz="2800" dirty="0">
                <a:solidFill>
                  <a:schemeClr val="bg2">
                    <a:lumMod val="50000"/>
                  </a:schemeClr>
                </a:solidFill>
                <a:latin typeface="+mn-ea"/>
              </a:rPr>
              <a:t>Introduction</a:t>
            </a:r>
          </a:p>
        </p:txBody>
      </p:sp>
      <p:pic>
        <p:nvPicPr>
          <p:cNvPr id="2" name="Picture 1" descr="Screen Shot 2022-03-30 at 1.43.50 PM"/>
          <p:cNvPicPr>
            <a:picLocks noChangeAspect="1"/>
          </p:cNvPicPr>
          <p:nvPr/>
        </p:nvPicPr>
        <p:blipFill>
          <a:blip r:embed="rId5"/>
          <a:stretch>
            <a:fillRect/>
          </a:stretch>
        </p:blipFill>
        <p:spPr>
          <a:xfrm>
            <a:off x="1231265" y="1308735"/>
            <a:ext cx="3578225" cy="4913630"/>
          </a:xfrm>
          <a:prstGeom prst="rect">
            <a:avLst/>
          </a:prstGeom>
        </p:spPr>
      </p:pic>
      <p:sp>
        <p:nvSpPr>
          <p:cNvPr id="4" name="矩形 1"/>
          <p:cNvSpPr/>
          <p:nvPr/>
        </p:nvSpPr>
        <p:spPr>
          <a:xfrm>
            <a:off x="1231265" y="1308735"/>
            <a:ext cx="3578225" cy="4913630"/>
          </a:xfrm>
          <a:prstGeom prst="rect">
            <a:avLst/>
          </a:prstGeom>
          <a:solidFill>
            <a:srgbClr val="DDC5B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cxnSp>
        <p:nvCxnSpPr>
          <p:cNvPr id="5" name="直接连接符 4"/>
          <p:cNvCxnSpPr/>
          <p:nvPr>
            <p:custDataLst>
              <p:tags r:id="rId2"/>
            </p:custDataLst>
          </p:nvPr>
        </p:nvCxnSpPr>
        <p:spPr>
          <a:xfrm>
            <a:off x="4809490" y="2085340"/>
            <a:ext cx="5634990" cy="3175"/>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4933950" y="1428115"/>
            <a:ext cx="4963795" cy="521970"/>
          </a:xfrm>
          <a:prstGeom prst="rect">
            <a:avLst/>
          </a:prstGeom>
          <a:noFill/>
        </p:spPr>
        <p:txBody>
          <a:bodyPr wrap="none" rtlCol="0">
            <a:spAutoFit/>
          </a:bodyPr>
          <a:lstStyle/>
          <a:p>
            <a:r>
              <a:rPr lang="en-US" sz="2800">
                <a:solidFill>
                  <a:schemeClr val="accent3">
                    <a:lumMod val="75000"/>
                  </a:schemeClr>
                </a:solidFill>
                <a:latin typeface="Hannotate TC Regular" panose="03000500000000000000" charset="-122"/>
                <a:ea typeface="Hannotate TC Regular" panose="03000500000000000000" charset="-122"/>
              </a:rPr>
              <a:t>Game Recommendation System</a:t>
            </a:r>
          </a:p>
        </p:txBody>
      </p:sp>
      <p:sp>
        <p:nvSpPr>
          <p:cNvPr id="6" name="Text Box 5"/>
          <p:cNvSpPr txBox="1"/>
          <p:nvPr/>
        </p:nvSpPr>
        <p:spPr>
          <a:xfrm>
            <a:off x="5120005" y="2614295"/>
            <a:ext cx="5324475" cy="2584450"/>
          </a:xfrm>
          <a:prstGeom prst="rect">
            <a:avLst/>
          </a:prstGeom>
          <a:noFill/>
        </p:spPr>
        <p:txBody>
          <a:bodyPr wrap="square" rtlCol="0">
            <a:spAutoFit/>
          </a:bodyPr>
          <a:lstStyle/>
          <a:p>
            <a:pPr algn="l"/>
            <a:r>
              <a:rPr lang="en-US"/>
              <a:t>The gaming industry has been booming in recent years, with all types of games popping up. </a:t>
            </a:r>
          </a:p>
          <a:p>
            <a:pPr algn="l"/>
            <a:endParaRPr lang="en-US"/>
          </a:p>
          <a:p>
            <a:pPr algn="l"/>
            <a:r>
              <a:rPr lang="en-US"/>
              <a:t>The variety of games in the gaming market is dizzying. </a:t>
            </a:r>
          </a:p>
          <a:p>
            <a:pPr algn="l"/>
            <a:endParaRPr lang="en-US"/>
          </a:p>
          <a:p>
            <a:pPr algn="l"/>
            <a:r>
              <a:rPr lang="en-US"/>
              <a:t>Therefore, when users land on the game market, it is particularly important to invest in their favorite recommendation system.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xit" presetSubtype="1" fill="hold" nodeType="afterEffect">
                                  <p:stCondLst>
                                    <p:cond delay="0"/>
                                  </p:stCondLst>
                                  <p:childTnLst>
                                    <p:animEffect transition="out" filter="wipe(up)">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730700" y="190138"/>
            <a:ext cx="2011680" cy="521970"/>
          </a:xfrm>
          <a:prstGeom prst="rect">
            <a:avLst/>
          </a:prstGeom>
        </p:spPr>
        <p:txBody>
          <a:bodyPr wrap="none">
            <a:spAutoFit/>
          </a:bodyPr>
          <a:lstStyle/>
          <a:p>
            <a:r>
              <a:rPr lang="en-US" altLang="zh-CN" sz="2800" dirty="0">
                <a:solidFill>
                  <a:schemeClr val="bg2">
                    <a:lumMod val="50000"/>
                  </a:schemeClr>
                </a:solidFill>
                <a:latin typeface="+mn-ea"/>
              </a:rPr>
              <a:t>User cases</a:t>
            </a:r>
          </a:p>
        </p:txBody>
      </p:sp>
      <p:pic>
        <p:nvPicPr>
          <p:cNvPr id="2" name="Picture 1"/>
          <p:cNvPicPr>
            <a:picLocks noChangeAspect="1"/>
          </p:cNvPicPr>
          <p:nvPr/>
        </p:nvPicPr>
        <p:blipFill>
          <a:blip r:embed="rId4"/>
          <a:stretch>
            <a:fillRect/>
          </a:stretch>
        </p:blipFill>
        <p:spPr>
          <a:xfrm>
            <a:off x="568960" y="1059815"/>
            <a:ext cx="4439920" cy="4298315"/>
          </a:xfrm>
          <a:prstGeom prst="rect">
            <a:avLst/>
          </a:prstGeom>
          <a:noFill/>
          <a:ln w="9525">
            <a:noFill/>
          </a:ln>
        </p:spPr>
      </p:pic>
      <p:sp>
        <p:nvSpPr>
          <p:cNvPr id="3" name="Text Box 2"/>
          <p:cNvSpPr txBox="1"/>
          <p:nvPr/>
        </p:nvSpPr>
        <p:spPr>
          <a:xfrm>
            <a:off x="5897245" y="947420"/>
            <a:ext cx="5461635" cy="4247317"/>
          </a:xfrm>
          <a:prstGeom prst="rect">
            <a:avLst/>
          </a:prstGeom>
          <a:noFill/>
        </p:spPr>
        <p:txBody>
          <a:bodyPr wrap="square" rtlCol="0">
            <a:spAutoFit/>
          </a:bodyPr>
          <a:lstStyle/>
          <a:p>
            <a:pPr algn="l"/>
            <a:r>
              <a:rPr lang="en-US" b="1" dirty="0">
                <a:solidFill>
                  <a:schemeClr val="accent3">
                    <a:lumMod val="75000"/>
                  </a:schemeClr>
                </a:solidFill>
              </a:rPr>
              <a:t>Main：</a:t>
            </a:r>
            <a:endParaRPr lang="en-US" dirty="0"/>
          </a:p>
          <a:p>
            <a:pPr algn="l"/>
            <a:r>
              <a:rPr lang="en-US" dirty="0"/>
              <a:t>- User registration, enter basic information (ID, Favorite Games).</a:t>
            </a:r>
          </a:p>
          <a:p>
            <a:pPr algn="l"/>
            <a:endParaRPr lang="en-US" dirty="0"/>
          </a:p>
          <a:p>
            <a:pPr algn="l"/>
            <a:r>
              <a:rPr lang="en-US" dirty="0"/>
              <a:t>- Put the basic information into the trained model to generate the initial recommendation page</a:t>
            </a:r>
          </a:p>
          <a:p>
            <a:pPr algn="l"/>
            <a:endParaRPr lang="en-US" dirty="0"/>
          </a:p>
          <a:p>
            <a:pPr algn="l"/>
            <a:r>
              <a:rPr lang="en-US" dirty="0"/>
              <a:t>- Users browse the game list, search for game keywords (name or tag), update user profiles, and refresh recommendation information</a:t>
            </a:r>
          </a:p>
          <a:p>
            <a:pPr algn="l"/>
            <a:endParaRPr lang="en-US" dirty="0"/>
          </a:p>
          <a:p>
            <a:pPr algn="l"/>
            <a:r>
              <a:rPr lang="en-US" b="1" dirty="0">
                <a:solidFill>
                  <a:schemeClr val="accent3">
                    <a:lumMod val="75000"/>
                  </a:schemeClr>
                </a:solidFill>
              </a:rPr>
              <a:t>Optional：</a:t>
            </a:r>
            <a:endParaRPr lang="en-US" dirty="0"/>
          </a:p>
          <a:p>
            <a:pPr algn="l"/>
            <a:r>
              <a:rPr lang="en-US" dirty="0"/>
              <a:t>- Launched a limited time discount game, set the time and limited quantity.</a:t>
            </a:r>
          </a:p>
          <a:p>
            <a:pPr algn="l"/>
            <a:r>
              <a:rPr lang="en-US" dirty="0"/>
              <a:t>- The user places an order at a specified time.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文本框 27"/>
          <p:cNvSpPr txBox="1"/>
          <p:nvPr/>
        </p:nvSpPr>
        <p:spPr>
          <a:xfrm>
            <a:off x="3052445" y="3556635"/>
            <a:ext cx="5516245" cy="337185"/>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en-US" altLang="zh-CN" sz="1600" b="1" kern="0" noProof="0" dirty="0">
                <a:ln>
                  <a:noFill/>
                </a:ln>
                <a:solidFill>
                  <a:schemeClr val="tx1"/>
                </a:solidFill>
                <a:uLnTx/>
                <a:uFillTx/>
                <a:latin typeface="华文细黑" panose="02010600040101010101" pitchFamily="2" charset="-122"/>
                <a:ea typeface="华文细黑" panose="02010600040101010101" pitchFamily="2" charset="-122"/>
                <a:sym typeface="+mn-ea"/>
              </a:rPr>
              <a:t>- Main:  </a:t>
            </a:r>
            <a:r>
              <a:rPr lang="en-US" altLang="zh-CN"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 </a:t>
            </a:r>
            <a:r>
              <a:rPr lang="zh-CN" alt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Java Swing</a:t>
            </a:r>
            <a:r>
              <a:rPr lang="en-US" altLang="zh-CN"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 </a:t>
            </a:r>
            <a:r>
              <a:rPr lang="zh-CN" alt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a:t>
            </a:r>
            <a:r>
              <a:rPr lang="en-US" altLang="zh-CN"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 </a:t>
            </a:r>
            <a:r>
              <a:rPr lang="zh-CN" alt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Scala</a:t>
            </a:r>
            <a:r>
              <a:rPr lang="en-US" altLang="zh-CN"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 </a:t>
            </a:r>
            <a:r>
              <a:rPr lang="zh-CN" alt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a:t>
            </a:r>
            <a:r>
              <a:rPr lang="en-US" altLang="zh-CN"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 </a:t>
            </a:r>
            <a:r>
              <a:rPr lang="zh-CN" alt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Spark</a:t>
            </a:r>
            <a:r>
              <a:rPr lang="en-US" altLang="zh-CN"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 </a:t>
            </a:r>
            <a:r>
              <a:rPr lang="zh-CN" alt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a:t>
            </a:r>
            <a:r>
              <a:rPr lang="en-US" altLang="zh-CN"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 P</a:t>
            </a:r>
            <a:r>
              <a:rPr lang="zh-CN" alt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lay </a:t>
            </a:r>
            <a:r>
              <a:rPr lang="en-US" altLang="zh-CN" sz="1600" kern="0" dirty="0">
                <a:solidFill>
                  <a:schemeClr val="tx1">
                    <a:lumMod val="50000"/>
                    <a:lumOff val="50000"/>
                  </a:schemeClr>
                </a:solidFill>
                <a:latin typeface="华文细黑" panose="02010600040101010101" pitchFamily="2" charset="-122"/>
                <a:ea typeface="华文细黑" panose="02010600040101010101" pitchFamily="2" charset="-122"/>
                <a:sym typeface="+mn-ea"/>
              </a:rPr>
              <a:t>F</a:t>
            </a:r>
            <a:r>
              <a:rPr lang="zh-CN" alt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ramework</a:t>
            </a:r>
          </a:p>
        </p:txBody>
      </p:sp>
      <p:sp>
        <p:nvSpPr>
          <p:cNvPr id="22" name="矩形 21"/>
          <p:cNvSpPr/>
          <p:nvPr/>
        </p:nvSpPr>
        <p:spPr>
          <a:xfrm>
            <a:off x="730700" y="190138"/>
            <a:ext cx="2321560" cy="521970"/>
          </a:xfrm>
          <a:prstGeom prst="rect">
            <a:avLst/>
          </a:prstGeom>
        </p:spPr>
        <p:txBody>
          <a:bodyPr wrap="none">
            <a:spAutoFit/>
          </a:bodyPr>
          <a:lstStyle/>
          <a:p>
            <a:r>
              <a:rPr lang="en-US" altLang="zh-CN" sz="2800" dirty="0">
                <a:solidFill>
                  <a:schemeClr val="bg2">
                    <a:lumMod val="50000"/>
                  </a:schemeClr>
                </a:solidFill>
                <a:latin typeface="+mn-ea"/>
              </a:rPr>
              <a:t>Methodology</a:t>
            </a:r>
          </a:p>
        </p:txBody>
      </p:sp>
      <p:sp>
        <p:nvSpPr>
          <p:cNvPr id="12" name="矩形 11"/>
          <p:cNvSpPr/>
          <p:nvPr/>
        </p:nvSpPr>
        <p:spPr>
          <a:xfrm>
            <a:off x="3345815" y="1022985"/>
            <a:ext cx="4436110" cy="2113915"/>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1"/>
          <p:cNvSpPr/>
          <p:nvPr/>
        </p:nvSpPr>
        <p:spPr>
          <a:xfrm>
            <a:off x="3345815" y="1022985"/>
            <a:ext cx="4436110" cy="2113915"/>
          </a:xfrm>
          <a:prstGeom prst="rect">
            <a:avLst/>
          </a:prstGeom>
          <a:solidFill>
            <a:srgbClr val="DDC5B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 name="文本框 27"/>
          <p:cNvSpPr txBox="1"/>
          <p:nvPr/>
        </p:nvSpPr>
        <p:spPr>
          <a:xfrm>
            <a:off x="3052445" y="4028440"/>
            <a:ext cx="7169241" cy="2553335"/>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en-US" sz="1600" b="1" kern="0" noProof="0" dirty="0">
                <a:ln>
                  <a:noFill/>
                </a:ln>
                <a:solidFill>
                  <a:schemeClr val="tx1"/>
                </a:solidFill>
                <a:uLnTx/>
                <a:uFillTx/>
                <a:latin typeface="华文细黑" panose="02010600040101010101" pitchFamily="2" charset="-122"/>
                <a:ea typeface="华文细黑" panose="02010600040101010101" pitchFamily="2" charset="-122"/>
                <a:sym typeface="+mn-ea"/>
              </a:rPr>
              <a:t>- Option: </a:t>
            </a:r>
            <a:endParaRPr 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endParaRPr>
          </a:p>
          <a:p>
            <a:pPr indent="0" algn="l"/>
            <a:endParaRPr 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endParaRPr>
          </a:p>
          <a:p>
            <a:pPr indent="0" algn="l"/>
            <a:r>
              <a:rPr 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Akka gRPC &amp; Kafka for transport mechanisms</a:t>
            </a:r>
          </a:p>
          <a:p>
            <a:pPr indent="0" algn="l"/>
            <a:endParaRPr 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endParaRPr>
          </a:p>
          <a:p>
            <a:pPr indent="0" algn="l"/>
            <a:r>
              <a:rPr 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Event Sourcing for event persistence after a user updates her/his cart</a:t>
            </a:r>
          </a:p>
          <a:p>
            <a:pPr indent="0" algn="l"/>
            <a:r>
              <a:rPr 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Command Query Responsibility Segregation (CQRS for separating read and write responsibility</a:t>
            </a:r>
          </a:p>
          <a:p>
            <a:pPr indent="0" algn="l"/>
            <a:endParaRPr 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endParaRPr>
          </a:p>
          <a:p>
            <a:pPr indent="0" algn="l"/>
            <a:r>
              <a:rPr lang="en-US" sz="1600" kern="0" noProof="0" dirty="0" err="1">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Akka</a:t>
            </a:r>
            <a:r>
              <a:rPr lang="en-US" sz="1600" kern="0" noProof="0" dirty="0">
                <a:ln>
                  <a:noFill/>
                </a:ln>
                <a:solidFill>
                  <a:schemeClr val="tx1">
                    <a:lumMod val="50000"/>
                    <a:lumOff val="50000"/>
                  </a:schemeClr>
                </a:solidFill>
                <a:uLnTx/>
                <a:uFillTx/>
                <a:latin typeface="华文细黑" panose="02010600040101010101" pitchFamily="2" charset="-122"/>
                <a:ea typeface="华文细黑" panose="02010600040101010101" pitchFamily="2" charset="-122"/>
                <a:sym typeface="+mn-ea"/>
              </a:rPr>
              <a:t> projections for providing the data necessary for the Order and Analytics services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19"/>
          <p:cNvGrpSpPr/>
          <p:nvPr>
            <p:custDataLst>
              <p:tags r:id="rId1"/>
            </p:custDataLst>
          </p:nvPr>
        </p:nvGrpSpPr>
        <p:grpSpPr>
          <a:xfrm>
            <a:off x="-4913630" y="-1501140"/>
            <a:ext cx="15891510" cy="7816850"/>
            <a:chOff x="4010023" y="1528444"/>
            <a:chExt cx="6596383" cy="2790191"/>
          </a:xfrm>
        </p:grpSpPr>
        <p:sp>
          <p:nvSpPr>
            <p:cNvPr id="3" name="任意多边形: 形状 2"/>
            <p:cNvSpPr/>
            <p:nvPr/>
          </p:nvSpPr>
          <p:spPr>
            <a:xfrm>
              <a:off x="4010023" y="1528444"/>
              <a:ext cx="6596383" cy="2790191"/>
            </a:xfrm>
            <a:custGeom>
              <a:avLst/>
              <a:gdLst/>
              <a:ahLst/>
              <a:cxnLst/>
              <a:rect l="0" t="0" r="0" b="0"/>
              <a:pathLst>
                <a:path w="6596383" h="2790191">
                  <a:moveTo>
                    <a:pt x="0" y="0"/>
                  </a:moveTo>
                  <a:lnTo>
                    <a:pt x="6596382" y="0"/>
                  </a:lnTo>
                  <a:lnTo>
                    <a:pt x="6596382" y="2790190"/>
                  </a:lnTo>
                  <a:lnTo>
                    <a:pt x="0" y="2790190"/>
                  </a:lnTo>
                  <a:close/>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_圆角矩形 17"/>
            <p:cNvSpPr/>
            <p:nvPr>
              <p:custDataLst>
                <p:tags r:id="rId3"/>
              </p:custDataLst>
            </p:nvPr>
          </p:nvSpPr>
          <p:spPr>
            <a:xfrm>
              <a:off x="6575425" y="2392045"/>
              <a:ext cx="4030980" cy="1926590"/>
            </a:xfrm>
            <a:prstGeom prst="roundRect">
              <a:avLst/>
            </a:prstGeom>
            <a:noFill/>
            <a:ln w="3175">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任意多边形 20"/>
          <p:cNvSpPr/>
          <p:nvPr>
            <p:custDataLst>
              <p:tags r:id="rId2"/>
            </p:custDataLst>
          </p:nvPr>
        </p:nvSpPr>
        <p:spPr>
          <a:xfrm>
            <a:off x="841229" y="4789087"/>
            <a:ext cx="857724" cy="739417"/>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rgbClr val="2980B4"/>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flipV="1">
            <a:off x="10020526" y="583565"/>
            <a:ext cx="837113" cy="835660"/>
          </a:xfrm>
          <a:prstGeom prst="rect">
            <a:avLst/>
          </a:prstGeom>
        </p:spPr>
      </p:pic>
      <p:sp>
        <p:nvSpPr>
          <p:cNvPr id="14" name="矩形 13"/>
          <p:cNvSpPr/>
          <p:nvPr/>
        </p:nvSpPr>
        <p:spPr>
          <a:xfrm>
            <a:off x="763865" y="166034"/>
            <a:ext cx="2214880" cy="521970"/>
          </a:xfrm>
          <a:prstGeom prst="rect">
            <a:avLst/>
          </a:prstGeom>
        </p:spPr>
        <p:txBody>
          <a:bodyPr wrap="none">
            <a:spAutoFit/>
          </a:bodyPr>
          <a:lstStyle/>
          <a:p>
            <a:r>
              <a:rPr lang="en-US" altLang="zh-CN" sz="2800" dirty="0">
                <a:solidFill>
                  <a:schemeClr val="bg2">
                    <a:lumMod val="50000"/>
                  </a:schemeClr>
                </a:solidFill>
                <a:latin typeface="+mn-ea"/>
              </a:rPr>
              <a:t>Data Sourse</a:t>
            </a:r>
          </a:p>
        </p:txBody>
      </p:sp>
      <p:pic>
        <p:nvPicPr>
          <p:cNvPr id="18" name="Picture 17" descr="Screen Shot 2022-03-30 at 3.16.33 PM"/>
          <p:cNvPicPr>
            <a:picLocks noChangeAspect="1"/>
          </p:cNvPicPr>
          <p:nvPr/>
        </p:nvPicPr>
        <p:blipFill>
          <a:blip r:embed="rId7"/>
          <a:stretch>
            <a:fillRect/>
          </a:stretch>
        </p:blipFill>
        <p:spPr>
          <a:xfrm>
            <a:off x="4363085" y="1850390"/>
            <a:ext cx="5908040" cy="1348740"/>
          </a:xfrm>
          <a:prstGeom prst="rect">
            <a:avLst/>
          </a:prstGeom>
        </p:spPr>
      </p:pic>
      <p:sp>
        <p:nvSpPr>
          <p:cNvPr id="19" name="Text Box 18"/>
          <p:cNvSpPr txBox="1"/>
          <p:nvPr/>
        </p:nvSpPr>
        <p:spPr>
          <a:xfrm>
            <a:off x="1945640" y="1205230"/>
            <a:ext cx="9810115" cy="645160"/>
          </a:xfrm>
          <a:prstGeom prst="rect">
            <a:avLst/>
          </a:prstGeom>
          <a:noFill/>
        </p:spPr>
        <p:txBody>
          <a:bodyPr wrap="square" rtlCol="0">
            <a:spAutoFit/>
          </a:bodyPr>
          <a:lstStyle/>
          <a:p>
            <a:pPr marL="285750" indent="-285750">
              <a:buFont typeface="Wingdings" panose="05000000000000000000" charset="0"/>
              <a:buChar char=""/>
            </a:pPr>
            <a:r>
              <a:rPr lang="en-US" dirty="0"/>
              <a:t>User portrait database (The amount of data: 200k)</a:t>
            </a:r>
          </a:p>
          <a:p>
            <a:pPr indent="0">
              <a:buFont typeface="Wingdings" panose="05000000000000000000" charset="0"/>
              <a:buNone/>
            </a:pPr>
            <a:r>
              <a:rPr lang="en-US" dirty="0"/>
              <a:t> </a:t>
            </a:r>
            <a:r>
              <a:rPr lang="en-US" sz="1600" dirty="0">
                <a:solidFill>
                  <a:schemeClr val="accent1">
                    <a:lumMod val="75000"/>
                    <a:lumOff val="25000"/>
                  </a:schemeClr>
                </a:solidFill>
              </a:rPr>
              <a:t>https://</a:t>
            </a:r>
            <a:r>
              <a:rPr lang="en-US" sz="1600" dirty="0" err="1">
                <a:solidFill>
                  <a:schemeClr val="accent1">
                    <a:lumMod val="75000"/>
                    <a:lumOff val="25000"/>
                  </a:schemeClr>
                </a:solidFill>
              </a:rPr>
              <a:t>www.kaggle.com</a:t>
            </a:r>
            <a:r>
              <a:rPr lang="en-US" sz="1600" dirty="0">
                <a:solidFill>
                  <a:schemeClr val="accent1">
                    <a:lumMod val="75000"/>
                    <a:lumOff val="25000"/>
                  </a:schemeClr>
                </a:solidFill>
              </a:rPr>
              <a:t>/code/</a:t>
            </a:r>
            <a:r>
              <a:rPr lang="en-US" sz="1600" dirty="0" err="1">
                <a:solidFill>
                  <a:schemeClr val="accent1">
                    <a:lumMod val="75000"/>
                    <a:lumOff val="25000"/>
                  </a:schemeClr>
                </a:solidFill>
              </a:rPr>
              <a:t>danieloehm</a:t>
            </a:r>
            <a:r>
              <a:rPr lang="en-US" sz="1600" dirty="0">
                <a:solidFill>
                  <a:schemeClr val="accent1">
                    <a:lumMod val="75000"/>
                    <a:lumOff val="25000"/>
                  </a:schemeClr>
                </a:solidFill>
              </a:rPr>
              <a:t>/steam-game-recommendations/data </a:t>
            </a:r>
          </a:p>
        </p:txBody>
      </p:sp>
      <p:sp>
        <p:nvSpPr>
          <p:cNvPr id="20" name="Text Box 19"/>
          <p:cNvSpPr txBox="1"/>
          <p:nvPr/>
        </p:nvSpPr>
        <p:spPr>
          <a:xfrm>
            <a:off x="1945640" y="3106420"/>
            <a:ext cx="9810115" cy="645160"/>
          </a:xfrm>
          <a:prstGeom prst="rect">
            <a:avLst/>
          </a:prstGeom>
          <a:noFill/>
        </p:spPr>
        <p:txBody>
          <a:bodyPr wrap="square" rtlCol="0">
            <a:spAutoFit/>
          </a:bodyPr>
          <a:lstStyle/>
          <a:p>
            <a:pPr marL="285750" indent="-285750">
              <a:buFont typeface="Wingdings" panose="05000000000000000000" charset="0"/>
              <a:buChar char=""/>
            </a:pPr>
            <a:r>
              <a:rPr lang="en-US" dirty="0"/>
              <a:t>steam tag database</a:t>
            </a:r>
          </a:p>
          <a:p>
            <a:pPr indent="0">
              <a:buFont typeface="Wingdings" panose="05000000000000000000" charset="0"/>
              <a:buNone/>
            </a:pPr>
            <a:r>
              <a:rPr lang="en-US" dirty="0"/>
              <a:t> </a:t>
            </a:r>
            <a:r>
              <a:rPr lang="en-US" sz="1600" dirty="0">
                <a:solidFill>
                  <a:schemeClr val="accent1">
                    <a:lumMod val="75000"/>
                    <a:lumOff val="25000"/>
                  </a:schemeClr>
                </a:solidFill>
              </a:rPr>
              <a:t>https://</a:t>
            </a:r>
            <a:r>
              <a:rPr lang="en-US" sz="1600" dirty="0" err="1">
                <a:solidFill>
                  <a:schemeClr val="accent1">
                    <a:lumMod val="75000"/>
                    <a:lumOff val="25000"/>
                  </a:schemeClr>
                </a:solidFill>
              </a:rPr>
              <a:t>steamdb.info</a:t>
            </a:r>
            <a:r>
              <a:rPr lang="en-US" sz="1600" dirty="0">
                <a:solidFill>
                  <a:schemeClr val="accent1">
                    <a:lumMod val="75000"/>
                    <a:lumOff val="25000"/>
                  </a:schemeClr>
                </a:solidFill>
              </a:rPr>
              <a:t>/tags/ </a:t>
            </a:r>
          </a:p>
        </p:txBody>
      </p:sp>
      <p:sp>
        <p:nvSpPr>
          <p:cNvPr id="21" name="Text Box 20"/>
          <p:cNvSpPr txBox="1"/>
          <p:nvPr/>
        </p:nvSpPr>
        <p:spPr>
          <a:xfrm>
            <a:off x="1865630" y="4352290"/>
            <a:ext cx="3882027" cy="1384995"/>
          </a:xfrm>
          <a:prstGeom prst="rect">
            <a:avLst/>
          </a:prstGeom>
          <a:noFill/>
        </p:spPr>
        <p:txBody>
          <a:bodyPr wrap="square" rtlCol="0">
            <a:spAutoFit/>
          </a:bodyPr>
          <a:lstStyle/>
          <a:p>
            <a:pPr marL="285750" indent="-285750">
              <a:buFont typeface="Wingdings" panose="05000000000000000000" charset="0"/>
              <a:buChar char=""/>
            </a:pPr>
            <a:r>
              <a:rPr lang="en-US" dirty="0"/>
              <a:t>Evaluate database </a:t>
            </a:r>
            <a:r>
              <a:rPr lang="en-US" altLang="zh-CN" dirty="0"/>
              <a:t>(The amount of data: 6417.1k)</a:t>
            </a:r>
            <a:endParaRPr lang="en-US" dirty="0"/>
          </a:p>
          <a:p>
            <a:pPr indent="0">
              <a:buFont typeface="Wingdings" panose="05000000000000000000" charset="0"/>
              <a:buNone/>
            </a:pPr>
            <a:r>
              <a:rPr lang="en-US" sz="1600" dirty="0">
                <a:solidFill>
                  <a:schemeClr val="accent1">
                    <a:lumMod val="75000"/>
                    <a:lumOff val="25000"/>
                  </a:schemeClr>
                </a:solidFill>
              </a:rPr>
              <a:t>https://</a:t>
            </a:r>
            <a:r>
              <a:rPr lang="en-US" sz="1600" dirty="0" err="1">
                <a:solidFill>
                  <a:schemeClr val="accent1">
                    <a:lumMod val="75000"/>
                    <a:lumOff val="25000"/>
                  </a:schemeClr>
                </a:solidFill>
              </a:rPr>
              <a:t>www.kaggle.com</a:t>
            </a:r>
            <a:r>
              <a:rPr lang="en-US" sz="1600" dirty="0">
                <a:solidFill>
                  <a:schemeClr val="accent1">
                    <a:lumMod val="75000"/>
                    <a:lumOff val="25000"/>
                  </a:schemeClr>
                </a:solidFill>
              </a:rPr>
              <a:t>/code/</a:t>
            </a:r>
            <a:r>
              <a:rPr lang="en-US" sz="1600" dirty="0" err="1">
                <a:solidFill>
                  <a:schemeClr val="accent1">
                    <a:lumMod val="75000"/>
                    <a:lumOff val="25000"/>
                  </a:schemeClr>
                </a:solidFill>
              </a:rPr>
              <a:t>dardodel</a:t>
            </a:r>
            <a:r>
              <a:rPr lang="en-US" sz="1600" dirty="0">
                <a:solidFill>
                  <a:schemeClr val="accent1">
                    <a:lumMod val="75000"/>
                    <a:lumOff val="25000"/>
                  </a:schemeClr>
                </a:solidFill>
              </a:rPr>
              <a:t>/steam-reviews-auto-topic-modeling-w-transformers/data</a:t>
            </a:r>
          </a:p>
        </p:txBody>
      </p:sp>
      <p:pic>
        <p:nvPicPr>
          <p:cNvPr id="22" name="Picture 21" descr="Screen Shot 2022-03-30 at 3.21.20 PM"/>
          <p:cNvPicPr>
            <a:picLocks noChangeAspect="1"/>
          </p:cNvPicPr>
          <p:nvPr/>
        </p:nvPicPr>
        <p:blipFill>
          <a:blip r:embed="rId8"/>
          <a:stretch>
            <a:fillRect/>
          </a:stretch>
        </p:blipFill>
        <p:spPr>
          <a:xfrm>
            <a:off x="5837555" y="3199130"/>
            <a:ext cx="4433570" cy="1401445"/>
          </a:xfrm>
          <a:prstGeom prst="rect">
            <a:avLst/>
          </a:prstGeom>
        </p:spPr>
      </p:pic>
      <p:pic>
        <p:nvPicPr>
          <p:cNvPr id="23" name="Picture 22" descr="Screen Shot 2022-03-30 at 3.23.01 PM"/>
          <p:cNvPicPr>
            <a:picLocks noChangeAspect="1"/>
          </p:cNvPicPr>
          <p:nvPr/>
        </p:nvPicPr>
        <p:blipFill>
          <a:blip r:embed="rId9"/>
          <a:stretch>
            <a:fillRect/>
          </a:stretch>
        </p:blipFill>
        <p:spPr>
          <a:xfrm>
            <a:off x="5206365" y="4711700"/>
            <a:ext cx="5064760" cy="1374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53"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77"/>
          <p:cNvSpPr/>
          <p:nvPr/>
        </p:nvSpPr>
        <p:spPr bwMode="auto">
          <a:xfrm>
            <a:off x="7093585" y="1953260"/>
            <a:ext cx="4272915" cy="125730"/>
          </a:xfrm>
          <a:custGeom>
            <a:avLst/>
            <a:gdLst>
              <a:gd name="T0" fmla="*/ 506 w 516"/>
              <a:gd name="T1" fmla="*/ 0 h 29"/>
              <a:gd name="T2" fmla="*/ 0 w 516"/>
              <a:gd name="T3" fmla="*/ 0 h 29"/>
              <a:gd name="T4" fmla="*/ 2 w 516"/>
              <a:gd name="T5" fmla="*/ 14 h 29"/>
              <a:gd name="T6" fmla="*/ 0 w 516"/>
              <a:gd name="T7" fmla="*/ 29 h 29"/>
              <a:gd name="T8" fmla="*/ 506 w 516"/>
              <a:gd name="T9" fmla="*/ 29 h 29"/>
              <a:gd name="T10" fmla="*/ 516 w 516"/>
              <a:gd name="T11" fmla="*/ 14 h 29"/>
              <a:gd name="T12" fmla="*/ 506 w 51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516" h="29">
                <a:moveTo>
                  <a:pt x="506" y="0"/>
                </a:moveTo>
                <a:cubicBezTo>
                  <a:pt x="0" y="0"/>
                  <a:pt x="0" y="0"/>
                  <a:pt x="0" y="0"/>
                </a:cubicBezTo>
                <a:cubicBezTo>
                  <a:pt x="1" y="5"/>
                  <a:pt x="2" y="9"/>
                  <a:pt x="2" y="14"/>
                </a:cubicBezTo>
                <a:cubicBezTo>
                  <a:pt x="2" y="19"/>
                  <a:pt x="1" y="24"/>
                  <a:pt x="0" y="29"/>
                </a:cubicBezTo>
                <a:cubicBezTo>
                  <a:pt x="506" y="29"/>
                  <a:pt x="506" y="29"/>
                  <a:pt x="506" y="29"/>
                </a:cubicBezTo>
                <a:cubicBezTo>
                  <a:pt x="511" y="29"/>
                  <a:pt x="516" y="22"/>
                  <a:pt x="516" y="14"/>
                </a:cubicBezTo>
                <a:cubicBezTo>
                  <a:pt x="516" y="7"/>
                  <a:pt x="511" y="0"/>
                  <a:pt x="506" y="0"/>
                </a:cubicBezTo>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8"/>
          <p:cNvSpPr/>
          <p:nvPr/>
        </p:nvSpPr>
        <p:spPr bwMode="auto">
          <a:xfrm>
            <a:off x="763905" y="1953260"/>
            <a:ext cx="6200140" cy="151130"/>
          </a:xfrm>
          <a:custGeom>
            <a:avLst/>
            <a:gdLst>
              <a:gd name="T0" fmla="*/ 1477 w 1477"/>
              <a:gd name="T1" fmla="*/ 0 h 29"/>
              <a:gd name="T2" fmla="*/ 11 w 1477"/>
              <a:gd name="T3" fmla="*/ 0 h 29"/>
              <a:gd name="T4" fmla="*/ 0 w 1477"/>
              <a:gd name="T5" fmla="*/ 14 h 29"/>
              <a:gd name="T6" fmla="*/ 11 w 1477"/>
              <a:gd name="T7" fmla="*/ 29 h 29"/>
              <a:gd name="T8" fmla="*/ 1477 w 1477"/>
              <a:gd name="T9" fmla="*/ 29 h 29"/>
              <a:gd name="T10" fmla="*/ 1477 w 1477"/>
              <a:gd name="T11" fmla="*/ 0 h 29"/>
            </a:gdLst>
            <a:ahLst/>
            <a:cxnLst>
              <a:cxn ang="0">
                <a:pos x="T0" y="T1"/>
              </a:cxn>
              <a:cxn ang="0">
                <a:pos x="T2" y="T3"/>
              </a:cxn>
              <a:cxn ang="0">
                <a:pos x="T4" y="T5"/>
              </a:cxn>
              <a:cxn ang="0">
                <a:pos x="T6" y="T7"/>
              </a:cxn>
              <a:cxn ang="0">
                <a:pos x="T8" y="T9"/>
              </a:cxn>
              <a:cxn ang="0">
                <a:pos x="T10" y="T11"/>
              </a:cxn>
            </a:cxnLst>
            <a:rect l="0" t="0" r="r" b="b"/>
            <a:pathLst>
              <a:path w="1477" h="29">
                <a:moveTo>
                  <a:pt x="1477" y="0"/>
                </a:moveTo>
                <a:cubicBezTo>
                  <a:pt x="11" y="0"/>
                  <a:pt x="11" y="0"/>
                  <a:pt x="11" y="0"/>
                </a:cubicBezTo>
                <a:cubicBezTo>
                  <a:pt x="5" y="0"/>
                  <a:pt x="0" y="7"/>
                  <a:pt x="0" y="14"/>
                </a:cubicBezTo>
                <a:cubicBezTo>
                  <a:pt x="0" y="22"/>
                  <a:pt x="5" y="29"/>
                  <a:pt x="11" y="29"/>
                </a:cubicBezTo>
                <a:cubicBezTo>
                  <a:pt x="1477" y="29"/>
                  <a:pt x="1477" y="29"/>
                  <a:pt x="1477" y="29"/>
                </a:cubicBezTo>
                <a:cubicBezTo>
                  <a:pt x="1477" y="0"/>
                  <a:pt x="1477" y="0"/>
                  <a:pt x="1477" y="0"/>
                </a:cubicBezTo>
              </a:path>
            </a:pathLst>
          </a:custGeom>
          <a:solidFill>
            <a:schemeClr val="tx1">
              <a:lumMod val="50000"/>
              <a:lumOff val="50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nvGrpSpPr>
          <p:cNvPr id="38" name="组合 37"/>
          <p:cNvGrpSpPr/>
          <p:nvPr/>
        </p:nvGrpSpPr>
        <p:grpSpPr>
          <a:xfrm>
            <a:off x="6869066" y="1854578"/>
            <a:ext cx="371472" cy="372997"/>
            <a:chOff x="8414021" y="2659123"/>
            <a:chExt cx="371472" cy="372997"/>
          </a:xfrm>
        </p:grpSpPr>
        <p:sp>
          <p:nvSpPr>
            <p:cNvPr id="7" name="Oval 79"/>
            <p:cNvSpPr>
              <a:spLocks noChangeArrowheads="1"/>
            </p:cNvSpPr>
            <p:nvPr/>
          </p:nvSpPr>
          <p:spPr bwMode="auto">
            <a:xfrm>
              <a:off x="8414021" y="2659123"/>
              <a:ext cx="371472" cy="372997"/>
            </a:xfrm>
            <a:prstGeom prst="ellipse">
              <a:avLst/>
            </a:prstGeom>
            <a:solidFill>
              <a:schemeClr val="tx1">
                <a:lumMod val="85000"/>
                <a:lumOff val="1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8" name="Oval 80"/>
            <p:cNvSpPr>
              <a:spLocks noChangeArrowheads="1"/>
            </p:cNvSpPr>
            <p:nvPr/>
          </p:nvSpPr>
          <p:spPr bwMode="auto">
            <a:xfrm>
              <a:off x="8548901" y="2795533"/>
              <a:ext cx="106135"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grpSp>
        <p:nvGrpSpPr>
          <p:cNvPr id="37" name="组合 36"/>
          <p:cNvGrpSpPr/>
          <p:nvPr/>
        </p:nvGrpSpPr>
        <p:grpSpPr>
          <a:xfrm>
            <a:off x="4687988" y="1867913"/>
            <a:ext cx="371472" cy="372997"/>
            <a:chOff x="5479833" y="2659123"/>
            <a:chExt cx="371472" cy="372997"/>
          </a:xfrm>
        </p:grpSpPr>
        <p:sp>
          <p:nvSpPr>
            <p:cNvPr id="9" name="Oval 81"/>
            <p:cNvSpPr>
              <a:spLocks noChangeArrowheads="1"/>
            </p:cNvSpPr>
            <p:nvPr/>
          </p:nvSpPr>
          <p:spPr bwMode="auto">
            <a:xfrm>
              <a:off x="5479833" y="2659123"/>
              <a:ext cx="371472" cy="372997"/>
            </a:xfrm>
            <a:prstGeom prst="ellipse">
              <a:avLst/>
            </a:prstGeom>
            <a:solidFill>
              <a:schemeClr val="tx1">
                <a:lumMod val="65000"/>
                <a:lumOff val="3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10" name="Oval 82"/>
            <p:cNvSpPr>
              <a:spLocks noChangeArrowheads="1"/>
            </p:cNvSpPr>
            <p:nvPr/>
          </p:nvSpPr>
          <p:spPr bwMode="auto">
            <a:xfrm>
              <a:off x="5614712" y="2795533"/>
              <a:ext cx="106135"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grpSp>
        <p:nvGrpSpPr>
          <p:cNvPr id="36" name="组合 35"/>
          <p:cNvGrpSpPr/>
          <p:nvPr/>
        </p:nvGrpSpPr>
        <p:grpSpPr>
          <a:xfrm>
            <a:off x="2640857" y="1835528"/>
            <a:ext cx="371472" cy="372997"/>
            <a:chOff x="3109487" y="2659123"/>
            <a:chExt cx="371472" cy="372997"/>
          </a:xfrm>
        </p:grpSpPr>
        <p:sp>
          <p:nvSpPr>
            <p:cNvPr id="11" name="Oval 83"/>
            <p:cNvSpPr>
              <a:spLocks noChangeArrowheads="1"/>
            </p:cNvSpPr>
            <p:nvPr/>
          </p:nvSpPr>
          <p:spPr bwMode="auto">
            <a:xfrm>
              <a:off x="3109487" y="2659123"/>
              <a:ext cx="371472" cy="372997"/>
            </a:xfrm>
            <a:prstGeom prst="ellipse">
              <a:avLst/>
            </a:prstGeom>
            <a:solidFill>
              <a:schemeClr val="tx1">
                <a:lumMod val="65000"/>
                <a:lumOff val="3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12" name="Oval 84"/>
            <p:cNvSpPr>
              <a:spLocks noChangeArrowheads="1"/>
            </p:cNvSpPr>
            <p:nvPr/>
          </p:nvSpPr>
          <p:spPr bwMode="auto">
            <a:xfrm>
              <a:off x="3246578" y="2795533"/>
              <a:ext cx="99502"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grpSp>
        <p:nvGrpSpPr>
          <p:cNvPr id="35" name="组合 34"/>
          <p:cNvGrpSpPr/>
          <p:nvPr/>
        </p:nvGrpSpPr>
        <p:grpSpPr>
          <a:xfrm>
            <a:off x="664356" y="1842513"/>
            <a:ext cx="371472" cy="372997"/>
            <a:chOff x="772306" y="2659123"/>
            <a:chExt cx="371472" cy="372997"/>
          </a:xfrm>
        </p:grpSpPr>
        <p:sp>
          <p:nvSpPr>
            <p:cNvPr id="13" name="Oval 85"/>
            <p:cNvSpPr>
              <a:spLocks noChangeArrowheads="1"/>
            </p:cNvSpPr>
            <p:nvPr/>
          </p:nvSpPr>
          <p:spPr bwMode="auto">
            <a:xfrm>
              <a:off x="772306" y="2659123"/>
              <a:ext cx="371472" cy="372997"/>
            </a:xfrm>
            <a:prstGeom prst="ellipse">
              <a:avLst/>
            </a:prstGeom>
            <a:solidFill>
              <a:schemeClr val="tx1">
                <a:lumMod val="65000"/>
                <a:lumOff val="3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14" name="Oval 86"/>
            <p:cNvSpPr>
              <a:spLocks noChangeArrowheads="1"/>
            </p:cNvSpPr>
            <p:nvPr/>
          </p:nvSpPr>
          <p:spPr bwMode="auto">
            <a:xfrm>
              <a:off x="907187" y="2795533"/>
              <a:ext cx="99502"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sp>
        <p:nvSpPr>
          <p:cNvPr id="15" name="文本框 87"/>
          <p:cNvSpPr txBox="1"/>
          <p:nvPr/>
        </p:nvSpPr>
        <p:spPr>
          <a:xfrm>
            <a:off x="590615" y="1443280"/>
            <a:ext cx="1814195" cy="306705"/>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dirty="0">
                <a:solidFill>
                  <a:schemeClr val="bg2">
                    <a:lumMod val="50000"/>
                  </a:schemeClr>
                </a:solidFill>
                <a:latin typeface="+mj-lt"/>
                <a:cs typeface="Arial" panose="020B0604020202090204" pitchFamily="34" charset="0"/>
              </a:rPr>
              <a:t>Mar. 27th – Apr. 2nd</a:t>
            </a:r>
          </a:p>
        </p:txBody>
      </p:sp>
      <p:sp>
        <p:nvSpPr>
          <p:cNvPr id="16" name="文本框 88"/>
          <p:cNvSpPr txBox="1"/>
          <p:nvPr/>
        </p:nvSpPr>
        <p:spPr>
          <a:xfrm>
            <a:off x="2641194" y="1433049"/>
            <a:ext cx="1645285" cy="306705"/>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dirty="0">
                <a:solidFill>
                  <a:schemeClr val="bg2">
                    <a:lumMod val="50000"/>
                  </a:schemeClr>
                </a:solidFill>
                <a:latin typeface="+mj-lt"/>
                <a:cs typeface="Arial" panose="020B0604020202090204" pitchFamily="34" charset="0"/>
              </a:rPr>
              <a:t>Apr. 3rd – Apr. 9th</a:t>
            </a:r>
          </a:p>
        </p:txBody>
      </p:sp>
      <p:sp>
        <p:nvSpPr>
          <p:cNvPr id="17" name="文本框 89"/>
          <p:cNvSpPr txBox="1"/>
          <p:nvPr/>
        </p:nvSpPr>
        <p:spPr>
          <a:xfrm>
            <a:off x="4688417" y="1402569"/>
            <a:ext cx="1734820" cy="306705"/>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dirty="0">
                <a:solidFill>
                  <a:schemeClr val="bg2">
                    <a:lumMod val="50000"/>
                  </a:schemeClr>
                </a:solidFill>
                <a:latin typeface="+mj-lt"/>
                <a:cs typeface="Arial" panose="020B0604020202090204" pitchFamily="34" charset="0"/>
              </a:rPr>
              <a:t>Apr.10th – Apr.16th</a:t>
            </a:r>
          </a:p>
        </p:txBody>
      </p:sp>
      <p:sp>
        <p:nvSpPr>
          <p:cNvPr id="18" name="文本框 90"/>
          <p:cNvSpPr txBox="1"/>
          <p:nvPr/>
        </p:nvSpPr>
        <p:spPr>
          <a:xfrm>
            <a:off x="6880378" y="1402569"/>
            <a:ext cx="1744345" cy="306705"/>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dirty="0">
                <a:solidFill>
                  <a:schemeClr val="bg2">
                    <a:lumMod val="50000"/>
                  </a:schemeClr>
                </a:solidFill>
                <a:latin typeface="+mj-lt"/>
                <a:cs typeface="Arial" panose="020B0604020202090204" pitchFamily="34" charset="0"/>
              </a:rPr>
              <a:t>Apr.17th – Apr.23rd</a:t>
            </a:r>
          </a:p>
        </p:txBody>
      </p:sp>
      <p:grpSp>
        <p:nvGrpSpPr>
          <p:cNvPr id="19" name="组合 18"/>
          <p:cNvGrpSpPr/>
          <p:nvPr/>
        </p:nvGrpSpPr>
        <p:grpSpPr>
          <a:xfrm>
            <a:off x="596248" y="2340836"/>
            <a:ext cx="1913136" cy="2172381"/>
            <a:chOff x="678176" y="2153921"/>
            <a:chExt cx="1373544" cy="1618012"/>
          </a:xfrm>
        </p:grpSpPr>
        <p:sp>
          <p:nvSpPr>
            <p:cNvPr id="32" name="矩形 31"/>
            <p:cNvSpPr/>
            <p:nvPr/>
          </p:nvSpPr>
          <p:spPr>
            <a:xfrm>
              <a:off x="678176" y="2153921"/>
              <a:ext cx="1090116" cy="275082"/>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zh-CN" altLang="en-US"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Collect </a:t>
              </a:r>
              <a:r>
                <a:rPr lang="en-US" altLang="zh-CN"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D</a:t>
              </a:r>
              <a:r>
                <a:rPr lang="zh-CN" altLang="en-US"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ata</a:t>
              </a:r>
            </a:p>
          </p:txBody>
        </p:sp>
        <p:sp>
          <p:nvSpPr>
            <p:cNvPr id="34" name="文本框 66"/>
            <p:cNvSpPr txBox="1">
              <a:spLocks noChangeArrowheads="1"/>
            </p:cNvSpPr>
            <p:nvPr/>
          </p:nvSpPr>
          <p:spPr bwMode="auto">
            <a:xfrm>
              <a:off x="690246" y="2497793"/>
              <a:ext cx="1361474" cy="1274140"/>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lnSpc>
                  <a:spcPct val="130000"/>
                </a:lnSpc>
                <a:spcBef>
                  <a:spcPct val="0"/>
                </a:spcBef>
                <a:spcAft>
                  <a:spcPct val="0"/>
                </a:spcAft>
              </a:pPr>
              <a:r>
                <a:rPr lang="zh-CN" altLang="en-US" dirty="0">
                  <a:solidFill>
                    <a:schemeClr val="bg2">
                      <a:lumMod val="50000"/>
                    </a:schemeClr>
                  </a:solidFill>
                </a:rPr>
                <a:t>Collect data from Kaggle, decide complete logic, and technology we need, prepare for planning presentation(All)</a:t>
              </a:r>
            </a:p>
          </p:txBody>
        </p:sp>
      </p:grpSp>
      <p:grpSp>
        <p:nvGrpSpPr>
          <p:cNvPr id="20" name="组合 19"/>
          <p:cNvGrpSpPr/>
          <p:nvPr/>
        </p:nvGrpSpPr>
        <p:grpSpPr>
          <a:xfrm>
            <a:off x="2509384" y="2328560"/>
            <a:ext cx="2236510" cy="3536631"/>
            <a:chOff x="678233" y="2144775"/>
            <a:chExt cx="1605711" cy="2634119"/>
          </a:xfrm>
        </p:grpSpPr>
        <p:sp>
          <p:nvSpPr>
            <p:cNvPr id="29" name="矩形 28"/>
            <p:cNvSpPr/>
            <p:nvPr/>
          </p:nvSpPr>
          <p:spPr>
            <a:xfrm>
              <a:off x="678233" y="2144775"/>
              <a:ext cx="1605711" cy="275082"/>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zh-CN" altLang="en-US"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Build </a:t>
              </a:r>
              <a:r>
                <a:rPr lang="en-US" altLang="zh-CN"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E</a:t>
              </a:r>
              <a:r>
                <a:rPr lang="zh-CN" altLang="en-US"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nvironment</a:t>
              </a:r>
            </a:p>
          </p:txBody>
        </p:sp>
        <p:sp>
          <p:nvSpPr>
            <p:cNvPr id="31" name="文本框 66"/>
            <p:cNvSpPr txBox="1">
              <a:spLocks noChangeArrowheads="1"/>
            </p:cNvSpPr>
            <p:nvPr/>
          </p:nvSpPr>
          <p:spPr bwMode="auto">
            <a:xfrm>
              <a:off x="690246" y="2499253"/>
              <a:ext cx="1361474" cy="2279641"/>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lnSpc>
                  <a:spcPct val="130000"/>
                </a:lnSpc>
                <a:spcBef>
                  <a:spcPct val="0"/>
                </a:spcBef>
                <a:spcAft>
                  <a:spcPct val="0"/>
                </a:spcAft>
              </a:pPr>
              <a:r>
                <a:rPr lang="zh-CN" altLang="en-US" dirty="0">
                  <a:solidFill>
                    <a:schemeClr val="bg2">
                      <a:lumMod val="50000"/>
                    </a:schemeClr>
                  </a:solidFill>
                </a:rPr>
                <a:t>Build environment, import the jar package, establish the basic framework for our project(Xinzhuo Liu), and data cleaning and preprocessing(Chen Ye). Simulate a large number of concurrent users(Jingru Xiang).</a:t>
              </a:r>
            </a:p>
          </p:txBody>
        </p:sp>
      </p:grpSp>
      <p:grpSp>
        <p:nvGrpSpPr>
          <p:cNvPr id="21" name="组合 20"/>
          <p:cNvGrpSpPr/>
          <p:nvPr/>
        </p:nvGrpSpPr>
        <p:grpSpPr>
          <a:xfrm>
            <a:off x="4677477" y="2344977"/>
            <a:ext cx="2098390" cy="3249905"/>
            <a:chOff x="690246" y="2169773"/>
            <a:chExt cx="1506548" cy="2420563"/>
          </a:xfrm>
        </p:grpSpPr>
        <p:sp>
          <p:nvSpPr>
            <p:cNvPr id="26" name="矩形 25"/>
            <p:cNvSpPr/>
            <p:nvPr/>
          </p:nvSpPr>
          <p:spPr>
            <a:xfrm>
              <a:off x="697792" y="2169773"/>
              <a:ext cx="1499002" cy="274314"/>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zh-CN" altLang="en-US"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Design UI and UX</a:t>
              </a:r>
            </a:p>
          </p:txBody>
        </p:sp>
        <p:sp>
          <p:nvSpPr>
            <p:cNvPr id="28" name="文本框 66"/>
            <p:cNvSpPr txBox="1">
              <a:spLocks noChangeArrowheads="1"/>
            </p:cNvSpPr>
            <p:nvPr/>
          </p:nvSpPr>
          <p:spPr bwMode="auto">
            <a:xfrm>
              <a:off x="690246" y="2511700"/>
              <a:ext cx="1305802" cy="2078636"/>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lnSpc>
                  <a:spcPct val="130000"/>
                </a:lnSpc>
                <a:spcBef>
                  <a:spcPct val="0"/>
                </a:spcBef>
                <a:spcAft>
                  <a:spcPct val="0"/>
                </a:spcAft>
              </a:pPr>
              <a:r>
                <a:rPr lang="zh-CN" altLang="en-US" dirty="0">
                  <a:solidFill>
                    <a:schemeClr val="bg2">
                      <a:lumMod val="50000"/>
                    </a:schemeClr>
                  </a:solidFill>
                </a:rPr>
                <a:t>Design UI and UX elements using Java Swing(Chen Ye), meanwhile, finish initial ML train and test(Jingru Xiang). Then, add codes for part of reactive component.(Xinzhuo Liu, Jingru Xiang)</a:t>
              </a:r>
            </a:p>
          </p:txBody>
        </p:sp>
      </p:grpSp>
      <p:grpSp>
        <p:nvGrpSpPr>
          <p:cNvPr id="22" name="组合 21"/>
          <p:cNvGrpSpPr/>
          <p:nvPr/>
        </p:nvGrpSpPr>
        <p:grpSpPr>
          <a:xfrm>
            <a:off x="6924057" y="2340841"/>
            <a:ext cx="2226655" cy="2184122"/>
            <a:chOff x="678176" y="2153921"/>
            <a:chExt cx="1598636" cy="1626757"/>
          </a:xfrm>
        </p:grpSpPr>
        <p:sp>
          <p:nvSpPr>
            <p:cNvPr id="23" name="矩形 22"/>
            <p:cNvSpPr/>
            <p:nvPr/>
          </p:nvSpPr>
          <p:spPr>
            <a:xfrm>
              <a:off x="678176" y="2153921"/>
              <a:ext cx="1458398" cy="275082"/>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F</a:t>
              </a:r>
              <a:r>
                <a:rPr lang="zh-CN" altLang="en-US"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inish </a:t>
              </a:r>
              <a:r>
                <a:rPr lang="en-US" altLang="zh-CN"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F</a:t>
              </a:r>
              <a:r>
                <a:rPr lang="zh-CN" altLang="en-US"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unctions</a:t>
              </a:r>
            </a:p>
          </p:txBody>
        </p:sp>
        <p:sp>
          <p:nvSpPr>
            <p:cNvPr id="25" name="文本框 66"/>
            <p:cNvSpPr txBox="1">
              <a:spLocks noChangeArrowheads="1"/>
            </p:cNvSpPr>
            <p:nvPr/>
          </p:nvSpPr>
          <p:spPr bwMode="auto">
            <a:xfrm>
              <a:off x="690246" y="2521221"/>
              <a:ext cx="1586566" cy="1259457"/>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lnSpc>
                  <a:spcPct val="130000"/>
                </a:lnSpc>
                <a:spcBef>
                  <a:spcPct val="0"/>
                </a:spcBef>
                <a:spcAft>
                  <a:spcPct val="0"/>
                </a:spcAft>
              </a:pPr>
              <a:r>
                <a:rPr lang="zh-CN" altLang="en-US" dirty="0">
                  <a:solidFill>
                    <a:schemeClr val="bg2">
                      <a:lumMod val="50000"/>
                    </a:schemeClr>
                  </a:solidFill>
                </a:rPr>
                <a:t>Backend using Scala to finish functions to write interaction data(Jingru Xiang) and real time update recommendation(Xinzhuo Liu). Finish unit test(Chen Ye).</a:t>
              </a:r>
            </a:p>
          </p:txBody>
        </p:sp>
      </p:grpSp>
      <p:sp>
        <p:nvSpPr>
          <p:cNvPr id="39" name="矩形 38"/>
          <p:cNvSpPr/>
          <p:nvPr/>
        </p:nvSpPr>
        <p:spPr>
          <a:xfrm>
            <a:off x="763865" y="166034"/>
            <a:ext cx="2122170" cy="521970"/>
          </a:xfrm>
          <a:prstGeom prst="rect">
            <a:avLst/>
          </a:prstGeom>
        </p:spPr>
        <p:txBody>
          <a:bodyPr wrap="none">
            <a:spAutoFit/>
          </a:bodyPr>
          <a:lstStyle/>
          <a:p>
            <a:r>
              <a:rPr lang="en-US" altLang="zh-CN" sz="2800" dirty="0">
                <a:solidFill>
                  <a:schemeClr val="bg2">
                    <a:lumMod val="50000"/>
                  </a:schemeClr>
                </a:solidFill>
                <a:latin typeface="+mn-ea"/>
              </a:rPr>
              <a:t>Mile Stones</a:t>
            </a:r>
          </a:p>
        </p:txBody>
      </p:sp>
      <p:grpSp>
        <p:nvGrpSpPr>
          <p:cNvPr id="2" name="组合 37"/>
          <p:cNvGrpSpPr/>
          <p:nvPr/>
        </p:nvGrpSpPr>
        <p:grpSpPr>
          <a:xfrm>
            <a:off x="9016001" y="1854578"/>
            <a:ext cx="371472" cy="372997"/>
            <a:chOff x="8414021" y="2659123"/>
            <a:chExt cx="371472" cy="372997"/>
          </a:xfrm>
        </p:grpSpPr>
        <p:sp>
          <p:nvSpPr>
            <p:cNvPr id="3" name="Oval 79"/>
            <p:cNvSpPr>
              <a:spLocks noChangeArrowheads="1"/>
            </p:cNvSpPr>
            <p:nvPr/>
          </p:nvSpPr>
          <p:spPr bwMode="auto">
            <a:xfrm>
              <a:off x="8414021" y="2659123"/>
              <a:ext cx="371472" cy="372997"/>
            </a:xfrm>
            <a:prstGeom prst="ellipse">
              <a:avLst/>
            </a:prstGeom>
            <a:solidFill>
              <a:schemeClr val="tx1">
                <a:lumMod val="85000"/>
                <a:lumOff val="1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sp>
          <p:nvSpPr>
            <p:cNvPr id="4" name="Oval 80"/>
            <p:cNvSpPr>
              <a:spLocks noChangeArrowheads="1"/>
            </p:cNvSpPr>
            <p:nvPr/>
          </p:nvSpPr>
          <p:spPr bwMode="auto">
            <a:xfrm>
              <a:off x="8548901" y="2795533"/>
              <a:ext cx="106135" cy="100176"/>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schemeClr val="bg2">
                    <a:lumMod val="50000"/>
                  </a:schemeClr>
                </a:solidFill>
              </a:endParaRPr>
            </a:p>
          </p:txBody>
        </p:sp>
      </p:grpSp>
      <p:sp>
        <p:nvSpPr>
          <p:cNvPr id="24" name="文本框 90"/>
          <p:cNvSpPr txBox="1"/>
          <p:nvPr/>
        </p:nvSpPr>
        <p:spPr>
          <a:xfrm>
            <a:off x="9043823" y="1402569"/>
            <a:ext cx="1784350" cy="306705"/>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400" dirty="0">
                <a:solidFill>
                  <a:schemeClr val="bg2">
                    <a:lumMod val="50000"/>
                  </a:schemeClr>
                </a:solidFill>
                <a:latin typeface="+mj-lt"/>
                <a:cs typeface="Arial" panose="020B0604020202090204" pitchFamily="34" charset="0"/>
              </a:rPr>
              <a:t>Apr.24th – Apr. 28th</a:t>
            </a:r>
          </a:p>
        </p:txBody>
      </p:sp>
      <p:grpSp>
        <p:nvGrpSpPr>
          <p:cNvPr id="30" name="组合 21"/>
          <p:cNvGrpSpPr/>
          <p:nvPr/>
        </p:nvGrpSpPr>
        <p:grpSpPr>
          <a:xfrm>
            <a:off x="9173862" y="2340841"/>
            <a:ext cx="2226655" cy="1124336"/>
            <a:chOff x="678176" y="2153921"/>
            <a:chExt cx="1598636" cy="837417"/>
          </a:xfrm>
        </p:grpSpPr>
        <p:sp>
          <p:nvSpPr>
            <p:cNvPr id="33" name="矩形 22"/>
            <p:cNvSpPr/>
            <p:nvPr/>
          </p:nvSpPr>
          <p:spPr>
            <a:xfrm>
              <a:off x="678176" y="2153921"/>
              <a:ext cx="1136151" cy="275082"/>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defTabSz="914400" eaLnBrk="0" fontAlgn="base" hangingPunct="0">
                <a:spcBef>
                  <a:spcPct val="0"/>
                </a:spcBef>
                <a:spcAft>
                  <a:spcPct val="0"/>
                </a:spcAft>
              </a:pPr>
              <a:r>
                <a:rPr lang="en-US" altLang="zh-CN"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P</a:t>
              </a:r>
              <a:r>
                <a:rPr lang="zh-CN" altLang="en-US" sz="1800" b="1" dirty="0">
                  <a:solidFill>
                    <a:schemeClr val="bg2">
                      <a:lumMod val="50000"/>
                    </a:schemeClr>
                  </a:solidFill>
                  <a:latin typeface="Arial" panose="020B0604020202090204" pitchFamily="34" charset="0"/>
                  <a:ea typeface="文泉驿微米黑" panose="020B0606030804020204" pitchFamily="34" charset="-122"/>
                  <a:cs typeface="Arial" panose="020B0604020202090204" pitchFamily="34" charset="0"/>
                </a:rPr>
                <a:t>resentation</a:t>
              </a:r>
            </a:p>
          </p:txBody>
        </p:sp>
        <p:sp>
          <p:nvSpPr>
            <p:cNvPr id="40" name="文本框 66"/>
            <p:cNvSpPr txBox="1">
              <a:spLocks noChangeArrowheads="1"/>
            </p:cNvSpPr>
            <p:nvPr/>
          </p:nvSpPr>
          <p:spPr bwMode="auto">
            <a:xfrm>
              <a:off x="690246" y="2521221"/>
              <a:ext cx="1586566" cy="470117"/>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lnSpc>
                  <a:spcPct val="130000"/>
                </a:lnSpc>
                <a:spcBef>
                  <a:spcPct val="0"/>
                </a:spcBef>
                <a:spcAft>
                  <a:spcPct val="0"/>
                </a:spcAft>
              </a:pPr>
              <a:r>
                <a:rPr lang="zh-CN" altLang="en-US" dirty="0">
                  <a:solidFill>
                    <a:schemeClr val="bg2">
                      <a:lumMod val="50000"/>
                    </a:schemeClr>
                  </a:solidFill>
                </a:rPr>
                <a:t>PowerPoint and prepare for presentation(All)</a:t>
              </a:r>
            </a:p>
          </p:txBody>
        </p:sp>
      </p:gr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2000"/>
                                        <p:tgtEl>
                                          <p:spTgt spid="6"/>
                                        </p:tgtEl>
                                      </p:cBhvr>
                                    </p:animEffect>
                                  </p:childTnLst>
                                </p:cTn>
                              </p:par>
                              <p:par>
                                <p:cTn id="11" presetID="10" presetClass="entr" presetSubtype="0" fill="hold" nodeType="withEffect">
                                  <p:stCondLst>
                                    <p:cond delay="50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35" presetClass="path" presetSubtype="0" fill="hold" nodeType="withEffect">
                                  <p:stCondLst>
                                    <p:cond delay="500"/>
                                  </p:stCondLst>
                                  <p:childTnLst>
                                    <p:animMotion origin="layout" path="M -2.08333E-6 2.22222E-6 L -0.19205 -4.81481E-6 " pathEditMode="relative" rAng="0" ptsTypes="AA">
                                      <p:cBhvr>
                                        <p:cTn id="15" dur="600" spd="-100000" fill="hold"/>
                                        <p:tgtEl>
                                          <p:spTgt spid="36"/>
                                        </p:tgtEl>
                                        <p:attrNameLst>
                                          <p:attrName>ppt_x</p:attrName>
                                          <p:attrName>ppt_y</p:attrName>
                                        </p:attrNameLst>
                                      </p:cBhvr>
                                      <p:rCtr x="-9596" y="-23"/>
                                    </p:animMotion>
                                  </p:childTnLst>
                                </p:cTn>
                              </p:par>
                              <p:par>
                                <p:cTn id="16" presetID="10" presetClass="entr" presetSubtype="0" fill="hold" nodeType="withEffect">
                                  <p:stCondLst>
                                    <p:cond delay="110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35" presetClass="path" presetSubtype="0" fill="hold" nodeType="withEffect">
                                  <p:stCondLst>
                                    <p:cond delay="1100"/>
                                  </p:stCondLst>
                                  <p:childTnLst>
                                    <p:animMotion origin="layout" path="M -2.08333E-6 2.22222E-6 L -0.19205 -4.81481E-6 " pathEditMode="relative" rAng="0" ptsTypes="AA">
                                      <p:cBhvr>
                                        <p:cTn id="20" dur="500" spd="-100000" fill="hold"/>
                                        <p:tgtEl>
                                          <p:spTgt spid="37"/>
                                        </p:tgtEl>
                                        <p:attrNameLst>
                                          <p:attrName>ppt_x</p:attrName>
                                          <p:attrName>ppt_y</p:attrName>
                                        </p:attrNameLst>
                                      </p:cBhvr>
                                      <p:rCtr x="-9596" y="-23"/>
                                    </p:animMotion>
                                  </p:childTnLst>
                                </p:cTn>
                              </p:par>
                              <p:par>
                                <p:cTn id="21" presetID="10" presetClass="entr" presetSubtype="0" fill="hold" nodeType="withEffect">
                                  <p:stCondLst>
                                    <p:cond delay="160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35" presetClass="path" presetSubtype="0" fill="hold" nodeType="withEffect">
                                  <p:stCondLst>
                                    <p:cond delay="1600"/>
                                  </p:stCondLst>
                                  <p:childTnLst>
                                    <p:animMotion origin="layout" path="M 1.45833E-6 -4.81481E-6 L -0.24063 2.22222E-6 " pathEditMode="relative" rAng="0" ptsTypes="AA">
                                      <p:cBhvr>
                                        <p:cTn id="25" dur="750" spd="-100000" fill="hold"/>
                                        <p:tgtEl>
                                          <p:spTgt spid="38"/>
                                        </p:tgtEl>
                                        <p:attrNameLst>
                                          <p:attrName>ppt_x</p:attrName>
                                          <p:attrName>ppt_y</p:attrName>
                                        </p:attrNameLst>
                                      </p:cBhvr>
                                      <p:rCtr x="-12044" y="23"/>
                                    </p:animMotion>
                                  </p:childTnLst>
                                </p:cTn>
                              </p:par>
                              <p:par>
                                <p:cTn id="26" presetID="22" presetClass="entr" presetSubtype="8" fill="hold" grpId="0" nodeType="withEffect">
                                  <p:stCondLst>
                                    <p:cond delay="235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11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160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235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110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16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235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nodeType="withEffect">
                                  <p:stCondLst>
                                    <p:cond delay="160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35" presetClass="path" presetSubtype="0" fill="hold" nodeType="withEffect">
                                  <p:stCondLst>
                                    <p:cond delay="1600"/>
                                  </p:stCondLst>
                                  <p:childTnLst>
                                    <p:animMotion origin="layout" path="M 1.45833E-6 -4.81481E-6 L -0.24063 2.22222E-6 " pathEditMode="relative" rAng="0" ptsTypes="AA">
                                      <p:cBhvr>
                                        <p:cTn id="57" dur="750" spd="-100000" fill="hold"/>
                                        <p:tgtEl>
                                          <p:spTgt spid="2"/>
                                        </p:tgtEl>
                                        <p:attrNameLst>
                                          <p:attrName>ppt_x</p:attrName>
                                          <p:attrName>ppt_y</p:attrName>
                                        </p:attrNameLst>
                                      </p:cBhvr>
                                      <p:rCtr x="-12044" y="23"/>
                                    </p:animMotion>
                                  </p:childTnLst>
                                </p:cTn>
                              </p:par>
                              <p:par>
                                <p:cTn id="58" presetID="10" presetClass="entr" presetSubtype="0" fill="hold" grpId="0" nodeType="withEffect">
                                  <p:stCondLst>
                                    <p:cond delay="235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235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15" grpId="0"/>
      <p:bldP spid="16" grpId="0"/>
      <p:bldP spid="17" grpId="0"/>
      <p:bldP spid="18"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814"/>
          <p:cNvSpPr>
            <a:spLocks noEditPoints="1"/>
          </p:cNvSpPr>
          <p:nvPr/>
        </p:nvSpPr>
        <p:spPr>
          <a:xfrm>
            <a:off x="5148580" y="2136775"/>
            <a:ext cx="22225" cy="435610"/>
          </a:xfrm>
          <a:custGeom>
            <a:avLst/>
            <a:gdLst>
              <a:gd name="txL" fmla="*/ 0 w 4"/>
              <a:gd name="txT" fmla="*/ 0 h 80"/>
              <a:gd name="txR" fmla="*/ 4 w 4"/>
              <a:gd name="txB" fmla="*/ 80 h 80"/>
            </a:gdLst>
            <a:ahLst/>
            <a:cxnLst>
              <a:cxn ang="0">
                <a:pos x="0" y="463550"/>
              </a:cxn>
              <a:cxn ang="0">
                <a:pos x="0" y="463550"/>
              </a:cxn>
              <a:cxn ang="0">
                <a:pos x="0" y="463550"/>
              </a:cxn>
              <a:cxn ang="0">
                <a:pos x="0" y="463550"/>
              </a:cxn>
              <a:cxn ang="0">
                <a:pos x="0" y="0"/>
              </a:cxn>
              <a:cxn ang="0">
                <a:pos x="0" y="0"/>
              </a:cxn>
              <a:cxn ang="0">
                <a:pos x="23813" y="0"/>
              </a:cxn>
              <a:cxn ang="0">
                <a:pos x="0" y="0"/>
              </a:cxn>
            </a:cxnLst>
            <a:rect l="txL" t="txT" r="txR" b="txB"/>
            <a:pathLst>
              <a:path w="4" h="80">
                <a:moveTo>
                  <a:pt x="0" y="80"/>
                </a:moveTo>
                <a:cubicBezTo>
                  <a:pt x="0" y="80"/>
                  <a:pt x="0" y="80"/>
                  <a:pt x="0" y="80"/>
                </a:cubicBezTo>
                <a:cubicBezTo>
                  <a:pt x="0" y="80"/>
                  <a:pt x="0" y="80"/>
                  <a:pt x="0" y="80"/>
                </a:cubicBezTo>
                <a:cubicBezTo>
                  <a:pt x="0" y="80"/>
                  <a:pt x="0" y="80"/>
                  <a:pt x="0" y="80"/>
                </a:cubicBezTo>
                <a:moveTo>
                  <a:pt x="0" y="0"/>
                </a:moveTo>
                <a:cubicBezTo>
                  <a:pt x="0" y="0"/>
                  <a:pt x="0" y="0"/>
                  <a:pt x="0" y="0"/>
                </a:cubicBezTo>
                <a:cubicBezTo>
                  <a:pt x="1" y="0"/>
                  <a:pt x="3" y="0"/>
                  <a:pt x="4" y="0"/>
                </a:cubicBezTo>
                <a:cubicBezTo>
                  <a:pt x="3" y="0"/>
                  <a:pt x="1" y="0"/>
                  <a:pt x="0" y="0"/>
                </a:cubicBezTo>
              </a:path>
            </a:pathLst>
          </a:custGeom>
          <a:solidFill>
            <a:srgbClr val="EB4B89">
              <a:alpha val="100000"/>
            </a:srgbClr>
          </a:solidFill>
          <a:ln w="9525">
            <a:noFill/>
          </a:ln>
        </p:spPr>
        <p:txBody>
          <a:bodyPr/>
          <a:lstStyle/>
          <a:p>
            <a:endParaRPr lang="zh-CN" altLang="en-US"/>
          </a:p>
        </p:txBody>
      </p:sp>
      <p:sp>
        <p:nvSpPr>
          <p:cNvPr id="3" name="Freeform 1816"/>
          <p:cNvSpPr/>
          <p:nvPr/>
        </p:nvSpPr>
        <p:spPr>
          <a:xfrm>
            <a:off x="5154295" y="2272665"/>
            <a:ext cx="16510" cy="10160"/>
          </a:xfrm>
          <a:custGeom>
            <a:avLst/>
            <a:gdLst>
              <a:gd name="txL" fmla="*/ 0 w 11"/>
              <a:gd name="txT" fmla="*/ 0 h 7"/>
              <a:gd name="txR" fmla="*/ 11 w 11"/>
              <a:gd name="txB" fmla="*/ 7 h 7"/>
            </a:gdLst>
            <a:ahLst/>
            <a:cxnLst>
              <a:cxn ang="0">
                <a:pos x="0" y="11113"/>
              </a:cxn>
              <a:cxn ang="0">
                <a:pos x="0" y="6350"/>
              </a:cxn>
              <a:cxn ang="0">
                <a:pos x="17463" y="0"/>
              </a:cxn>
              <a:cxn ang="0">
                <a:pos x="17463" y="0"/>
              </a:cxn>
              <a:cxn ang="0">
                <a:pos x="17463" y="0"/>
              </a:cxn>
              <a:cxn ang="0">
                <a:pos x="0" y="11113"/>
              </a:cxn>
              <a:cxn ang="0">
                <a:pos x="0" y="11113"/>
              </a:cxn>
            </a:cxnLst>
            <a:rect l="txL" t="txT" r="txR" b="txB"/>
            <a:pathLst>
              <a:path w="11" h="7">
                <a:moveTo>
                  <a:pt x="0" y="7"/>
                </a:moveTo>
                <a:lnTo>
                  <a:pt x="0" y="4"/>
                </a:lnTo>
                <a:lnTo>
                  <a:pt x="11" y="0"/>
                </a:lnTo>
                <a:lnTo>
                  <a:pt x="11" y="0"/>
                </a:lnTo>
                <a:lnTo>
                  <a:pt x="11" y="0"/>
                </a:lnTo>
                <a:lnTo>
                  <a:pt x="0" y="7"/>
                </a:lnTo>
                <a:lnTo>
                  <a:pt x="0" y="7"/>
                </a:lnTo>
                <a:close/>
              </a:path>
            </a:pathLst>
          </a:custGeom>
          <a:solidFill>
            <a:srgbClr val="EFE9EB">
              <a:alpha val="100000"/>
            </a:srgbClr>
          </a:solidFill>
          <a:ln w="9525">
            <a:noFill/>
          </a:ln>
        </p:spPr>
        <p:txBody>
          <a:bodyPr/>
          <a:lstStyle/>
          <a:p>
            <a:endParaRPr lang="zh-CN" altLang="en-US"/>
          </a:p>
        </p:txBody>
      </p:sp>
      <p:sp>
        <p:nvSpPr>
          <p:cNvPr id="4" name="Freeform 1820"/>
          <p:cNvSpPr>
            <a:spLocks noEditPoints="1"/>
          </p:cNvSpPr>
          <p:nvPr/>
        </p:nvSpPr>
        <p:spPr>
          <a:xfrm>
            <a:off x="4083685" y="3049905"/>
            <a:ext cx="213360" cy="217805"/>
          </a:xfrm>
          <a:custGeom>
            <a:avLst/>
            <a:gdLst>
              <a:gd name="txL" fmla="*/ 0 w 39"/>
              <a:gd name="txT" fmla="*/ 0 h 40"/>
              <a:gd name="txR" fmla="*/ 39 w 39"/>
              <a:gd name="txB" fmla="*/ 40 h 40"/>
            </a:gdLst>
            <a:ahLst/>
            <a:cxnLst>
              <a:cxn ang="0">
                <a:pos x="139700" y="46355"/>
              </a:cxn>
              <a:cxn ang="0">
                <a:pos x="227013" y="231775"/>
              </a:cxn>
              <a:cxn ang="0">
                <a:pos x="197909" y="115888"/>
              </a:cxn>
              <a:cxn ang="0">
                <a:pos x="139700" y="46355"/>
              </a:cxn>
              <a:cxn ang="0">
                <a:pos x="0" y="0"/>
              </a:cxn>
              <a:cxn ang="0">
                <a:pos x="0" y="0"/>
              </a:cxn>
              <a:cxn ang="0">
                <a:pos x="11642" y="0"/>
              </a:cxn>
              <a:cxn ang="0">
                <a:pos x="0" y="0"/>
              </a:cxn>
            </a:cxnLst>
            <a:rect l="txL" t="txT" r="txR" b="txB"/>
            <a:pathLst>
              <a:path w="39" h="40">
                <a:moveTo>
                  <a:pt x="24" y="8"/>
                </a:moveTo>
                <a:cubicBezTo>
                  <a:pt x="34" y="16"/>
                  <a:pt x="39" y="28"/>
                  <a:pt x="39" y="40"/>
                </a:cubicBezTo>
                <a:cubicBezTo>
                  <a:pt x="39" y="33"/>
                  <a:pt x="38" y="26"/>
                  <a:pt x="34" y="20"/>
                </a:cubicBezTo>
                <a:cubicBezTo>
                  <a:pt x="31" y="15"/>
                  <a:pt x="28" y="11"/>
                  <a:pt x="24" y="8"/>
                </a:cubicBezTo>
                <a:moveTo>
                  <a:pt x="0" y="0"/>
                </a:moveTo>
                <a:cubicBezTo>
                  <a:pt x="0" y="0"/>
                  <a:pt x="0" y="0"/>
                  <a:pt x="0" y="0"/>
                </a:cubicBezTo>
                <a:cubicBezTo>
                  <a:pt x="1" y="0"/>
                  <a:pt x="2" y="0"/>
                  <a:pt x="2" y="0"/>
                </a:cubicBezTo>
                <a:cubicBezTo>
                  <a:pt x="2" y="0"/>
                  <a:pt x="1" y="0"/>
                  <a:pt x="0" y="0"/>
                </a:cubicBezTo>
              </a:path>
            </a:pathLst>
          </a:custGeom>
          <a:solidFill>
            <a:srgbClr val="313A42">
              <a:alpha val="100000"/>
            </a:srgbClr>
          </a:solidFill>
          <a:ln w="9525">
            <a:noFill/>
          </a:ln>
        </p:spPr>
        <p:txBody>
          <a:bodyPr/>
          <a:lstStyle/>
          <a:p>
            <a:endParaRPr lang="zh-CN" altLang="en-US"/>
          </a:p>
        </p:txBody>
      </p:sp>
      <p:sp>
        <p:nvSpPr>
          <p:cNvPr id="5" name="Freeform 1830"/>
          <p:cNvSpPr>
            <a:spLocks noEditPoints="1"/>
          </p:cNvSpPr>
          <p:nvPr/>
        </p:nvSpPr>
        <p:spPr>
          <a:xfrm>
            <a:off x="7400290" y="2077720"/>
            <a:ext cx="191135" cy="332740"/>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a:lstStyle/>
          <a:p>
            <a:endParaRPr lang="zh-CN" altLang="en-US"/>
          </a:p>
        </p:txBody>
      </p:sp>
      <p:sp>
        <p:nvSpPr>
          <p:cNvPr id="6" name="Freeform 1835"/>
          <p:cNvSpPr>
            <a:spLocks noEditPoints="1"/>
          </p:cNvSpPr>
          <p:nvPr/>
        </p:nvSpPr>
        <p:spPr>
          <a:xfrm>
            <a:off x="5078095" y="4171950"/>
            <a:ext cx="191135" cy="227965"/>
          </a:xfrm>
          <a:custGeom>
            <a:avLst/>
            <a:gdLst>
              <a:gd name="txL" fmla="*/ 0 w 35"/>
              <a:gd name="txT" fmla="*/ 0 h 42"/>
              <a:gd name="txR" fmla="*/ 35 w 35"/>
              <a:gd name="txB" fmla="*/ 42 h 42"/>
            </a:gdLst>
            <a:ahLst/>
            <a:cxnLst>
              <a:cxn ang="0">
                <a:pos x="203200" y="52047"/>
              </a:cxn>
              <a:cxn ang="0">
                <a:pos x="174171" y="138793"/>
              </a:cxn>
              <a:cxn ang="0">
                <a:pos x="0" y="242887"/>
              </a:cxn>
              <a:cxn ang="0">
                <a:pos x="0" y="242887"/>
              </a:cxn>
              <a:cxn ang="0">
                <a:pos x="98697" y="213972"/>
              </a:cxn>
              <a:cxn ang="0">
                <a:pos x="203200" y="52047"/>
              </a:cxn>
              <a:cxn ang="0">
                <a:pos x="203200" y="46264"/>
              </a:cxn>
              <a:cxn ang="0">
                <a:pos x="203200" y="52047"/>
              </a:cxn>
              <a:cxn ang="0">
                <a:pos x="203200" y="46264"/>
              </a:cxn>
              <a:cxn ang="0">
                <a:pos x="203200" y="40481"/>
              </a:cxn>
              <a:cxn ang="0">
                <a:pos x="203200" y="46264"/>
              </a:cxn>
              <a:cxn ang="0">
                <a:pos x="203200" y="40481"/>
              </a:cxn>
              <a:cxn ang="0">
                <a:pos x="203200" y="40481"/>
              </a:cxn>
              <a:cxn ang="0">
                <a:pos x="203200" y="40481"/>
              </a:cxn>
              <a:cxn ang="0">
                <a:pos x="203200" y="40481"/>
              </a:cxn>
              <a:cxn ang="0">
                <a:pos x="203200" y="34698"/>
              </a:cxn>
              <a:cxn ang="0">
                <a:pos x="203200" y="34698"/>
              </a:cxn>
              <a:cxn ang="0">
                <a:pos x="203200" y="34698"/>
              </a:cxn>
              <a:cxn ang="0">
                <a:pos x="203200" y="28915"/>
              </a:cxn>
              <a:cxn ang="0">
                <a:pos x="203200" y="28915"/>
              </a:cxn>
              <a:cxn ang="0">
                <a:pos x="203200" y="28915"/>
              </a:cxn>
              <a:cxn ang="0">
                <a:pos x="203200" y="23132"/>
              </a:cxn>
              <a:cxn ang="0">
                <a:pos x="203200" y="23132"/>
              </a:cxn>
              <a:cxn ang="0">
                <a:pos x="203200" y="23132"/>
              </a:cxn>
              <a:cxn ang="0">
                <a:pos x="203200" y="17349"/>
              </a:cxn>
              <a:cxn ang="0">
                <a:pos x="203200" y="23132"/>
              </a:cxn>
              <a:cxn ang="0">
                <a:pos x="203200" y="17349"/>
              </a:cxn>
              <a:cxn ang="0">
                <a:pos x="203200" y="11566"/>
              </a:cxn>
              <a:cxn ang="0">
                <a:pos x="203200" y="17349"/>
              </a:cxn>
              <a:cxn ang="0">
                <a:pos x="203200" y="11566"/>
              </a:cxn>
              <a:cxn ang="0">
                <a:pos x="203200" y="5783"/>
              </a:cxn>
              <a:cxn ang="0">
                <a:pos x="203200" y="11566"/>
              </a:cxn>
              <a:cxn ang="0">
                <a:pos x="203200" y="5783"/>
              </a:cxn>
              <a:cxn ang="0">
                <a:pos x="203200" y="5783"/>
              </a:cxn>
              <a:cxn ang="0">
                <a:pos x="203200" y="5783"/>
              </a:cxn>
              <a:cxn ang="0">
                <a:pos x="203200" y="5783"/>
              </a:cxn>
              <a:cxn ang="0">
                <a:pos x="203200" y="0"/>
              </a:cxn>
              <a:cxn ang="0">
                <a:pos x="203200" y="0"/>
              </a:cxn>
              <a:cxn ang="0">
                <a:pos x="203200" y="0"/>
              </a:cxn>
            </a:cxnLst>
            <a:rect l="txL" t="txT" r="txR" b="txB"/>
            <a:pathLst>
              <a:path w="35" h="42">
                <a:moveTo>
                  <a:pt x="35" y="9"/>
                </a:moveTo>
                <a:cubicBezTo>
                  <a:pt x="34" y="14"/>
                  <a:pt x="33" y="19"/>
                  <a:pt x="30" y="24"/>
                </a:cubicBezTo>
                <a:cubicBezTo>
                  <a:pt x="24" y="35"/>
                  <a:pt x="12" y="41"/>
                  <a:pt x="0" y="42"/>
                </a:cubicBezTo>
                <a:cubicBezTo>
                  <a:pt x="0" y="42"/>
                  <a:pt x="0" y="42"/>
                  <a:pt x="0" y="42"/>
                </a:cubicBezTo>
                <a:cubicBezTo>
                  <a:pt x="5" y="42"/>
                  <a:pt x="11" y="40"/>
                  <a:pt x="17" y="37"/>
                </a:cubicBezTo>
                <a:cubicBezTo>
                  <a:pt x="27" y="31"/>
                  <a:pt x="34" y="20"/>
                  <a:pt x="35" y="9"/>
                </a:cubicBezTo>
                <a:moveTo>
                  <a:pt x="35" y="8"/>
                </a:moveTo>
                <a:cubicBezTo>
                  <a:pt x="35" y="8"/>
                  <a:pt x="35" y="9"/>
                  <a:pt x="35" y="9"/>
                </a:cubicBezTo>
                <a:cubicBezTo>
                  <a:pt x="35" y="9"/>
                  <a:pt x="35" y="8"/>
                  <a:pt x="35" y="8"/>
                </a:cubicBezTo>
                <a:moveTo>
                  <a:pt x="35" y="7"/>
                </a:moveTo>
                <a:cubicBezTo>
                  <a:pt x="35" y="8"/>
                  <a:pt x="35" y="8"/>
                  <a:pt x="35" y="8"/>
                </a:cubicBezTo>
                <a:cubicBezTo>
                  <a:pt x="35" y="8"/>
                  <a:pt x="35" y="8"/>
                  <a:pt x="35" y="7"/>
                </a:cubicBezTo>
                <a:moveTo>
                  <a:pt x="35" y="7"/>
                </a:moveTo>
                <a:cubicBezTo>
                  <a:pt x="35" y="7"/>
                  <a:pt x="35" y="7"/>
                  <a:pt x="35" y="7"/>
                </a:cubicBezTo>
                <a:cubicBezTo>
                  <a:pt x="35" y="7"/>
                  <a:pt x="35" y="7"/>
                  <a:pt x="35" y="7"/>
                </a:cubicBezTo>
                <a:moveTo>
                  <a:pt x="35" y="6"/>
                </a:moveTo>
                <a:cubicBezTo>
                  <a:pt x="35" y="6"/>
                  <a:pt x="35" y="6"/>
                  <a:pt x="35" y="6"/>
                </a:cubicBezTo>
                <a:cubicBezTo>
                  <a:pt x="35" y="6"/>
                  <a:pt x="35" y="6"/>
                  <a:pt x="35" y="6"/>
                </a:cubicBezTo>
                <a:moveTo>
                  <a:pt x="35" y="5"/>
                </a:moveTo>
                <a:cubicBezTo>
                  <a:pt x="35" y="5"/>
                  <a:pt x="35" y="5"/>
                  <a:pt x="35" y="5"/>
                </a:cubicBezTo>
                <a:cubicBezTo>
                  <a:pt x="35" y="5"/>
                  <a:pt x="35" y="5"/>
                  <a:pt x="35" y="5"/>
                </a:cubicBezTo>
                <a:moveTo>
                  <a:pt x="35" y="4"/>
                </a:moveTo>
                <a:cubicBezTo>
                  <a:pt x="35" y="4"/>
                  <a:pt x="35" y="4"/>
                  <a:pt x="35" y="4"/>
                </a:cubicBezTo>
                <a:cubicBezTo>
                  <a:pt x="35" y="4"/>
                  <a:pt x="35" y="4"/>
                  <a:pt x="35" y="4"/>
                </a:cubicBezTo>
                <a:moveTo>
                  <a:pt x="35" y="3"/>
                </a:moveTo>
                <a:cubicBezTo>
                  <a:pt x="35" y="3"/>
                  <a:pt x="35" y="3"/>
                  <a:pt x="35" y="4"/>
                </a:cubicBezTo>
                <a:cubicBezTo>
                  <a:pt x="35" y="3"/>
                  <a:pt x="35" y="3"/>
                  <a:pt x="35" y="3"/>
                </a:cubicBezTo>
                <a:moveTo>
                  <a:pt x="35" y="2"/>
                </a:moveTo>
                <a:cubicBezTo>
                  <a:pt x="35" y="2"/>
                  <a:pt x="35" y="3"/>
                  <a:pt x="35" y="3"/>
                </a:cubicBezTo>
                <a:cubicBezTo>
                  <a:pt x="35" y="3"/>
                  <a:pt x="35" y="2"/>
                  <a:pt x="35" y="2"/>
                </a:cubicBezTo>
                <a:moveTo>
                  <a:pt x="35" y="1"/>
                </a:moveTo>
                <a:cubicBezTo>
                  <a:pt x="35" y="2"/>
                  <a:pt x="35" y="2"/>
                  <a:pt x="35" y="2"/>
                </a:cubicBezTo>
                <a:cubicBezTo>
                  <a:pt x="35" y="2"/>
                  <a:pt x="35" y="2"/>
                  <a:pt x="35" y="1"/>
                </a:cubicBezTo>
                <a:moveTo>
                  <a:pt x="35" y="1"/>
                </a:moveTo>
                <a:cubicBezTo>
                  <a:pt x="35" y="1"/>
                  <a:pt x="35" y="1"/>
                  <a:pt x="35" y="1"/>
                </a:cubicBezTo>
                <a:cubicBezTo>
                  <a:pt x="35" y="1"/>
                  <a:pt x="35" y="1"/>
                  <a:pt x="35" y="1"/>
                </a:cubicBezTo>
                <a:moveTo>
                  <a:pt x="35" y="0"/>
                </a:moveTo>
                <a:cubicBezTo>
                  <a:pt x="35" y="0"/>
                  <a:pt x="35" y="0"/>
                  <a:pt x="35" y="0"/>
                </a:cubicBezTo>
                <a:cubicBezTo>
                  <a:pt x="35" y="0"/>
                  <a:pt x="35" y="0"/>
                  <a:pt x="35" y="0"/>
                </a:cubicBezTo>
              </a:path>
            </a:pathLst>
          </a:custGeom>
          <a:solidFill>
            <a:srgbClr val="313A42">
              <a:alpha val="100000"/>
            </a:srgbClr>
          </a:solidFill>
          <a:ln w="9525">
            <a:noFill/>
          </a:ln>
        </p:spPr>
        <p:txBody>
          <a:bodyPr/>
          <a:lstStyle/>
          <a:p>
            <a:endParaRPr lang="zh-CN" altLang="en-US"/>
          </a:p>
        </p:txBody>
      </p:sp>
      <p:sp>
        <p:nvSpPr>
          <p:cNvPr id="7" name="Freeform 1840"/>
          <p:cNvSpPr/>
          <p:nvPr/>
        </p:nvSpPr>
        <p:spPr>
          <a:xfrm>
            <a:off x="8406130" y="3965575"/>
            <a:ext cx="97155" cy="28575"/>
          </a:xfrm>
          <a:custGeom>
            <a:avLst/>
            <a:gdLst>
              <a:gd name="txL" fmla="*/ 0 w 18"/>
              <a:gd name="txT" fmla="*/ 0 h 5"/>
              <a:gd name="txR" fmla="*/ 18 w 18"/>
              <a:gd name="txB" fmla="*/ 5 h 5"/>
            </a:gdLst>
            <a:ahLst/>
            <a:cxnLst>
              <a:cxn ang="0">
                <a:pos x="0" y="0"/>
              </a:cxn>
              <a:cxn ang="0">
                <a:pos x="0" y="0"/>
              </a:cxn>
              <a:cxn ang="0">
                <a:pos x="103188" y="30163"/>
              </a:cxn>
              <a:cxn ang="0">
                <a:pos x="0" y="0"/>
              </a:cxn>
            </a:cxnLst>
            <a:rect l="txL" t="txT" r="txR" b="txB"/>
            <a:pathLst>
              <a:path w="18" h="5">
                <a:moveTo>
                  <a:pt x="0" y="0"/>
                </a:moveTo>
                <a:cubicBezTo>
                  <a:pt x="0" y="0"/>
                  <a:pt x="0" y="0"/>
                  <a:pt x="0" y="0"/>
                </a:cubicBezTo>
                <a:cubicBezTo>
                  <a:pt x="7" y="0"/>
                  <a:pt x="13" y="2"/>
                  <a:pt x="18" y="5"/>
                </a:cubicBezTo>
                <a:cubicBezTo>
                  <a:pt x="13" y="2"/>
                  <a:pt x="7" y="0"/>
                  <a:pt x="0" y="0"/>
                </a:cubicBezTo>
              </a:path>
            </a:pathLst>
          </a:custGeom>
          <a:solidFill>
            <a:srgbClr val="313A42">
              <a:alpha val="100000"/>
            </a:srgbClr>
          </a:solidFill>
          <a:ln w="9525">
            <a:noFill/>
          </a:ln>
        </p:spPr>
        <p:txBody>
          <a:bodyPr/>
          <a:lstStyle/>
          <a:p>
            <a:endParaRPr lang="zh-CN" altLang="en-US"/>
          </a:p>
        </p:txBody>
      </p:sp>
      <p:grpSp>
        <p:nvGrpSpPr>
          <p:cNvPr id="17" name="组合 16"/>
          <p:cNvGrpSpPr/>
          <p:nvPr/>
        </p:nvGrpSpPr>
        <p:grpSpPr>
          <a:xfrm>
            <a:off x="7674610" y="1841500"/>
            <a:ext cx="591185" cy="582295"/>
            <a:chOff x="13247" y="4571"/>
            <a:chExt cx="676" cy="666"/>
          </a:xfrm>
        </p:grpSpPr>
        <p:sp>
          <p:nvSpPr>
            <p:cNvPr id="18" name="Oval 1855"/>
            <p:cNvSpPr/>
            <p:nvPr/>
          </p:nvSpPr>
          <p:spPr>
            <a:xfrm>
              <a:off x="13247" y="4571"/>
              <a:ext cx="677" cy="667"/>
            </a:xfrm>
            <a:prstGeom prst="ellipse">
              <a:avLst/>
            </a:prstGeom>
            <a:solidFill>
              <a:schemeClr val="accent2">
                <a:lumMod val="20000"/>
                <a:lumOff val="80000"/>
              </a:schemeClr>
            </a:solidFill>
            <a:ln w="9525">
              <a:noFill/>
            </a:ln>
          </p:spPr>
          <p:txBody>
            <a:bodyPr/>
            <a:lstStyle/>
            <a:p>
              <a:pPr lvl="0"/>
              <a:endParaRPr lang="zh-CN" altLang="zh-CN" sz="1600" dirty="0">
                <a:solidFill>
                  <a:srgbClr val="000000"/>
                </a:solidFill>
                <a:latin typeface="Calibri" panose="020F0502020204030204" pitchFamily="34" charset="0"/>
                <a:ea typeface="SimSun" pitchFamily="2" charset="-122"/>
                <a:sym typeface="SimSun" pitchFamily="2" charset="-122"/>
              </a:endParaRPr>
            </a:p>
          </p:txBody>
        </p:sp>
        <p:sp>
          <p:nvSpPr>
            <p:cNvPr id="19" name="Freeform 1858"/>
            <p:cNvSpPr/>
            <p:nvPr/>
          </p:nvSpPr>
          <p:spPr>
            <a:xfrm>
              <a:off x="13347" y="4671"/>
              <a:ext cx="475" cy="465"/>
            </a:xfrm>
            <a:custGeom>
              <a:avLst/>
              <a:gdLst>
                <a:gd name="txL" fmla="*/ 0 w 52"/>
                <a:gd name="txT" fmla="*/ 0 h 51"/>
                <a:gd name="txR" fmla="*/ 52 w 52"/>
                <a:gd name="txB" fmla="*/ 51 h 51"/>
              </a:gdLst>
              <a:ahLst/>
              <a:cxnLst>
                <a:cxn ang="0">
                  <a:pos x="261022" y="138953"/>
                </a:cxn>
                <a:cxn ang="0">
                  <a:pos x="261022" y="121584"/>
                </a:cxn>
                <a:cxn ang="0">
                  <a:pos x="243620" y="121584"/>
                </a:cxn>
                <a:cxn ang="0">
                  <a:pos x="243620" y="127374"/>
                </a:cxn>
                <a:cxn ang="0">
                  <a:pos x="220418" y="115794"/>
                </a:cxn>
                <a:cxn ang="0">
                  <a:pos x="220418" y="98425"/>
                </a:cxn>
                <a:cxn ang="0">
                  <a:pos x="197216" y="98425"/>
                </a:cxn>
                <a:cxn ang="0">
                  <a:pos x="197216" y="104215"/>
                </a:cxn>
                <a:cxn ang="0">
                  <a:pos x="168214" y="86846"/>
                </a:cxn>
                <a:cxn ang="0">
                  <a:pos x="168214" y="28949"/>
                </a:cxn>
                <a:cxn ang="0">
                  <a:pos x="150813" y="0"/>
                </a:cxn>
                <a:cxn ang="0">
                  <a:pos x="150813" y="0"/>
                </a:cxn>
                <a:cxn ang="0">
                  <a:pos x="150813" y="0"/>
                </a:cxn>
                <a:cxn ang="0">
                  <a:pos x="133411" y="28949"/>
                </a:cxn>
                <a:cxn ang="0">
                  <a:pos x="133411" y="86846"/>
                </a:cxn>
                <a:cxn ang="0">
                  <a:pos x="98608" y="104215"/>
                </a:cxn>
                <a:cxn ang="0">
                  <a:pos x="98608" y="98425"/>
                </a:cxn>
                <a:cxn ang="0">
                  <a:pos x="81207" y="98425"/>
                </a:cxn>
                <a:cxn ang="0">
                  <a:pos x="81207" y="115794"/>
                </a:cxn>
                <a:cxn ang="0">
                  <a:pos x="58005" y="133163"/>
                </a:cxn>
                <a:cxn ang="0">
                  <a:pos x="58005" y="121584"/>
                </a:cxn>
                <a:cxn ang="0">
                  <a:pos x="40603" y="121584"/>
                </a:cxn>
                <a:cxn ang="0">
                  <a:pos x="40603" y="138953"/>
                </a:cxn>
                <a:cxn ang="0">
                  <a:pos x="0" y="162112"/>
                </a:cxn>
                <a:cxn ang="0">
                  <a:pos x="0" y="179481"/>
                </a:cxn>
                <a:cxn ang="0">
                  <a:pos x="87007" y="150532"/>
                </a:cxn>
                <a:cxn ang="0">
                  <a:pos x="133411" y="150532"/>
                </a:cxn>
                <a:cxn ang="0">
                  <a:pos x="133411" y="156322"/>
                </a:cxn>
                <a:cxn ang="0">
                  <a:pos x="139212" y="237378"/>
                </a:cxn>
                <a:cxn ang="0">
                  <a:pos x="98608" y="272116"/>
                </a:cxn>
                <a:cxn ang="0">
                  <a:pos x="98608" y="289485"/>
                </a:cxn>
                <a:cxn ang="0">
                  <a:pos x="150813" y="272116"/>
                </a:cxn>
                <a:cxn ang="0">
                  <a:pos x="150813" y="295275"/>
                </a:cxn>
                <a:cxn ang="0">
                  <a:pos x="150813" y="295275"/>
                </a:cxn>
                <a:cxn ang="0">
                  <a:pos x="150813" y="272116"/>
                </a:cxn>
                <a:cxn ang="0">
                  <a:pos x="203017" y="283696"/>
                </a:cxn>
                <a:cxn ang="0">
                  <a:pos x="203017" y="272116"/>
                </a:cxn>
                <a:cxn ang="0">
                  <a:pos x="162413" y="237378"/>
                </a:cxn>
                <a:cxn ang="0">
                  <a:pos x="168214" y="156322"/>
                </a:cxn>
                <a:cxn ang="0">
                  <a:pos x="168214" y="144743"/>
                </a:cxn>
                <a:cxn ang="0">
                  <a:pos x="208817" y="144743"/>
                </a:cxn>
                <a:cxn ang="0">
                  <a:pos x="301625" y="173691"/>
                </a:cxn>
                <a:cxn ang="0">
                  <a:pos x="301625" y="162112"/>
                </a:cxn>
                <a:cxn ang="0">
                  <a:pos x="261022" y="138953"/>
                </a:cxn>
              </a:cxnLst>
              <a:rect l="txL" t="txT" r="txR" b="txB"/>
              <a:pathLst>
                <a:path w="52" h="51">
                  <a:moveTo>
                    <a:pt x="45" y="24"/>
                  </a:moveTo>
                  <a:cubicBezTo>
                    <a:pt x="45" y="21"/>
                    <a:pt x="45" y="21"/>
                    <a:pt x="45" y="21"/>
                  </a:cubicBezTo>
                  <a:cubicBezTo>
                    <a:pt x="42" y="21"/>
                    <a:pt x="42" y="21"/>
                    <a:pt x="42" y="21"/>
                  </a:cubicBezTo>
                  <a:cubicBezTo>
                    <a:pt x="42" y="22"/>
                    <a:pt x="42" y="22"/>
                    <a:pt x="42" y="22"/>
                  </a:cubicBezTo>
                  <a:cubicBezTo>
                    <a:pt x="38" y="20"/>
                    <a:pt x="38" y="20"/>
                    <a:pt x="38" y="20"/>
                  </a:cubicBezTo>
                  <a:cubicBezTo>
                    <a:pt x="38" y="17"/>
                    <a:pt x="38" y="17"/>
                    <a:pt x="38" y="17"/>
                  </a:cubicBezTo>
                  <a:cubicBezTo>
                    <a:pt x="34" y="17"/>
                    <a:pt x="34" y="17"/>
                    <a:pt x="34" y="17"/>
                  </a:cubicBezTo>
                  <a:cubicBezTo>
                    <a:pt x="34" y="18"/>
                    <a:pt x="34" y="18"/>
                    <a:pt x="34" y="18"/>
                  </a:cubicBezTo>
                  <a:cubicBezTo>
                    <a:pt x="29" y="15"/>
                    <a:pt x="29" y="15"/>
                    <a:pt x="29" y="15"/>
                  </a:cubicBezTo>
                  <a:cubicBezTo>
                    <a:pt x="29" y="5"/>
                    <a:pt x="29" y="5"/>
                    <a:pt x="29" y="5"/>
                  </a:cubicBezTo>
                  <a:cubicBezTo>
                    <a:pt x="29" y="1"/>
                    <a:pt x="27" y="0"/>
                    <a:pt x="26" y="0"/>
                  </a:cubicBezTo>
                  <a:cubicBezTo>
                    <a:pt x="26" y="0"/>
                    <a:pt x="26" y="0"/>
                    <a:pt x="26" y="0"/>
                  </a:cubicBezTo>
                  <a:cubicBezTo>
                    <a:pt x="26" y="0"/>
                    <a:pt x="26" y="0"/>
                    <a:pt x="26" y="0"/>
                  </a:cubicBezTo>
                  <a:cubicBezTo>
                    <a:pt x="25" y="0"/>
                    <a:pt x="23" y="1"/>
                    <a:pt x="23" y="5"/>
                  </a:cubicBezTo>
                  <a:cubicBezTo>
                    <a:pt x="23" y="15"/>
                    <a:pt x="23" y="15"/>
                    <a:pt x="23" y="15"/>
                  </a:cubicBezTo>
                  <a:cubicBezTo>
                    <a:pt x="17" y="18"/>
                    <a:pt x="17" y="18"/>
                    <a:pt x="17" y="18"/>
                  </a:cubicBezTo>
                  <a:cubicBezTo>
                    <a:pt x="17" y="17"/>
                    <a:pt x="17" y="17"/>
                    <a:pt x="17" y="17"/>
                  </a:cubicBezTo>
                  <a:cubicBezTo>
                    <a:pt x="14" y="17"/>
                    <a:pt x="14" y="17"/>
                    <a:pt x="14" y="17"/>
                  </a:cubicBezTo>
                  <a:cubicBezTo>
                    <a:pt x="14" y="20"/>
                    <a:pt x="14" y="20"/>
                    <a:pt x="14" y="20"/>
                  </a:cubicBezTo>
                  <a:cubicBezTo>
                    <a:pt x="10" y="23"/>
                    <a:pt x="10" y="23"/>
                    <a:pt x="10" y="23"/>
                  </a:cubicBezTo>
                  <a:cubicBezTo>
                    <a:pt x="10" y="21"/>
                    <a:pt x="10" y="21"/>
                    <a:pt x="10" y="21"/>
                  </a:cubicBezTo>
                  <a:cubicBezTo>
                    <a:pt x="7" y="21"/>
                    <a:pt x="7" y="21"/>
                    <a:pt x="7" y="21"/>
                  </a:cubicBezTo>
                  <a:cubicBezTo>
                    <a:pt x="7" y="24"/>
                    <a:pt x="7" y="24"/>
                    <a:pt x="7" y="24"/>
                  </a:cubicBezTo>
                  <a:cubicBezTo>
                    <a:pt x="0" y="28"/>
                    <a:pt x="0" y="28"/>
                    <a:pt x="0" y="28"/>
                  </a:cubicBezTo>
                  <a:cubicBezTo>
                    <a:pt x="0" y="31"/>
                    <a:pt x="0" y="31"/>
                    <a:pt x="0" y="31"/>
                  </a:cubicBezTo>
                  <a:cubicBezTo>
                    <a:pt x="15" y="26"/>
                    <a:pt x="15" y="26"/>
                    <a:pt x="15" y="26"/>
                  </a:cubicBezTo>
                  <a:cubicBezTo>
                    <a:pt x="23" y="26"/>
                    <a:pt x="23" y="26"/>
                    <a:pt x="23" y="26"/>
                  </a:cubicBezTo>
                  <a:cubicBezTo>
                    <a:pt x="23" y="27"/>
                    <a:pt x="23" y="27"/>
                    <a:pt x="23" y="27"/>
                  </a:cubicBezTo>
                  <a:cubicBezTo>
                    <a:pt x="24" y="41"/>
                    <a:pt x="24" y="41"/>
                    <a:pt x="24" y="41"/>
                  </a:cubicBezTo>
                  <a:cubicBezTo>
                    <a:pt x="17" y="47"/>
                    <a:pt x="17" y="47"/>
                    <a:pt x="17" y="47"/>
                  </a:cubicBezTo>
                  <a:cubicBezTo>
                    <a:pt x="17" y="50"/>
                    <a:pt x="17" y="50"/>
                    <a:pt x="17" y="50"/>
                  </a:cubicBezTo>
                  <a:cubicBezTo>
                    <a:pt x="26" y="47"/>
                    <a:pt x="26" y="47"/>
                    <a:pt x="26" y="47"/>
                  </a:cubicBezTo>
                  <a:cubicBezTo>
                    <a:pt x="26" y="51"/>
                    <a:pt x="26" y="51"/>
                    <a:pt x="26" y="51"/>
                  </a:cubicBezTo>
                  <a:cubicBezTo>
                    <a:pt x="26" y="51"/>
                    <a:pt x="26" y="51"/>
                    <a:pt x="26" y="51"/>
                  </a:cubicBezTo>
                  <a:cubicBezTo>
                    <a:pt x="26" y="47"/>
                    <a:pt x="26" y="47"/>
                    <a:pt x="26" y="47"/>
                  </a:cubicBezTo>
                  <a:cubicBezTo>
                    <a:pt x="35" y="49"/>
                    <a:pt x="35" y="49"/>
                    <a:pt x="35" y="49"/>
                  </a:cubicBezTo>
                  <a:cubicBezTo>
                    <a:pt x="35" y="47"/>
                    <a:pt x="35" y="47"/>
                    <a:pt x="35" y="47"/>
                  </a:cubicBezTo>
                  <a:cubicBezTo>
                    <a:pt x="28" y="41"/>
                    <a:pt x="28" y="41"/>
                    <a:pt x="28" y="41"/>
                  </a:cubicBezTo>
                  <a:cubicBezTo>
                    <a:pt x="29" y="27"/>
                    <a:pt x="29" y="27"/>
                    <a:pt x="29" y="27"/>
                  </a:cubicBezTo>
                  <a:cubicBezTo>
                    <a:pt x="29" y="27"/>
                    <a:pt x="29" y="27"/>
                    <a:pt x="29" y="25"/>
                  </a:cubicBezTo>
                  <a:cubicBezTo>
                    <a:pt x="36" y="25"/>
                    <a:pt x="36" y="25"/>
                    <a:pt x="36" y="25"/>
                  </a:cubicBezTo>
                  <a:cubicBezTo>
                    <a:pt x="52" y="30"/>
                    <a:pt x="52" y="30"/>
                    <a:pt x="52" y="30"/>
                  </a:cubicBezTo>
                  <a:cubicBezTo>
                    <a:pt x="52" y="28"/>
                    <a:pt x="52" y="28"/>
                    <a:pt x="52" y="28"/>
                  </a:cubicBezTo>
                  <a:lnTo>
                    <a:pt x="45" y="24"/>
                  </a:lnTo>
                  <a:close/>
                </a:path>
              </a:pathLst>
            </a:custGeom>
            <a:solidFill>
              <a:srgbClr val="EFE9EB">
                <a:alpha val="100000"/>
              </a:srgbClr>
            </a:solidFill>
            <a:ln w="9525">
              <a:noFill/>
            </a:ln>
          </p:spPr>
          <p:txBody>
            <a:bodyPr/>
            <a:lstStyle/>
            <a:p>
              <a:endParaRPr lang="zh-CN" altLang="en-US" dirty="0"/>
            </a:p>
          </p:txBody>
        </p:sp>
      </p:grpSp>
      <p:grpSp>
        <p:nvGrpSpPr>
          <p:cNvPr id="22" name="组合 21"/>
          <p:cNvGrpSpPr/>
          <p:nvPr/>
        </p:nvGrpSpPr>
        <p:grpSpPr>
          <a:xfrm>
            <a:off x="3757930" y="1838325"/>
            <a:ext cx="653415" cy="661670"/>
            <a:chOff x="3693" y="2669"/>
            <a:chExt cx="1095" cy="1109"/>
          </a:xfrm>
        </p:grpSpPr>
        <p:sp>
          <p:nvSpPr>
            <p:cNvPr id="23" name="Freeform 1812"/>
            <p:cNvSpPr/>
            <p:nvPr/>
          </p:nvSpPr>
          <p:spPr>
            <a:xfrm>
              <a:off x="3693" y="2669"/>
              <a:ext cx="1095" cy="1109"/>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accent3"/>
            </a:solidFill>
            <a:ln w="9525">
              <a:noFill/>
            </a:ln>
          </p:spPr>
          <p:txBody>
            <a:bodyPr/>
            <a:lstStyle/>
            <a:p>
              <a:endParaRPr lang="zh-CN" altLang="en-US"/>
            </a:p>
          </p:txBody>
        </p:sp>
        <p:grpSp>
          <p:nvGrpSpPr>
            <p:cNvPr id="24" name="稻壳儿小白白(http://dwz.cn/Wu2UP)"/>
            <p:cNvGrpSpPr/>
            <p:nvPr/>
          </p:nvGrpSpPr>
          <p:grpSpPr>
            <a:xfrm>
              <a:off x="3951" y="2935"/>
              <a:ext cx="618" cy="622"/>
              <a:chOff x="4019550" y="3568701"/>
              <a:chExt cx="358775" cy="360363"/>
            </a:xfrm>
            <a:solidFill>
              <a:schemeClr val="bg1"/>
            </a:solidFill>
          </p:grpSpPr>
          <p:sp>
            <p:nvSpPr>
              <p:cNvPr id="25" name="稻壳儿小白白(http://dwz.cn/Wu2UP)"/>
              <p:cNvSpPr>
                <a:spLocks noEditPoints="1"/>
              </p:cNvSpPr>
              <p:nvPr/>
            </p:nvSpPr>
            <p:spPr bwMode="auto">
              <a:xfrm>
                <a:off x="4019550" y="3568701"/>
                <a:ext cx="358775" cy="360363"/>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dirty="0">
                  <a:ln>
                    <a:noFill/>
                  </a:ln>
                  <a:solidFill>
                    <a:srgbClr val="445469"/>
                  </a:solidFill>
                  <a:effectLst/>
                  <a:uLnTx/>
                  <a:uFillTx/>
                  <a:latin typeface="Arial" panose="020B0604020202090204"/>
                  <a:ea typeface="华文细黑" panose="02010600040101010101" pitchFamily="2" charset="-122"/>
                  <a:cs typeface="+mn-cs"/>
                </a:endParaRPr>
              </a:p>
            </p:txBody>
          </p:sp>
          <p:sp>
            <p:nvSpPr>
              <p:cNvPr id="26" name="稻壳儿小白白(http://dwz.cn/Wu2UP)"/>
              <p:cNvSpPr>
                <a:spLocks noEditPoints="1"/>
              </p:cNvSpPr>
              <p:nvPr/>
            </p:nvSpPr>
            <p:spPr bwMode="auto">
              <a:xfrm>
                <a:off x="4165600" y="3624263"/>
                <a:ext cx="84138" cy="85725"/>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dirty="0">
                  <a:ln>
                    <a:noFill/>
                  </a:ln>
                  <a:solidFill>
                    <a:srgbClr val="445469"/>
                  </a:solidFill>
                  <a:effectLst/>
                  <a:uLnTx/>
                  <a:uFillTx/>
                  <a:latin typeface="Arial" panose="020B0604020202090204"/>
                  <a:ea typeface="华文细黑" panose="02010600040101010101" pitchFamily="2" charset="-122"/>
                  <a:cs typeface="+mn-cs"/>
                </a:endParaRPr>
              </a:p>
            </p:txBody>
          </p:sp>
        </p:grpSp>
      </p:grpSp>
      <p:grpSp>
        <p:nvGrpSpPr>
          <p:cNvPr id="30" name="组合 29"/>
          <p:cNvGrpSpPr/>
          <p:nvPr/>
        </p:nvGrpSpPr>
        <p:grpSpPr>
          <a:xfrm>
            <a:off x="3775075" y="4564380"/>
            <a:ext cx="662940" cy="661035"/>
            <a:chOff x="5219" y="6161"/>
            <a:chExt cx="758" cy="756"/>
          </a:xfrm>
        </p:grpSpPr>
        <p:sp>
          <p:nvSpPr>
            <p:cNvPr id="31" name="Freeform 1834"/>
            <p:cNvSpPr/>
            <p:nvPr/>
          </p:nvSpPr>
          <p:spPr>
            <a:xfrm>
              <a:off x="5219" y="6161"/>
              <a:ext cx="758" cy="757"/>
            </a:xfrm>
            <a:custGeom>
              <a:avLst/>
              <a:gdLst>
                <a:gd name="txL" fmla="*/ 0 w 83"/>
                <a:gd name="txT" fmla="*/ 0 h 83"/>
                <a:gd name="txR" fmla="*/ 83 w 83"/>
                <a:gd name="txB" fmla="*/ 83 h 83"/>
              </a:gdLst>
              <a:ahLst/>
              <a:cxnLst>
                <a:cxn ang="0">
                  <a:pos x="133293" y="423059"/>
                </a:cxn>
                <a:cxn ang="0">
                  <a:pos x="57953" y="133292"/>
                </a:cxn>
                <a:cxn ang="0">
                  <a:pos x="347720" y="57953"/>
                </a:cxn>
                <a:cxn ang="0">
                  <a:pos x="423060" y="347720"/>
                </a:cxn>
                <a:cxn ang="0">
                  <a:pos x="133293" y="423059"/>
                </a:cxn>
              </a:cxnLst>
              <a:rect l="txL" t="txT" r="txR" b="txB"/>
              <a:pathLst>
                <a:path w="83" h="83">
                  <a:moveTo>
                    <a:pt x="23" y="73"/>
                  </a:moveTo>
                  <a:cubicBezTo>
                    <a:pt x="6" y="63"/>
                    <a:pt x="0" y="41"/>
                    <a:pt x="10" y="23"/>
                  </a:cubicBezTo>
                  <a:cubicBezTo>
                    <a:pt x="20" y="5"/>
                    <a:pt x="42" y="0"/>
                    <a:pt x="60" y="10"/>
                  </a:cubicBezTo>
                  <a:cubicBezTo>
                    <a:pt x="77" y="20"/>
                    <a:pt x="83" y="42"/>
                    <a:pt x="73" y="60"/>
                  </a:cubicBezTo>
                  <a:cubicBezTo>
                    <a:pt x="63" y="77"/>
                    <a:pt x="41" y="83"/>
                    <a:pt x="23" y="73"/>
                  </a:cubicBezTo>
                </a:path>
              </a:pathLst>
            </a:custGeom>
            <a:solidFill>
              <a:schemeClr val="tx2"/>
            </a:solidFill>
            <a:ln w="9525">
              <a:noFill/>
            </a:ln>
          </p:spPr>
          <p:txBody>
            <a:bodyPr/>
            <a:lstStyle/>
            <a:p>
              <a:endParaRPr lang="zh-CN" altLang="en-US"/>
            </a:p>
          </p:txBody>
        </p:sp>
        <p:sp>
          <p:nvSpPr>
            <p:cNvPr id="32" name="稻壳儿小白白(http://dwz.cn/Wu2UP)"/>
            <p:cNvSpPr>
              <a:spLocks noEditPoints="1"/>
            </p:cNvSpPr>
            <p:nvPr/>
          </p:nvSpPr>
          <p:spPr>
            <a:xfrm>
              <a:off x="5365" y="6384"/>
              <a:ext cx="455" cy="396"/>
            </a:xfrm>
            <a:custGeom>
              <a:avLst/>
              <a:gdLst/>
              <a:ahLst/>
              <a:cxnLst>
                <a:cxn ang="0">
                  <a:pos x="1504033084" y="1210718036"/>
                </a:cxn>
                <a:cxn ang="0">
                  <a:pos x="1406209033" y="1295467069"/>
                </a:cxn>
                <a:cxn ang="0">
                  <a:pos x="1308384982" y="1210718036"/>
                </a:cxn>
                <a:cxn ang="0">
                  <a:pos x="1406209033" y="1017003300"/>
                </a:cxn>
                <a:cxn ang="0">
                  <a:pos x="1504033084" y="1210718036"/>
                </a:cxn>
                <a:cxn ang="0">
                  <a:pos x="1357298880" y="508501650"/>
                </a:cxn>
                <a:cxn ang="0">
                  <a:pos x="1357298880" y="932250541"/>
                </a:cxn>
                <a:cxn ang="0">
                  <a:pos x="1406209033" y="968573684"/>
                </a:cxn>
                <a:cxn ang="0">
                  <a:pos x="1455122931" y="932250541"/>
                </a:cxn>
                <a:cxn ang="0">
                  <a:pos x="1455122931" y="508501650"/>
                </a:cxn>
                <a:cxn ang="0">
                  <a:pos x="1406209033" y="460072034"/>
                </a:cxn>
                <a:cxn ang="0">
                  <a:pos x="1357298880" y="508501650"/>
                </a:cxn>
                <a:cxn ang="0">
                  <a:pos x="1393982431" y="411642418"/>
                </a:cxn>
                <a:cxn ang="0">
                  <a:pos x="1271701431" y="435859089"/>
                </a:cxn>
                <a:cxn ang="0">
                  <a:pos x="1271701431" y="835395035"/>
                </a:cxn>
                <a:cxn ang="0">
                  <a:pos x="745901369" y="1065429189"/>
                </a:cxn>
                <a:cxn ang="0">
                  <a:pos x="232331653" y="835395035"/>
                </a:cxn>
                <a:cxn ang="0">
                  <a:pos x="232331653" y="435859089"/>
                </a:cxn>
                <a:cxn ang="0">
                  <a:pos x="110050653" y="411642418"/>
                </a:cxn>
                <a:cxn ang="0">
                  <a:pos x="0" y="278463770"/>
                </a:cxn>
                <a:cxn ang="0">
                  <a:pos x="110050653" y="145285121"/>
                </a:cxn>
                <a:cxn ang="0">
                  <a:pos x="721448164" y="0"/>
                </a:cxn>
                <a:cxn ang="0">
                  <a:pos x="745901369" y="0"/>
                </a:cxn>
                <a:cxn ang="0">
                  <a:pos x="782584920" y="0"/>
                </a:cxn>
                <a:cxn ang="0">
                  <a:pos x="1393982431" y="145285121"/>
                </a:cxn>
                <a:cxn ang="0">
                  <a:pos x="1504033084" y="278463770"/>
                </a:cxn>
                <a:cxn ang="0">
                  <a:pos x="1393982431" y="411642418"/>
                </a:cxn>
                <a:cxn ang="0">
                  <a:pos x="1173881124" y="460072034"/>
                </a:cxn>
                <a:cxn ang="0">
                  <a:pos x="782584920" y="556931266"/>
                </a:cxn>
                <a:cxn ang="0">
                  <a:pos x="745901369" y="556931266"/>
                </a:cxn>
                <a:cxn ang="0">
                  <a:pos x="721448164" y="556931266"/>
                </a:cxn>
                <a:cxn ang="0">
                  <a:pos x="330151960" y="460072034"/>
                </a:cxn>
                <a:cxn ang="0">
                  <a:pos x="330151960" y="835395035"/>
                </a:cxn>
                <a:cxn ang="0">
                  <a:pos x="745901369" y="968573684"/>
                </a:cxn>
                <a:cxn ang="0">
                  <a:pos x="1173881124" y="835395035"/>
                </a:cxn>
                <a:cxn ang="0">
                  <a:pos x="1173881124" y="460072034"/>
                </a:cxn>
                <a:cxn ang="0">
                  <a:pos x="1369525482" y="326893385"/>
                </a:cxn>
                <a:cxn ang="0">
                  <a:pos x="1406209033" y="278463770"/>
                </a:cxn>
                <a:cxn ang="0">
                  <a:pos x="1369525482" y="230037880"/>
                </a:cxn>
                <a:cxn ang="0">
                  <a:pos x="758131716" y="96855505"/>
                </a:cxn>
                <a:cxn ang="0">
                  <a:pos x="745901369" y="84749033"/>
                </a:cxn>
                <a:cxn ang="0">
                  <a:pos x="745901369" y="96855505"/>
                </a:cxn>
                <a:cxn ang="0">
                  <a:pos x="134507602" y="230037880"/>
                </a:cxn>
                <a:cxn ang="0">
                  <a:pos x="97824051" y="278463770"/>
                </a:cxn>
                <a:cxn ang="0">
                  <a:pos x="134507602" y="326893385"/>
                </a:cxn>
                <a:cxn ang="0">
                  <a:pos x="745901369" y="460072034"/>
                </a:cxn>
                <a:cxn ang="0">
                  <a:pos x="745901369" y="460072034"/>
                </a:cxn>
                <a:cxn ang="0">
                  <a:pos x="758131716" y="460072034"/>
                </a:cxn>
                <a:cxn ang="0">
                  <a:pos x="1369525482" y="326893385"/>
                </a:cxn>
                <a:cxn ang="0">
                  <a:pos x="1369525482" y="326893385"/>
                </a:cxn>
                <a:cxn ang="0">
                  <a:pos x="1369525482" y="326893385"/>
                </a:cxn>
              </a:cxnLst>
              <a:rect l="0" t="0" r="0" b="0"/>
              <a:pathLst>
                <a:path w="123" h="107">
                  <a:moveTo>
                    <a:pt x="123" y="100"/>
                  </a:moveTo>
                  <a:cubicBezTo>
                    <a:pt x="123" y="104"/>
                    <a:pt x="119" y="107"/>
                    <a:pt x="115" y="107"/>
                  </a:cubicBezTo>
                  <a:cubicBezTo>
                    <a:pt x="111" y="107"/>
                    <a:pt x="107" y="104"/>
                    <a:pt x="107" y="100"/>
                  </a:cubicBezTo>
                  <a:cubicBezTo>
                    <a:pt x="107" y="95"/>
                    <a:pt x="111" y="84"/>
                    <a:pt x="115" y="84"/>
                  </a:cubicBezTo>
                  <a:cubicBezTo>
                    <a:pt x="119" y="84"/>
                    <a:pt x="123" y="95"/>
                    <a:pt x="123" y="100"/>
                  </a:cubicBezTo>
                  <a:close/>
                  <a:moveTo>
                    <a:pt x="111" y="42"/>
                  </a:moveTo>
                  <a:cubicBezTo>
                    <a:pt x="111" y="77"/>
                    <a:pt x="111" y="77"/>
                    <a:pt x="111" y="77"/>
                  </a:cubicBezTo>
                  <a:cubicBezTo>
                    <a:pt x="111" y="79"/>
                    <a:pt x="113" y="80"/>
                    <a:pt x="115" y="80"/>
                  </a:cubicBezTo>
                  <a:cubicBezTo>
                    <a:pt x="117" y="80"/>
                    <a:pt x="119" y="79"/>
                    <a:pt x="119" y="77"/>
                  </a:cubicBezTo>
                  <a:cubicBezTo>
                    <a:pt x="119" y="42"/>
                    <a:pt x="119" y="42"/>
                    <a:pt x="119" y="42"/>
                  </a:cubicBezTo>
                  <a:cubicBezTo>
                    <a:pt x="119" y="40"/>
                    <a:pt x="117" y="38"/>
                    <a:pt x="115" y="38"/>
                  </a:cubicBezTo>
                  <a:cubicBezTo>
                    <a:pt x="113" y="38"/>
                    <a:pt x="111" y="40"/>
                    <a:pt x="111" y="42"/>
                  </a:cubicBezTo>
                  <a:close/>
                  <a:moveTo>
                    <a:pt x="114" y="34"/>
                  </a:moveTo>
                  <a:cubicBezTo>
                    <a:pt x="104" y="36"/>
                    <a:pt x="104" y="36"/>
                    <a:pt x="104" y="36"/>
                  </a:cubicBezTo>
                  <a:cubicBezTo>
                    <a:pt x="104" y="69"/>
                    <a:pt x="104" y="69"/>
                    <a:pt x="104" y="69"/>
                  </a:cubicBezTo>
                  <a:cubicBezTo>
                    <a:pt x="104" y="79"/>
                    <a:pt x="92" y="88"/>
                    <a:pt x="61" y="88"/>
                  </a:cubicBezTo>
                  <a:cubicBezTo>
                    <a:pt x="31" y="88"/>
                    <a:pt x="19" y="79"/>
                    <a:pt x="19" y="69"/>
                  </a:cubicBezTo>
                  <a:cubicBezTo>
                    <a:pt x="19" y="36"/>
                    <a:pt x="19" y="36"/>
                    <a:pt x="19" y="36"/>
                  </a:cubicBezTo>
                  <a:cubicBezTo>
                    <a:pt x="9" y="34"/>
                    <a:pt x="9" y="34"/>
                    <a:pt x="9" y="34"/>
                  </a:cubicBezTo>
                  <a:cubicBezTo>
                    <a:pt x="4" y="33"/>
                    <a:pt x="0" y="28"/>
                    <a:pt x="0" y="23"/>
                  </a:cubicBezTo>
                  <a:cubicBezTo>
                    <a:pt x="0" y="17"/>
                    <a:pt x="4" y="13"/>
                    <a:pt x="9" y="12"/>
                  </a:cubicBezTo>
                  <a:cubicBezTo>
                    <a:pt x="59" y="0"/>
                    <a:pt x="59" y="0"/>
                    <a:pt x="59" y="0"/>
                  </a:cubicBezTo>
                  <a:cubicBezTo>
                    <a:pt x="60" y="0"/>
                    <a:pt x="61" y="0"/>
                    <a:pt x="61" y="0"/>
                  </a:cubicBezTo>
                  <a:cubicBezTo>
                    <a:pt x="62" y="0"/>
                    <a:pt x="63" y="0"/>
                    <a:pt x="64" y="0"/>
                  </a:cubicBezTo>
                  <a:cubicBezTo>
                    <a:pt x="114" y="12"/>
                    <a:pt x="114" y="12"/>
                    <a:pt x="114" y="12"/>
                  </a:cubicBezTo>
                  <a:cubicBezTo>
                    <a:pt x="119" y="13"/>
                    <a:pt x="123" y="17"/>
                    <a:pt x="123" y="23"/>
                  </a:cubicBezTo>
                  <a:cubicBezTo>
                    <a:pt x="123" y="28"/>
                    <a:pt x="119" y="33"/>
                    <a:pt x="114" y="34"/>
                  </a:cubicBezTo>
                  <a:close/>
                  <a:moveTo>
                    <a:pt x="96" y="38"/>
                  </a:moveTo>
                  <a:cubicBezTo>
                    <a:pt x="64" y="46"/>
                    <a:pt x="64" y="46"/>
                    <a:pt x="64" y="46"/>
                  </a:cubicBezTo>
                  <a:cubicBezTo>
                    <a:pt x="63" y="46"/>
                    <a:pt x="62" y="46"/>
                    <a:pt x="61" y="46"/>
                  </a:cubicBezTo>
                  <a:cubicBezTo>
                    <a:pt x="61" y="46"/>
                    <a:pt x="60" y="46"/>
                    <a:pt x="59" y="46"/>
                  </a:cubicBezTo>
                  <a:cubicBezTo>
                    <a:pt x="27" y="38"/>
                    <a:pt x="27" y="38"/>
                    <a:pt x="27" y="38"/>
                  </a:cubicBezTo>
                  <a:cubicBezTo>
                    <a:pt x="27" y="69"/>
                    <a:pt x="27" y="69"/>
                    <a:pt x="27" y="69"/>
                  </a:cubicBezTo>
                  <a:cubicBezTo>
                    <a:pt x="27" y="73"/>
                    <a:pt x="38" y="80"/>
                    <a:pt x="61" y="80"/>
                  </a:cubicBezTo>
                  <a:cubicBezTo>
                    <a:pt x="84" y="80"/>
                    <a:pt x="96" y="73"/>
                    <a:pt x="96" y="69"/>
                  </a:cubicBezTo>
                  <a:lnTo>
                    <a:pt x="96" y="38"/>
                  </a:lnTo>
                  <a:close/>
                  <a:moveTo>
                    <a:pt x="112" y="27"/>
                  </a:moveTo>
                  <a:cubicBezTo>
                    <a:pt x="114" y="26"/>
                    <a:pt x="115" y="25"/>
                    <a:pt x="115" y="23"/>
                  </a:cubicBezTo>
                  <a:cubicBezTo>
                    <a:pt x="115" y="21"/>
                    <a:pt x="114" y="19"/>
                    <a:pt x="112" y="19"/>
                  </a:cubicBezTo>
                  <a:cubicBezTo>
                    <a:pt x="62" y="8"/>
                    <a:pt x="62" y="8"/>
                    <a:pt x="62" y="8"/>
                  </a:cubicBezTo>
                  <a:cubicBezTo>
                    <a:pt x="61" y="7"/>
                    <a:pt x="61" y="7"/>
                    <a:pt x="61" y="7"/>
                  </a:cubicBezTo>
                  <a:cubicBezTo>
                    <a:pt x="61" y="8"/>
                    <a:pt x="61" y="8"/>
                    <a:pt x="61" y="8"/>
                  </a:cubicBezTo>
                  <a:cubicBezTo>
                    <a:pt x="11" y="19"/>
                    <a:pt x="11" y="19"/>
                    <a:pt x="11" y="19"/>
                  </a:cubicBezTo>
                  <a:cubicBezTo>
                    <a:pt x="9" y="19"/>
                    <a:pt x="8" y="21"/>
                    <a:pt x="8" y="23"/>
                  </a:cubicBezTo>
                  <a:cubicBezTo>
                    <a:pt x="8" y="25"/>
                    <a:pt x="9" y="26"/>
                    <a:pt x="11" y="27"/>
                  </a:cubicBezTo>
                  <a:cubicBezTo>
                    <a:pt x="61" y="38"/>
                    <a:pt x="61" y="38"/>
                    <a:pt x="61" y="38"/>
                  </a:cubicBezTo>
                  <a:cubicBezTo>
                    <a:pt x="61" y="38"/>
                    <a:pt x="61" y="38"/>
                    <a:pt x="61" y="38"/>
                  </a:cubicBezTo>
                  <a:cubicBezTo>
                    <a:pt x="62" y="38"/>
                    <a:pt x="62" y="38"/>
                    <a:pt x="62" y="38"/>
                  </a:cubicBezTo>
                  <a:lnTo>
                    <a:pt x="112" y="27"/>
                  </a:lnTo>
                  <a:close/>
                  <a:moveTo>
                    <a:pt x="112" y="27"/>
                  </a:moveTo>
                  <a:cubicBezTo>
                    <a:pt x="112" y="27"/>
                    <a:pt x="112" y="27"/>
                    <a:pt x="112" y="27"/>
                  </a:cubicBezTo>
                </a:path>
              </a:pathLst>
            </a:custGeom>
            <a:solidFill>
              <a:schemeClr val="bg1"/>
            </a:solidFill>
            <a:ln w="9525">
              <a:noFill/>
            </a:ln>
          </p:spPr>
          <p:txBody>
            <a:bodyPr/>
            <a:lstStyle/>
            <a:p>
              <a:endParaRPr lang="zh-CN" altLang="en-US"/>
            </a:p>
          </p:txBody>
        </p:sp>
      </p:grpSp>
      <p:grpSp>
        <p:nvGrpSpPr>
          <p:cNvPr id="36" name="组合 35"/>
          <p:cNvGrpSpPr/>
          <p:nvPr/>
        </p:nvGrpSpPr>
        <p:grpSpPr>
          <a:xfrm>
            <a:off x="7471410" y="4536440"/>
            <a:ext cx="653415" cy="661670"/>
            <a:chOff x="7471410" y="4536440"/>
            <a:chExt cx="653415" cy="661670"/>
          </a:xfrm>
        </p:grpSpPr>
        <p:sp>
          <p:nvSpPr>
            <p:cNvPr id="37" name="Freeform 1812"/>
            <p:cNvSpPr/>
            <p:nvPr/>
          </p:nvSpPr>
          <p:spPr>
            <a:xfrm>
              <a:off x="7471410" y="4536440"/>
              <a:ext cx="653415" cy="6616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accent4">
                <a:lumMod val="40000"/>
                <a:lumOff val="60000"/>
              </a:schemeClr>
            </a:solidFill>
            <a:ln w="9525">
              <a:noFill/>
            </a:ln>
          </p:spPr>
          <p:txBody>
            <a:bodyPr/>
            <a:lstStyle/>
            <a:p>
              <a:endParaRPr lang="zh-CN" altLang="en-US"/>
            </a:p>
          </p:txBody>
        </p:sp>
        <p:sp>
          <p:nvSpPr>
            <p:cNvPr id="38" name="稻壳儿小白白(http://dwz.cn/Wu2UP)"/>
            <p:cNvSpPr>
              <a:spLocks noEditPoints="1"/>
            </p:cNvSpPr>
            <p:nvPr/>
          </p:nvSpPr>
          <p:spPr bwMode="auto">
            <a:xfrm>
              <a:off x="7625080" y="4685665"/>
              <a:ext cx="339725" cy="338455"/>
            </a:xfrm>
            <a:custGeom>
              <a:avLst/>
              <a:gdLst>
                <a:gd name="T0" fmla="*/ 35 w 39"/>
                <a:gd name="T1" fmla="*/ 20 h 39"/>
                <a:gd name="T2" fmla="*/ 39 w 39"/>
                <a:gd name="T3" fmla="*/ 14 h 39"/>
                <a:gd name="T4" fmla="*/ 37 w 39"/>
                <a:gd name="T5" fmla="*/ 10 h 39"/>
                <a:gd name="T6" fmla="*/ 31 w 39"/>
                <a:gd name="T7" fmla="*/ 8 h 39"/>
                <a:gd name="T8" fmla="*/ 29 w 39"/>
                <a:gd name="T9" fmla="*/ 2 h 39"/>
                <a:gd name="T10" fmla="*/ 25 w 39"/>
                <a:gd name="T11" fmla="*/ 0 h 39"/>
                <a:gd name="T12" fmla="*/ 19 w 39"/>
                <a:gd name="T13" fmla="*/ 4 h 39"/>
                <a:gd name="T14" fmla="*/ 13 w 39"/>
                <a:gd name="T15" fmla="*/ 0 h 39"/>
                <a:gd name="T16" fmla="*/ 9 w 39"/>
                <a:gd name="T17" fmla="*/ 2 h 39"/>
                <a:gd name="T18" fmla="*/ 8 w 39"/>
                <a:gd name="T19" fmla="*/ 8 h 39"/>
                <a:gd name="T20" fmla="*/ 1 w 39"/>
                <a:gd name="T21" fmla="*/ 10 h 39"/>
                <a:gd name="T22" fmla="*/ 0 w 39"/>
                <a:gd name="T23" fmla="*/ 14 h 39"/>
                <a:gd name="T24" fmla="*/ 3 w 39"/>
                <a:gd name="T25" fmla="*/ 20 h 39"/>
                <a:gd name="T26" fmla="*/ 0 w 39"/>
                <a:gd name="T27" fmla="*/ 26 h 39"/>
                <a:gd name="T28" fmla="*/ 1 w 39"/>
                <a:gd name="T29" fmla="*/ 30 h 39"/>
                <a:gd name="T30" fmla="*/ 8 w 39"/>
                <a:gd name="T31" fmla="*/ 31 h 39"/>
                <a:gd name="T32" fmla="*/ 9 w 39"/>
                <a:gd name="T33" fmla="*/ 38 h 39"/>
                <a:gd name="T34" fmla="*/ 13 w 39"/>
                <a:gd name="T35" fmla="*/ 39 h 39"/>
                <a:gd name="T36" fmla="*/ 19 w 39"/>
                <a:gd name="T37" fmla="*/ 36 h 39"/>
                <a:gd name="T38" fmla="*/ 25 w 39"/>
                <a:gd name="T39" fmla="*/ 39 h 39"/>
                <a:gd name="T40" fmla="*/ 29 w 39"/>
                <a:gd name="T41" fmla="*/ 38 h 39"/>
                <a:gd name="T42" fmla="*/ 31 w 39"/>
                <a:gd name="T43" fmla="*/ 31 h 39"/>
                <a:gd name="T44" fmla="*/ 37 w 39"/>
                <a:gd name="T45" fmla="*/ 29 h 39"/>
                <a:gd name="T46" fmla="*/ 39 w 39"/>
                <a:gd name="T47" fmla="*/ 25 h 39"/>
                <a:gd name="T48" fmla="*/ 35 w 39"/>
                <a:gd name="T49" fmla="*/ 20 h 39"/>
                <a:gd name="T50" fmla="*/ 19 w 39"/>
                <a:gd name="T51" fmla="*/ 28 h 39"/>
                <a:gd name="T52" fmla="*/ 11 w 39"/>
                <a:gd name="T53" fmla="*/ 20 h 39"/>
                <a:gd name="T54" fmla="*/ 19 w 39"/>
                <a:gd name="T55" fmla="*/ 11 h 39"/>
                <a:gd name="T56" fmla="*/ 28 w 39"/>
                <a:gd name="T57" fmla="*/ 20 h 39"/>
                <a:gd name="T58" fmla="*/ 19 w 39"/>
                <a:gd name="T5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9">
                  <a:moveTo>
                    <a:pt x="35" y="20"/>
                  </a:moveTo>
                  <a:cubicBezTo>
                    <a:pt x="35" y="17"/>
                    <a:pt x="37" y="15"/>
                    <a:pt x="39" y="14"/>
                  </a:cubicBezTo>
                  <a:cubicBezTo>
                    <a:pt x="39" y="13"/>
                    <a:pt x="38" y="11"/>
                    <a:pt x="37" y="10"/>
                  </a:cubicBezTo>
                  <a:cubicBezTo>
                    <a:pt x="35" y="11"/>
                    <a:pt x="33" y="10"/>
                    <a:pt x="31" y="8"/>
                  </a:cubicBezTo>
                  <a:cubicBezTo>
                    <a:pt x="29" y="6"/>
                    <a:pt x="29" y="4"/>
                    <a:pt x="29" y="2"/>
                  </a:cubicBezTo>
                  <a:cubicBezTo>
                    <a:pt x="28" y="1"/>
                    <a:pt x="27" y="0"/>
                    <a:pt x="25" y="0"/>
                  </a:cubicBezTo>
                  <a:cubicBezTo>
                    <a:pt x="24" y="2"/>
                    <a:pt x="22" y="4"/>
                    <a:pt x="19" y="4"/>
                  </a:cubicBezTo>
                  <a:cubicBezTo>
                    <a:pt x="17" y="4"/>
                    <a:pt x="14" y="2"/>
                    <a:pt x="13" y="0"/>
                  </a:cubicBezTo>
                  <a:cubicBezTo>
                    <a:pt x="12" y="0"/>
                    <a:pt x="10" y="1"/>
                    <a:pt x="9" y="2"/>
                  </a:cubicBezTo>
                  <a:cubicBezTo>
                    <a:pt x="10" y="4"/>
                    <a:pt x="9" y="6"/>
                    <a:pt x="8" y="8"/>
                  </a:cubicBezTo>
                  <a:cubicBezTo>
                    <a:pt x="6" y="10"/>
                    <a:pt x="4" y="11"/>
                    <a:pt x="1" y="10"/>
                  </a:cubicBezTo>
                  <a:cubicBezTo>
                    <a:pt x="1" y="11"/>
                    <a:pt x="0" y="13"/>
                    <a:pt x="0" y="14"/>
                  </a:cubicBezTo>
                  <a:cubicBezTo>
                    <a:pt x="2" y="15"/>
                    <a:pt x="3" y="17"/>
                    <a:pt x="3" y="20"/>
                  </a:cubicBezTo>
                  <a:cubicBezTo>
                    <a:pt x="3" y="22"/>
                    <a:pt x="2" y="25"/>
                    <a:pt x="0" y="26"/>
                  </a:cubicBezTo>
                  <a:cubicBezTo>
                    <a:pt x="0" y="27"/>
                    <a:pt x="1" y="29"/>
                    <a:pt x="1" y="30"/>
                  </a:cubicBezTo>
                  <a:cubicBezTo>
                    <a:pt x="4" y="29"/>
                    <a:pt x="6" y="30"/>
                    <a:pt x="8" y="31"/>
                  </a:cubicBezTo>
                  <a:cubicBezTo>
                    <a:pt x="9" y="33"/>
                    <a:pt x="10" y="35"/>
                    <a:pt x="9" y="38"/>
                  </a:cubicBezTo>
                  <a:cubicBezTo>
                    <a:pt x="10" y="38"/>
                    <a:pt x="12" y="39"/>
                    <a:pt x="13" y="39"/>
                  </a:cubicBezTo>
                  <a:cubicBezTo>
                    <a:pt x="14" y="37"/>
                    <a:pt x="17" y="36"/>
                    <a:pt x="19" y="36"/>
                  </a:cubicBezTo>
                  <a:cubicBezTo>
                    <a:pt x="22" y="36"/>
                    <a:pt x="24" y="37"/>
                    <a:pt x="25" y="39"/>
                  </a:cubicBezTo>
                  <a:cubicBezTo>
                    <a:pt x="27" y="39"/>
                    <a:pt x="28" y="38"/>
                    <a:pt x="29" y="38"/>
                  </a:cubicBezTo>
                  <a:cubicBezTo>
                    <a:pt x="29" y="35"/>
                    <a:pt x="29" y="33"/>
                    <a:pt x="31" y="31"/>
                  </a:cubicBezTo>
                  <a:cubicBezTo>
                    <a:pt x="33" y="30"/>
                    <a:pt x="35" y="29"/>
                    <a:pt x="37" y="29"/>
                  </a:cubicBezTo>
                  <a:cubicBezTo>
                    <a:pt x="38" y="28"/>
                    <a:pt x="39" y="27"/>
                    <a:pt x="39" y="25"/>
                  </a:cubicBezTo>
                  <a:cubicBezTo>
                    <a:pt x="37" y="24"/>
                    <a:pt x="35" y="22"/>
                    <a:pt x="35" y="20"/>
                  </a:cubicBezTo>
                  <a:close/>
                  <a:moveTo>
                    <a:pt x="19" y="28"/>
                  </a:moveTo>
                  <a:cubicBezTo>
                    <a:pt x="15" y="28"/>
                    <a:pt x="11" y="24"/>
                    <a:pt x="11" y="20"/>
                  </a:cubicBezTo>
                  <a:cubicBezTo>
                    <a:pt x="11" y="15"/>
                    <a:pt x="15" y="11"/>
                    <a:pt x="19" y="11"/>
                  </a:cubicBezTo>
                  <a:cubicBezTo>
                    <a:pt x="24" y="11"/>
                    <a:pt x="28" y="15"/>
                    <a:pt x="28" y="20"/>
                  </a:cubicBezTo>
                  <a:cubicBezTo>
                    <a:pt x="28" y="24"/>
                    <a:pt x="24" y="28"/>
                    <a:pt x="19" y="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dirty="0">
                <a:ln>
                  <a:noFill/>
                </a:ln>
                <a:solidFill>
                  <a:prstClr val="white"/>
                </a:solidFill>
                <a:effectLst/>
                <a:uLnTx/>
                <a:uFillTx/>
                <a:latin typeface="Arial" panose="020B0604020202090204"/>
                <a:ea typeface="华文细黑" panose="02010600040101010101" pitchFamily="2" charset="-122"/>
                <a:cs typeface="+mn-cs"/>
              </a:endParaRPr>
            </a:p>
          </p:txBody>
        </p:sp>
      </p:grpSp>
      <p:grpSp>
        <p:nvGrpSpPr>
          <p:cNvPr id="42" name="组合 41"/>
          <p:cNvGrpSpPr/>
          <p:nvPr/>
        </p:nvGrpSpPr>
        <p:grpSpPr>
          <a:xfrm>
            <a:off x="8406130" y="862330"/>
            <a:ext cx="3201034" cy="3567484"/>
            <a:chOff x="8191499" y="2181860"/>
            <a:chExt cx="2811761" cy="3567484"/>
          </a:xfrm>
        </p:grpSpPr>
        <p:sp>
          <p:nvSpPr>
            <p:cNvPr id="43" name="TextBox 1959"/>
            <p:cNvSpPr/>
            <p:nvPr/>
          </p:nvSpPr>
          <p:spPr>
            <a:xfrm>
              <a:off x="8191499" y="2181860"/>
              <a:ext cx="1089025" cy="369332"/>
            </a:xfrm>
            <a:prstGeom prst="rect">
              <a:avLst/>
            </a:prstGeom>
            <a:noFill/>
            <a:ln w="9525">
              <a:noFill/>
              <a:miter/>
            </a:ln>
          </p:spPr>
          <p:txBody>
            <a:bodyPr wrap="square">
              <a:spAutoFit/>
            </a:bodyPr>
            <a:lstStyle/>
            <a:p>
              <a:pPr lvl="0" algn="ctr"/>
              <a:r>
                <a:rPr lang="en-US" altLang="zh-CN" dirty="0">
                  <a:solidFill>
                    <a:schemeClr val="accent3">
                      <a:lumMod val="50000"/>
                    </a:schemeClr>
                  </a:solidFill>
                  <a:latin typeface="Hannotate TC Regular" panose="03000500000000000000" charset="-122"/>
                  <a:ea typeface="Hannotate TC Regular" panose="03000500000000000000" charset="-122"/>
                  <a:sym typeface="Arial" panose="020B0604020202090204" pitchFamily="34" charset="0"/>
                </a:rPr>
                <a:t>Content</a:t>
              </a:r>
              <a:endParaRPr lang="en-US" altLang="zh-CN" sz="1600" dirty="0">
                <a:solidFill>
                  <a:schemeClr val="accent3">
                    <a:lumMod val="50000"/>
                  </a:schemeClr>
                </a:solidFill>
                <a:latin typeface="Hannotate TC Regular" panose="03000500000000000000" charset="-122"/>
                <a:ea typeface="Hannotate TC Regular" panose="03000500000000000000" charset="-122"/>
                <a:sym typeface="Arial" panose="020B0604020202090204" pitchFamily="34" charset="0"/>
              </a:endParaRPr>
            </a:p>
          </p:txBody>
        </p:sp>
        <p:sp>
          <p:nvSpPr>
            <p:cNvPr id="44" name="文本框 43"/>
            <p:cNvSpPr txBox="1"/>
            <p:nvPr/>
          </p:nvSpPr>
          <p:spPr>
            <a:xfrm>
              <a:off x="8314670" y="2517690"/>
              <a:ext cx="2688590" cy="32316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buAutoNum type="arabicPeriod"/>
              </a:pP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The average correlation between the game and the user</a:t>
              </a:r>
              <a:r>
                <a:rPr lang="en-US" altLang="zh-CN" sz="1200" kern="0" dirty="0">
                  <a:solidFill>
                    <a:schemeClr val="tx1">
                      <a:lumMod val="65000"/>
                      <a:lumOff val="35000"/>
                    </a:schemeClr>
                  </a:solidFill>
                  <a:latin typeface="华文细黑" panose="02010600040101010101" pitchFamily="2" charset="-122"/>
                  <a:ea typeface="华文细黑" panose="02010600040101010101" pitchFamily="2" charset="-122"/>
                  <a:sym typeface="+mn-ea"/>
                </a:rPr>
                <a:t>‘</a:t>
              </a: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s preference on the recommended user page is </a:t>
              </a:r>
              <a:r>
                <a:rPr lang="zh-CN" altLang="en-US" sz="1200" b="1"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more than 70%</a:t>
              </a: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 (</a:t>
              </a: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Choosing 30% of data in the dataset as test data. F</a:t>
              </a: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or the </a:t>
              </a: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test </a:t>
              </a: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data, each </a:t>
              </a: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recommended game</a:t>
              </a: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 matches the previous one </a:t>
              </a: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in</a:t>
              </a: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 the database</a:t>
              </a:r>
              <a:r>
                <a:rPr lang="en-US" altLang="zh-CN" sz="1200" kern="0" dirty="0">
                  <a:solidFill>
                    <a:schemeClr val="tx1">
                      <a:lumMod val="65000"/>
                      <a:lumOff val="35000"/>
                    </a:schemeClr>
                  </a:solidFill>
                  <a:latin typeface="华文细黑" panose="02010600040101010101" pitchFamily="2" charset="-122"/>
                  <a:ea typeface="华文细黑" panose="02010600040101010101" pitchFamily="2" charset="-122"/>
                  <a:sym typeface="+mn-ea"/>
                </a:rPr>
                <a:t> can be </a:t>
              </a: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counted as 1, and the </a:t>
              </a: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mean</a:t>
              </a: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 of the game's recommended readiness rate is calculated)</a:t>
              </a:r>
              <a:endPar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endParaRPr>
            </a:p>
            <a:p>
              <a:pPr marL="228600" indent="-228600" algn="l">
                <a:buAutoNum type="arabicPeriod"/>
              </a:pPr>
              <a:endParaRPr lang="en-US" altLang="zh-CN" sz="1200" kern="0" dirty="0">
                <a:solidFill>
                  <a:schemeClr val="tx1">
                    <a:lumMod val="65000"/>
                    <a:lumOff val="35000"/>
                  </a:schemeClr>
                </a:solidFill>
                <a:latin typeface="华文细黑" panose="02010600040101010101" pitchFamily="2" charset="-122"/>
                <a:ea typeface="华文细黑" panose="02010600040101010101" pitchFamily="2" charset="-122"/>
                <a:sym typeface="+mn-ea"/>
              </a:endParaRPr>
            </a:p>
            <a:p>
              <a:pPr marL="228600" indent="-228600" algn="l">
                <a:buAutoNum type="arabicPeriod"/>
              </a:pP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Rate </a:t>
              </a:r>
              <a:r>
                <a:rPr lang="en-US" altLang="zh-CN" sz="1200" kern="0" dirty="0">
                  <a:solidFill>
                    <a:schemeClr val="tx1">
                      <a:lumMod val="65000"/>
                      <a:lumOff val="35000"/>
                    </a:schemeClr>
                  </a:solidFill>
                  <a:latin typeface="华文细黑" panose="02010600040101010101" pitchFamily="2" charset="-122"/>
                  <a:ea typeface="华文细黑" panose="02010600040101010101" pitchFamily="2" charset="-122"/>
                  <a:sym typeface="+mn-ea"/>
                </a:rPr>
                <a:t>all games. The mean score of re</a:t>
              </a: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commended</a:t>
              </a:r>
              <a:r>
                <a:rPr lang="en-US" altLang="zh-CN" sz="1200" kern="0" dirty="0">
                  <a:solidFill>
                    <a:schemeClr val="tx1">
                      <a:lumMod val="65000"/>
                      <a:lumOff val="35000"/>
                    </a:schemeClr>
                  </a:solidFill>
                  <a:latin typeface="华文细黑" panose="02010600040101010101" pitchFamily="2" charset="-122"/>
                  <a:ea typeface="华文细黑" panose="02010600040101010101" pitchFamily="2" charset="-122"/>
                  <a:sym typeface="+mn-ea"/>
                </a:rPr>
                <a:t> </a:t>
              </a: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games on the whole page should </a:t>
              </a:r>
              <a:r>
                <a:rPr lang="en-US" altLang="zh-CN" sz="1200" b="1"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exceed</a:t>
              </a: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 </a:t>
              </a:r>
              <a:r>
                <a:rPr lang="en-US" altLang="zh-CN" sz="1200" b="1"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0.5</a:t>
              </a:r>
              <a:r>
                <a:rPr lang="en-US" altLang="zh-CN"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 (recommended by 50% players)</a:t>
              </a:r>
              <a:endPar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endParaRPr>
            </a:p>
          </p:txBody>
        </p:sp>
      </p:grpSp>
      <p:grpSp>
        <p:nvGrpSpPr>
          <p:cNvPr id="45" name="组合 44"/>
          <p:cNvGrpSpPr/>
          <p:nvPr/>
        </p:nvGrpSpPr>
        <p:grpSpPr>
          <a:xfrm>
            <a:off x="8406098" y="4847193"/>
            <a:ext cx="3452526" cy="1514872"/>
            <a:chOff x="8106743" y="4475083"/>
            <a:chExt cx="2792061" cy="1514872"/>
          </a:xfrm>
        </p:grpSpPr>
        <p:sp>
          <p:nvSpPr>
            <p:cNvPr id="46" name="TextBox 1961"/>
            <p:cNvSpPr/>
            <p:nvPr/>
          </p:nvSpPr>
          <p:spPr>
            <a:xfrm>
              <a:off x="8106743" y="4475083"/>
              <a:ext cx="1090295" cy="369332"/>
            </a:xfrm>
            <a:prstGeom prst="rect">
              <a:avLst/>
            </a:prstGeom>
            <a:noFill/>
            <a:ln w="9525">
              <a:noFill/>
              <a:miter/>
            </a:ln>
          </p:spPr>
          <p:txBody>
            <a:bodyPr wrap="square">
              <a:spAutoFit/>
            </a:bodyPr>
            <a:lstStyle/>
            <a:p>
              <a:pPr lvl="0" algn="ctr"/>
              <a:r>
                <a:rPr lang="en-US" altLang="zh-CN" dirty="0">
                  <a:solidFill>
                    <a:schemeClr val="accent3">
                      <a:lumMod val="50000"/>
                    </a:schemeClr>
                  </a:solidFill>
                  <a:latin typeface="Hannotate TC Regular" panose="03000500000000000000" charset="-122"/>
                  <a:ea typeface="Hannotate TC Regular" panose="03000500000000000000" charset="-122"/>
                  <a:sym typeface="Arial" panose="020B0604020202090204" pitchFamily="34" charset="0"/>
                </a:rPr>
                <a:t>Optional</a:t>
              </a:r>
              <a:endParaRPr lang="en-US" altLang="zh-CN" sz="1600" dirty="0">
                <a:solidFill>
                  <a:schemeClr val="accent3">
                    <a:lumMod val="50000"/>
                  </a:schemeClr>
                </a:solidFill>
                <a:latin typeface="Hannotate TC Regular" panose="03000500000000000000" charset="-122"/>
                <a:ea typeface="Hannotate TC Regular" panose="03000500000000000000" charset="-122"/>
                <a:sym typeface="Arial" panose="020B0604020202090204" pitchFamily="34" charset="0"/>
              </a:endParaRPr>
            </a:p>
          </p:txBody>
        </p:sp>
        <p:sp>
          <p:nvSpPr>
            <p:cNvPr id="47" name="文本框 46"/>
            <p:cNvSpPr txBox="1"/>
            <p:nvPr/>
          </p:nvSpPr>
          <p:spPr>
            <a:xfrm>
              <a:off x="8252759" y="4791075"/>
              <a:ext cx="2646045"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Specify acceptance criteria by simulating the high concurrency of a user placing a large number of orders in the same time period. TP99 should be controlled within </a:t>
              </a:r>
              <a:r>
                <a:rPr lang="zh-CN" altLang="en-US" sz="1200" b="1"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200 milliseconds </a:t>
              </a:r>
              <a:r>
                <a:rPr lang="zh-CN" altLang="en-US" sz="12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and the response time should </a:t>
              </a:r>
              <a:r>
                <a:rPr lang="zh-CN" altLang="en-US" sz="1200" b="1"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not exceed one second</a:t>
              </a:r>
            </a:p>
          </p:txBody>
        </p:sp>
      </p:grpSp>
      <p:grpSp>
        <p:nvGrpSpPr>
          <p:cNvPr id="48" name="组合 47"/>
          <p:cNvGrpSpPr/>
          <p:nvPr/>
        </p:nvGrpSpPr>
        <p:grpSpPr>
          <a:xfrm>
            <a:off x="584835" y="1869440"/>
            <a:ext cx="3117215" cy="1930638"/>
            <a:chOff x="584835" y="1869440"/>
            <a:chExt cx="3117215" cy="1930638"/>
          </a:xfrm>
        </p:grpSpPr>
        <p:sp>
          <p:nvSpPr>
            <p:cNvPr id="49" name="TextBox 1956"/>
            <p:cNvSpPr/>
            <p:nvPr/>
          </p:nvSpPr>
          <p:spPr>
            <a:xfrm>
              <a:off x="2613025" y="1869440"/>
              <a:ext cx="1089025" cy="368300"/>
            </a:xfrm>
            <a:prstGeom prst="rect">
              <a:avLst/>
            </a:prstGeom>
            <a:noFill/>
            <a:ln w="9525">
              <a:noFill/>
              <a:miter/>
            </a:ln>
          </p:spPr>
          <p:txBody>
            <a:bodyPr wrap="square">
              <a:spAutoFit/>
            </a:bodyPr>
            <a:lstStyle/>
            <a:p>
              <a:pPr lvl="0" algn="ctr"/>
              <a:r>
                <a:rPr lang="en-US" altLang="zh-CN" dirty="0">
                  <a:solidFill>
                    <a:schemeClr val="accent3">
                      <a:lumMod val="75000"/>
                    </a:schemeClr>
                  </a:solidFill>
                  <a:latin typeface="Hannotate TC Regular" panose="03000500000000000000" charset="-122"/>
                  <a:ea typeface="Hannotate TC Regular" panose="03000500000000000000" charset="-122"/>
                  <a:sym typeface="Arial" panose="020B0604020202090204" pitchFamily="34" charset="0"/>
                </a:rPr>
                <a:t>Users</a:t>
              </a:r>
            </a:p>
          </p:txBody>
        </p:sp>
        <p:sp>
          <p:nvSpPr>
            <p:cNvPr id="50" name="文本框 49"/>
            <p:cNvSpPr txBox="1"/>
            <p:nvPr/>
          </p:nvSpPr>
          <p:spPr>
            <a:xfrm>
              <a:off x="584835" y="2199640"/>
              <a:ext cx="3013075" cy="160043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1</a:t>
              </a:r>
              <a:r>
                <a:rPr lang="en-US" altLang="zh-CN"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 </a:t>
              </a:r>
              <a:r>
                <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The user gets the results of the initial login referral page for </a:t>
              </a:r>
              <a:r>
                <a:rPr lang="zh-CN" altLang="en-US" sz="1400" b="1"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less than 1s</a:t>
              </a:r>
            </a:p>
            <a:p>
              <a:pPr indent="0" algn="l"/>
              <a:endPar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endParaRPr>
            </a:p>
            <a:p>
              <a:pPr indent="0" algn="l"/>
              <a:r>
                <a:rPr lang="en-US" altLang="zh-CN"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2. </a:t>
              </a:r>
              <a:r>
                <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The user gets an update page refresh for </a:t>
              </a:r>
              <a:r>
                <a:rPr lang="zh-CN" altLang="en-US" sz="1400" b="1"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no more than 1s</a:t>
              </a:r>
            </a:p>
            <a:p>
              <a:pPr indent="0" algn="l"/>
              <a:endPar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endParaRPr>
            </a:p>
          </p:txBody>
        </p:sp>
      </p:grpSp>
      <p:grpSp>
        <p:nvGrpSpPr>
          <p:cNvPr id="54" name="组合 53"/>
          <p:cNvGrpSpPr/>
          <p:nvPr/>
        </p:nvGrpSpPr>
        <p:grpSpPr>
          <a:xfrm>
            <a:off x="558165" y="4564380"/>
            <a:ext cx="3143885" cy="1875393"/>
            <a:chOff x="584835" y="4551680"/>
            <a:chExt cx="3143885" cy="1875393"/>
          </a:xfrm>
        </p:grpSpPr>
        <p:sp>
          <p:nvSpPr>
            <p:cNvPr id="55" name="TextBox 1960"/>
            <p:cNvSpPr/>
            <p:nvPr/>
          </p:nvSpPr>
          <p:spPr>
            <a:xfrm>
              <a:off x="2637790" y="4551680"/>
              <a:ext cx="1090930" cy="368300"/>
            </a:xfrm>
            <a:prstGeom prst="rect">
              <a:avLst/>
            </a:prstGeom>
            <a:noFill/>
            <a:ln w="9525">
              <a:noFill/>
              <a:miter/>
            </a:ln>
          </p:spPr>
          <p:txBody>
            <a:bodyPr wrap="square">
              <a:spAutoFit/>
            </a:bodyPr>
            <a:lstStyle/>
            <a:p>
              <a:pPr lvl="0" algn="ctr"/>
              <a:r>
                <a:rPr lang="en-US" altLang="zh-CN" dirty="0">
                  <a:solidFill>
                    <a:schemeClr val="accent3">
                      <a:lumMod val="75000"/>
                    </a:schemeClr>
                  </a:solidFill>
                  <a:latin typeface="Hannotate TC Regular" panose="03000500000000000000" charset="-122"/>
                  <a:ea typeface="Hannotate TC Regular" panose="03000500000000000000" charset="-122"/>
                  <a:sym typeface="Arial" panose="020B0604020202090204" pitchFamily="34" charset="0"/>
                </a:rPr>
                <a:t>System</a:t>
              </a:r>
            </a:p>
          </p:txBody>
        </p:sp>
        <p:sp>
          <p:nvSpPr>
            <p:cNvPr id="56" name="文本框 55"/>
            <p:cNvSpPr txBox="1"/>
            <p:nvPr/>
          </p:nvSpPr>
          <p:spPr>
            <a:xfrm>
              <a:off x="584835" y="4826635"/>
              <a:ext cx="3082925" cy="160043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1. The user's initial data is selected and stored by the database(Distinct user in 30% data in user portrait database)</a:t>
              </a:r>
            </a:p>
            <a:p>
              <a:pPr indent="0" algn="l"/>
              <a:endPar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endParaRPr>
            </a:p>
            <a:p>
              <a:pPr indent="0" algn="l"/>
              <a:r>
                <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2. User search tags are logged </a:t>
              </a:r>
              <a:r>
                <a:rPr lang="en-US" altLang="zh-CN"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in</a:t>
              </a:r>
              <a:r>
                <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 the </a:t>
              </a:r>
              <a:r>
                <a:rPr lang="en-US" altLang="zh-CN" sz="1400" kern="0" dirty="0">
                  <a:solidFill>
                    <a:schemeClr val="tx1">
                      <a:lumMod val="65000"/>
                      <a:lumOff val="35000"/>
                    </a:schemeClr>
                  </a:solidFill>
                  <a:latin typeface="华文细黑" panose="02010600040101010101" pitchFamily="2" charset="-122"/>
                  <a:ea typeface="华文细黑" panose="02010600040101010101" pitchFamily="2" charset="-122"/>
                  <a:sym typeface="+mn-ea"/>
                </a:rPr>
                <a:t>Mo</a:t>
              </a:r>
              <a:r>
                <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ngoDB</a:t>
              </a:r>
              <a:r>
                <a:rPr lang="en-US" altLang="zh-CN"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rPr>
                <a:t> database</a:t>
              </a:r>
              <a:endParaRPr lang="zh-CN" altLang="en-US" sz="1400" kern="0" noProof="0" dirty="0">
                <a:ln>
                  <a:noFill/>
                </a:ln>
                <a:solidFill>
                  <a:schemeClr val="tx1">
                    <a:lumMod val="65000"/>
                    <a:lumOff val="35000"/>
                  </a:schemeClr>
                </a:solidFill>
                <a:uLnTx/>
                <a:uFillTx/>
                <a:latin typeface="华文细黑" panose="02010600040101010101" pitchFamily="2" charset="-122"/>
                <a:ea typeface="华文细黑" panose="02010600040101010101" pitchFamily="2" charset="-122"/>
                <a:sym typeface="+mn-ea"/>
              </a:endParaRPr>
            </a:p>
          </p:txBody>
        </p:sp>
      </p:grpSp>
      <p:sp>
        <p:nvSpPr>
          <p:cNvPr id="60" name="矩形 59"/>
          <p:cNvSpPr/>
          <p:nvPr/>
        </p:nvSpPr>
        <p:spPr>
          <a:xfrm>
            <a:off x="763865" y="166034"/>
            <a:ext cx="3402330" cy="521970"/>
          </a:xfrm>
          <a:prstGeom prst="rect">
            <a:avLst/>
          </a:prstGeom>
        </p:spPr>
        <p:txBody>
          <a:bodyPr wrap="none">
            <a:spAutoFit/>
          </a:bodyPr>
          <a:lstStyle/>
          <a:p>
            <a:pPr algn="l"/>
            <a:r>
              <a:rPr lang="zh-CN" altLang="en-US" sz="2800" dirty="0">
                <a:solidFill>
                  <a:schemeClr val="bg2">
                    <a:lumMod val="50000"/>
                  </a:schemeClr>
                </a:solidFill>
                <a:latin typeface="+mn-ea"/>
              </a:rPr>
              <a:t>Acceptance criteria</a:t>
            </a:r>
          </a:p>
        </p:txBody>
      </p:sp>
      <p:pic>
        <p:nvPicPr>
          <p:cNvPr id="61" name="Picture 60" descr="Screen Shot 2022-03-30 at 2.41.46 PM"/>
          <p:cNvPicPr>
            <a:picLocks noChangeAspect="1"/>
          </p:cNvPicPr>
          <p:nvPr/>
        </p:nvPicPr>
        <p:blipFill>
          <a:blip r:embed="rId3"/>
          <a:stretch>
            <a:fillRect/>
          </a:stretch>
        </p:blipFill>
        <p:spPr>
          <a:xfrm>
            <a:off x="4659630" y="2043430"/>
            <a:ext cx="2660650" cy="3044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1+#ppt_w/2"/>
                                          </p:val>
                                        </p:tav>
                                        <p:tav tm="100000">
                                          <p:val>
                                            <p:strVal val="#ppt_x"/>
                                          </p:val>
                                        </p:tav>
                                      </p:tavLst>
                                    </p:anim>
                                    <p:anim calcmode="lin" valueType="num">
                                      <p:cBhvr additive="base">
                                        <p:cTn id="21" dur="500" fill="hold"/>
                                        <p:tgtEl>
                                          <p:spTgt spid="4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0-#ppt_w/2"/>
                                          </p:val>
                                        </p:tav>
                                        <p:tav tm="100000">
                                          <p:val>
                                            <p:strVal val="#ppt_x"/>
                                          </p:val>
                                        </p:tav>
                                      </p:tavLst>
                                    </p:anim>
                                    <p:anim calcmode="lin" valueType="num">
                                      <p:cBhvr additive="base">
                                        <p:cTn id="30" dur="500" fill="hold"/>
                                        <p:tgtEl>
                                          <p:spTgt spid="54"/>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500" fill="hold"/>
                                        <p:tgtEl>
                                          <p:spTgt spid="45"/>
                                        </p:tgtEl>
                                        <p:attrNameLst>
                                          <p:attrName>ppt_x</p:attrName>
                                        </p:attrNameLst>
                                      </p:cBhvr>
                                      <p:tavLst>
                                        <p:tav tm="0">
                                          <p:val>
                                            <p:strVal val="1+#ppt_w/2"/>
                                          </p:val>
                                        </p:tav>
                                        <p:tav tm="100000">
                                          <p:val>
                                            <p:strVal val="#ppt_x"/>
                                          </p:val>
                                        </p:tav>
                                      </p:tavLst>
                                    </p:anim>
                                    <p:anim calcmode="lin" valueType="num">
                                      <p:cBhvr additive="base">
                                        <p:cTn id="39"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4666521" y="1842253"/>
            <a:ext cx="2906169" cy="2840647"/>
            <a:chOff x="4666521" y="1842253"/>
            <a:chExt cx="2906169" cy="2840647"/>
          </a:xfrm>
        </p:grpSpPr>
        <p:grpSp>
          <p:nvGrpSpPr>
            <p:cNvPr id="6" name="组合 5"/>
            <p:cNvGrpSpPr/>
            <p:nvPr/>
          </p:nvGrpSpPr>
          <p:grpSpPr>
            <a:xfrm>
              <a:off x="4666521" y="1842253"/>
              <a:ext cx="2906169" cy="2840647"/>
              <a:chOff x="3486150" y="1589088"/>
              <a:chExt cx="2182813" cy="2133600"/>
            </a:xfrm>
          </p:grpSpPr>
          <p:sp>
            <p:nvSpPr>
              <p:cNvPr id="26" name="Freeform 13"/>
              <p:cNvSpPr/>
              <p:nvPr/>
            </p:nvSpPr>
            <p:spPr bwMode="auto">
              <a:xfrm>
                <a:off x="3486150" y="1589088"/>
                <a:ext cx="1063625" cy="2133600"/>
              </a:xfrm>
              <a:custGeom>
                <a:avLst/>
                <a:gdLst>
                  <a:gd name="T0" fmla="*/ 0 w 283"/>
                  <a:gd name="T1" fmla="*/ 283 h 566"/>
                  <a:gd name="T2" fmla="*/ 283 w 283"/>
                  <a:gd name="T3" fmla="*/ 566 h 566"/>
                  <a:gd name="T4" fmla="*/ 283 w 283"/>
                  <a:gd name="T5" fmla="*/ 0 h 566"/>
                  <a:gd name="T6" fmla="*/ 0 w 283"/>
                  <a:gd name="T7" fmla="*/ 283 h 566"/>
                </a:gdLst>
                <a:ahLst/>
                <a:cxnLst>
                  <a:cxn ang="0">
                    <a:pos x="T0" y="T1"/>
                  </a:cxn>
                  <a:cxn ang="0">
                    <a:pos x="T2" y="T3"/>
                  </a:cxn>
                  <a:cxn ang="0">
                    <a:pos x="T4" y="T5"/>
                  </a:cxn>
                  <a:cxn ang="0">
                    <a:pos x="T6" y="T7"/>
                  </a:cxn>
                </a:cxnLst>
                <a:rect l="0" t="0" r="r" b="b"/>
                <a:pathLst>
                  <a:path w="283" h="566">
                    <a:moveTo>
                      <a:pt x="0" y="283"/>
                    </a:moveTo>
                    <a:cubicBezTo>
                      <a:pt x="0" y="439"/>
                      <a:pt x="127" y="566"/>
                      <a:pt x="283" y="566"/>
                    </a:cubicBezTo>
                    <a:cubicBezTo>
                      <a:pt x="283" y="0"/>
                      <a:pt x="283" y="0"/>
                      <a:pt x="283" y="0"/>
                    </a:cubicBezTo>
                    <a:cubicBezTo>
                      <a:pt x="127" y="0"/>
                      <a:pt x="0" y="127"/>
                      <a:pt x="0" y="283"/>
                    </a:cubicBezTo>
                    <a:close/>
                  </a:path>
                </a:pathLst>
              </a:custGeom>
              <a:solidFill>
                <a:schemeClr val="tx1">
                  <a:lumMod val="75000"/>
                  <a:lumOff val="2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27" name="Freeform 14"/>
              <p:cNvSpPr/>
              <p:nvPr/>
            </p:nvSpPr>
            <p:spPr bwMode="auto">
              <a:xfrm>
                <a:off x="4605338" y="1589088"/>
                <a:ext cx="1063625" cy="2133600"/>
              </a:xfrm>
              <a:custGeom>
                <a:avLst/>
                <a:gdLst>
                  <a:gd name="T0" fmla="*/ 0 w 283"/>
                  <a:gd name="T1" fmla="*/ 0 h 566"/>
                  <a:gd name="T2" fmla="*/ 0 w 283"/>
                  <a:gd name="T3" fmla="*/ 566 h 566"/>
                  <a:gd name="T4" fmla="*/ 283 w 283"/>
                  <a:gd name="T5" fmla="*/ 283 h 566"/>
                  <a:gd name="T6" fmla="*/ 0 w 283"/>
                  <a:gd name="T7" fmla="*/ 0 h 566"/>
                </a:gdLst>
                <a:ahLst/>
                <a:cxnLst>
                  <a:cxn ang="0">
                    <a:pos x="T0" y="T1"/>
                  </a:cxn>
                  <a:cxn ang="0">
                    <a:pos x="T2" y="T3"/>
                  </a:cxn>
                  <a:cxn ang="0">
                    <a:pos x="T4" y="T5"/>
                  </a:cxn>
                  <a:cxn ang="0">
                    <a:pos x="T6" y="T7"/>
                  </a:cxn>
                </a:cxnLst>
                <a:rect l="0" t="0" r="r" b="b"/>
                <a:pathLst>
                  <a:path w="283" h="566">
                    <a:moveTo>
                      <a:pt x="0" y="0"/>
                    </a:moveTo>
                    <a:cubicBezTo>
                      <a:pt x="0" y="566"/>
                      <a:pt x="0" y="566"/>
                      <a:pt x="0" y="566"/>
                    </a:cubicBezTo>
                    <a:cubicBezTo>
                      <a:pt x="156" y="566"/>
                      <a:pt x="283" y="439"/>
                      <a:pt x="283" y="283"/>
                    </a:cubicBezTo>
                    <a:cubicBezTo>
                      <a:pt x="283" y="127"/>
                      <a:pt x="156" y="0"/>
                      <a:pt x="0" y="0"/>
                    </a:cubicBezTo>
                    <a:close/>
                  </a:path>
                </a:pathLst>
              </a:custGeom>
              <a:solidFill>
                <a:schemeClr val="accent4"/>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28" name="文本框 32"/>
              <p:cNvSpPr txBox="1"/>
              <p:nvPr/>
            </p:nvSpPr>
            <p:spPr>
              <a:xfrm>
                <a:off x="3590020" y="2321697"/>
                <a:ext cx="232750" cy="253258"/>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600" dirty="0">
                  <a:solidFill>
                    <a:prstClr val="white"/>
                  </a:solidFill>
                  <a:latin typeface="Arial" panose="020B0604020202090204" pitchFamily="34" charset="0"/>
                  <a:cs typeface="Arial" panose="020B0604020202090204" pitchFamily="34" charset="0"/>
                </a:endParaRPr>
              </a:p>
            </p:txBody>
          </p:sp>
          <p:sp>
            <p:nvSpPr>
              <p:cNvPr id="29" name="文本框 33"/>
              <p:cNvSpPr txBox="1"/>
              <p:nvPr/>
            </p:nvSpPr>
            <p:spPr>
              <a:xfrm>
                <a:off x="4679681" y="2321697"/>
                <a:ext cx="232750" cy="253258"/>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600" dirty="0">
                  <a:solidFill>
                    <a:prstClr val="white"/>
                  </a:solidFill>
                  <a:latin typeface="Arial" panose="020B0604020202090204" pitchFamily="34" charset="0"/>
                  <a:cs typeface="Arial" panose="020B0604020202090204" pitchFamily="34" charset="0"/>
                </a:endParaRPr>
              </a:p>
            </p:txBody>
          </p:sp>
        </p:grpSp>
        <p:sp>
          <p:nvSpPr>
            <p:cNvPr id="35" name="矩形 34"/>
            <p:cNvSpPr/>
            <p:nvPr/>
          </p:nvSpPr>
          <p:spPr>
            <a:xfrm>
              <a:off x="4711891" y="3031282"/>
              <a:ext cx="1325880" cy="645160"/>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r>
                <a:rPr lang="en-US" altLang="zh-CN" sz="3600" dirty="0">
                  <a:solidFill>
                    <a:prstClr val="white"/>
                  </a:solidFill>
                </a:rPr>
                <a:t>MAIN</a:t>
              </a:r>
            </a:p>
          </p:txBody>
        </p:sp>
        <p:sp>
          <p:nvSpPr>
            <p:cNvPr id="36" name="矩形 35"/>
            <p:cNvSpPr/>
            <p:nvPr/>
          </p:nvSpPr>
          <p:spPr>
            <a:xfrm>
              <a:off x="6200837" y="3092252"/>
              <a:ext cx="1327608" cy="523220"/>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r>
                <a:rPr lang="en-US" altLang="zh-CN" sz="2800" dirty="0">
                  <a:solidFill>
                    <a:prstClr val="white"/>
                  </a:solidFill>
                </a:rPr>
                <a:t>OPTION</a:t>
              </a:r>
              <a:endParaRPr lang="en-US" altLang="zh-CN" sz="2400" dirty="0">
                <a:solidFill>
                  <a:prstClr val="white"/>
                </a:solidFill>
              </a:endParaRPr>
            </a:p>
          </p:txBody>
        </p:sp>
      </p:grpSp>
      <p:grpSp>
        <p:nvGrpSpPr>
          <p:cNvPr id="52" name="组合 51"/>
          <p:cNvGrpSpPr/>
          <p:nvPr/>
        </p:nvGrpSpPr>
        <p:grpSpPr>
          <a:xfrm>
            <a:off x="5445821" y="4784762"/>
            <a:ext cx="1774743" cy="1013495"/>
            <a:chOff x="5119431" y="4918747"/>
            <a:chExt cx="1774743" cy="1013495"/>
          </a:xfrm>
        </p:grpSpPr>
        <p:sp>
          <p:nvSpPr>
            <p:cNvPr id="42" name="文本框 41"/>
            <p:cNvSpPr txBox="1"/>
            <p:nvPr/>
          </p:nvSpPr>
          <p:spPr>
            <a:xfrm>
              <a:off x="5256111" y="4918747"/>
              <a:ext cx="1262380" cy="368300"/>
            </a:xfrm>
            <a:prstGeom prst="rect">
              <a:avLst/>
            </a:prstGeom>
            <a:noFill/>
          </p:spPr>
          <p:txBody>
            <a:bodyPr wrap="none" rtlCol="0">
              <a:spAutoFit/>
            </a:bodyPr>
            <a:lstStyle/>
            <a:p>
              <a:r>
                <a:rPr lang="en-US" altLang="zh-CN" b="1" dirty="0">
                  <a:solidFill>
                    <a:schemeClr val="bg2">
                      <a:lumMod val="50000"/>
                    </a:schemeClr>
                  </a:solidFill>
                  <a:latin typeface="文泉驿微米黑" panose="020B0606030804020204" pitchFamily="34" charset="-122"/>
                  <a:ea typeface="文泉驿微米黑" panose="020B0606030804020204" pitchFamily="34" charset="-122"/>
                </a:rPr>
                <a:t>The Goals</a:t>
              </a:r>
            </a:p>
          </p:txBody>
        </p:sp>
        <p:sp>
          <p:nvSpPr>
            <p:cNvPr id="43" name="文本框 42"/>
            <p:cNvSpPr txBox="1"/>
            <p:nvPr/>
          </p:nvSpPr>
          <p:spPr>
            <a:xfrm>
              <a:off x="5119431" y="5563942"/>
              <a:ext cx="1774743" cy="368300"/>
            </a:xfrm>
            <a:prstGeom prst="rect">
              <a:avLst/>
            </a:prstGeom>
            <a:noFill/>
          </p:spPr>
          <p:txBody>
            <a:bodyPr wrap="square" rtlCol="0">
              <a:spAutoFit/>
            </a:bodyPr>
            <a:lstStyle/>
            <a:p>
              <a:pPr algn="ctr"/>
              <a:endParaRPr lang="zh-CN" altLang="en-US" dirty="0">
                <a:solidFill>
                  <a:schemeClr val="bg2">
                    <a:lumMod val="50000"/>
                  </a:schemeClr>
                </a:solidFill>
                <a:latin typeface="+mn-ea"/>
              </a:endParaRPr>
            </a:p>
          </p:txBody>
        </p:sp>
        <p:cxnSp>
          <p:nvCxnSpPr>
            <p:cNvPr id="44" name="直接连接符 43"/>
            <p:cNvCxnSpPr/>
            <p:nvPr/>
          </p:nvCxnSpPr>
          <p:spPr>
            <a:xfrm flipV="1">
              <a:off x="5353050" y="5432425"/>
              <a:ext cx="1039495" cy="3175"/>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763865" y="166034"/>
            <a:ext cx="3495675" cy="521970"/>
          </a:xfrm>
          <a:prstGeom prst="rect">
            <a:avLst/>
          </a:prstGeom>
        </p:spPr>
        <p:txBody>
          <a:bodyPr wrap="none">
            <a:spAutoFit/>
          </a:bodyPr>
          <a:lstStyle/>
          <a:p>
            <a:pPr algn="l"/>
            <a:r>
              <a:rPr lang="en-US" altLang="zh-CN" sz="2800" dirty="0">
                <a:solidFill>
                  <a:schemeClr val="bg2">
                    <a:lumMod val="50000"/>
                  </a:schemeClr>
                </a:solidFill>
                <a:latin typeface="+mn-ea"/>
                <a:sym typeface="+mn-ea"/>
              </a:rPr>
              <a:t>Goals of the project</a:t>
            </a:r>
            <a:endParaRPr lang="zh-CN" altLang="en-US" sz="2800" dirty="0">
              <a:solidFill>
                <a:schemeClr val="bg2">
                  <a:lumMod val="50000"/>
                </a:schemeClr>
              </a:solidFill>
              <a:latin typeface="+mn-ea"/>
            </a:endParaRPr>
          </a:p>
        </p:txBody>
      </p:sp>
      <p:sp>
        <p:nvSpPr>
          <p:cNvPr id="2" name="Text Box 1"/>
          <p:cNvSpPr txBox="1"/>
          <p:nvPr/>
        </p:nvSpPr>
        <p:spPr>
          <a:xfrm>
            <a:off x="626745" y="1923415"/>
            <a:ext cx="3632835" cy="2862322"/>
          </a:xfrm>
          <a:prstGeom prst="rect">
            <a:avLst/>
          </a:prstGeom>
          <a:noFill/>
        </p:spPr>
        <p:txBody>
          <a:bodyPr wrap="square" rtlCol="0">
            <a:spAutoFit/>
          </a:bodyPr>
          <a:lstStyle/>
          <a:p>
            <a:pPr algn="l"/>
            <a:r>
              <a:rPr lang="en-US" sz="2000" dirty="0"/>
              <a:t>Through the training set, design a suitable data model. Collect the user's basic information, catch the operation actions, constantly update the user profile to achieve the most suitable recommended content, and verify the recommended content matching degree through (some indicator).</a:t>
            </a:r>
          </a:p>
        </p:txBody>
      </p:sp>
      <p:sp>
        <p:nvSpPr>
          <p:cNvPr id="3" name="Text Box 2"/>
          <p:cNvSpPr txBox="1"/>
          <p:nvPr/>
        </p:nvSpPr>
        <p:spPr>
          <a:xfrm>
            <a:off x="8221980" y="1923415"/>
            <a:ext cx="3629660" cy="3169285"/>
          </a:xfrm>
          <a:prstGeom prst="rect">
            <a:avLst/>
          </a:prstGeom>
          <a:noFill/>
        </p:spPr>
        <p:txBody>
          <a:bodyPr wrap="square" rtlCol="0">
            <a:spAutoFit/>
          </a:bodyPr>
          <a:lstStyle/>
          <a:p>
            <a:pPr algn="l"/>
            <a:r>
              <a:rPr lang="en-US" sz="2000" dirty="0"/>
              <a:t>Evaluate the system's high concurrency performance by simulating spikes and obtaining system performance metrics (average response time, throughput).</a:t>
            </a:r>
          </a:p>
          <a:p>
            <a:pPr algn="l"/>
            <a:r>
              <a:rPr lang="en-US" sz="2000" dirty="0"/>
              <a:t>At 10,000 requests per second, AVG is controlled below 50ms and TP99 is controlled below 100ms.</a:t>
            </a:r>
          </a:p>
        </p:txBody>
      </p:sp>
    </p:spTree>
  </p:cSld>
  <p:clrMapOvr>
    <a:masterClrMapping/>
  </p:clrMapOvr>
  <mc:AlternateContent xmlns:mc="http://schemas.openxmlformats.org/markup-compatibility/2006" xmlns:p14="http://schemas.microsoft.com/office/powerpoint/2010/main">
    <mc:Choice Requires="p14">
      <p:transition spd="slow" p14:dur="9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22" presetClass="entr" presetSubtype="1" fill="hold" nodeType="withEffect">
                                  <p:stCondLst>
                                    <p:cond delay="500"/>
                                  </p:stCondLst>
                                  <p:childTnLst>
                                    <p:set>
                                      <p:cBhvr>
                                        <p:cTn id="11" dur="1" fill="hold">
                                          <p:stCondLst>
                                            <p:cond delay="0"/>
                                          </p:stCondLst>
                                        </p:cTn>
                                        <p:tgtEl>
                                          <p:spTgt spid="52"/>
                                        </p:tgtEl>
                                        <p:attrNameLst>
                                          <p:attrName>style.visibility</p:attrName>
                                        </p:attrNameLst>
                                      </p:cBhvr>
                                      <p:to>
                                        <p:strVal val="visible"/>
                                      </p:to>
                                    </p:set>
                                    <p:animEffect transition="in" filter="wipe(up)">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324180745"/>
  <p:tag name="MH_LIBRARY" val="GRAPHIC"/>
</p:tagLst>
</file>

<file path=ppt/tags/tag31.xml><?xml version="1.0" encoding="utf-8"?>
<p:tagLst xmlns:a="http://schemas.openxmlformats.org/drawingml/2006/main" xmlns:r="http://schemas.openxmlformats.org/officeDocument/2006/relationships" xmlns:p="http://schemas.openxmlformats.org/presentationml/2006/main">
  <p:tag name="KSO_WM_UNIT_INDEX" val="1_3"/>
  <p:tag name="KSO_WM_UNIT_CLEAR" val="1"/>
  <p:tag name="KSO_WM_UNIT_LAYERLEVEL" val="1_1"/>
  <p:tag name="KSO_WM_TAG_VERSION" val="1.0"/>
  <p:tag name="KSO_WM_BEAUTIFY_FLAG" val="#wm#"/>
  <p:tag name="KSO_WM_UNIT_TYPE" val="i"/>
  <p:tag name="KSO_WM_UNIT_ID" val="150995200*i*4"/>
  <p:tag name="KSO_WM_TEMPLATE_CATEGORY" val="diagram"/>
  <p:tag name="KSO_WM_TEMPLATE_INDEX" val="169074"/>
</p:tagLst>
</file>

<file path=ppt/tags/tag3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324180745"/>
  <p:tag name="MH_LIBRARY" val="GRAPHIC"/>
</p:tagLst>
</file>

<file path=ppt/tags/tag3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324180745"/>
  <p:tag name="MH_LIBRARY" val="GRAPHIC"/>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KSO_WM_UNIT_INDEX" val="1_5"/>
  <p:tag name="KSO_WM_UNIT_CLEAR" val="1"/>
  <p:tag name="KSO_WM_UNIT_LAYERLEVEL" val="1_1"/>
  <p:tag name="KSO_WM_TAG_VERSION" val="1.0"/>
  <p:tag name="KSO_WM_BEAUTIFY_FLAG" val="#wm#"/>
  <p:tag name="KSO_WM_UNIT_TYPE" val="i"/>
  <p:tag name="KSO_WM_UNIT_ID" val="150995200*i*6"/>
  <p:tag name="KSO_WM_TEMPLATE_CATEGORY" val="diagram"/>
  <p:tag name="KSO_WM_TEMPLATE_INDEX" val="169074"/>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57.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fontScheme name="常用">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ppt/theme/themeOverride2.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ppt/theme/themeOverride3.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ppt/theme/themeOverride4.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ppt/theme/themeOverride5.xml><?xml version="1.0" encoding="utf-8"?>
<a:themeOverride xmlns:a="http://schemas.openxmlformats.org/drawingml/2006/main">
  <a:clrScheme name="黑色">
    <a:dk1>
      <a:srgbClr val="000000"/>
    </a:dk1>
    <a:lt1>
      <a:srgbClr val="FFFFFF"/>
    </a:lt1>
    <a:dk2>
      <a:srgbClr val="778495"/>
    </a:dk2>
    <a:lt2>
      <a:srgbClr val="F0F0F0"/>
    </a:lt2>
    <a:accent1>
      <a:srgbClr val="093759"/>
    </a:accent1>
    <a:accent2>
      <a:srgbClr val="F33735"/>
    </a:accent2>
    <a:accent3>
      <a:srgbClr val="AAC2AC"/>
    </a:accent3>
    <a:accent4>
      <a:srgbClr val="EBB690"/>
    </a:accent4>
    <a:accent5>
      <a:srgbClr val="0B4F76"/>
    </a:accent5>
    <a:accent6>
      <a:srgbClr val="BFBFBF"/>
    </a:accent6>
    <a:hlink>
      <a:srgbClr val="09375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23</TotalTime>
  <Words>831</Words>
  <Application>Microsoft Macintosh PowerPoint</Application>
  <PresentationFormat>宽屏</PresentationFormat>
  <Paragraphs>110</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Baoli TC</vt:lpstr>
      <vt:lpstr>Hannotate TC Regular</vt:lpstr>
      <vt:lpstr>华文细黑</vt:lpstr>
      <vt:lpstr>微软雅黑</vt:lpstr>
      <vt:lpstr>微软雅黑 Light</vt:lpstr>
      <vt:lpstr>文泉驿微米黑</vt:lpstr>
      <vt:lpstr>等线</vt:lpstr>
      <vt:lpstr>Arial</vt:lpstr>
      <vt:lpstr>Calibri</vt:lpstr>
      <vt:lpstr>Calibri Light</vt:lpstr>
      <vt:lpstr>Georgia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粉绿通用ppt</dc:title>
  <dc:creator>优品PPT</dc:creator>
  <cp:keywords>http:/www.ypppt.com</cp:keywords>
  <dc:description>http://www.ypppt.com/</dc:description>
  <cp:lastModifiedBy>向 婧茹</cp:lastModifiedBy>
  <cp:revision>425</cp:revision>
  <dcterms:created xsi:type="dcterms:W3CDTF">2022-04-02T23:55:55Z</dcterms:created>
  <dcterms:modified xsi:type="dcterms:W3CDTF">2022-04-03T00:20:46Z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