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8CD-FF0C-45B8-B784-B7731252CBB0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3CA-7FF0-4BA9-9A9D-A094524FC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78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8CD-FF0C-45B8-B784-B7731252CBB0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3CA-7FF0-4BA9-9A9D-A094524FC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18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8CD-FF0C-45B8-B784-B7731252CBB0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3CA-7FF0-4BA9-9A9D-A094524FC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81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8CD-FF0C-45B8-B784-B7731252CBB0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3CA-7FF0-4BA9-9A9D-A094524FC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52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8CD-FF0C-45B8-B784-B7731252CBB0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3CA-7FF0-4BA9-9A9D-A094524FC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4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8CD-FF0C-45B8-B784-B7731252CBB0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3CA-7FF0-4BA9-9A9D-A094524FC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37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8CD-FF0C-45B8-B784-B7731252CBB0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3CA-7FF0-4BA9-9A9D-A094524FC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24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8CD-FF0C-45B8-B784-B7731252CBB0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3CA-7FF0-4BA9-9A9D-A094524FC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24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8CD-FF0C-45B8-B784-B7731252CBB0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3CA-7FF0-4BA9-9A9D-A094524FC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93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8CD-FF0C-45B8-B784-B7731252CBB0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3CA-7FF0-4BA9-9A9D-A094524FC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93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8CD-FF0C-45B8-B784-B7731252CBB0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3CA-7FF0-4BA9-9A9D-A094524FC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07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C98CD-FF0C-45B8-B784-B7731252CBB0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63CA-7FF0-4BA9-9A9D-A094524FC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5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2A83A-8B9C-4B27-8721-78B46EBF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Nutrição para pessoas diabéticas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D217D8-35B3-401E-8B73-C605F24A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conceitos básicos</a:t>
            </a:r>
          </a:p>
          <a:p>
            <a:pPr lvl="1"/>
            <a:r>
              <a:rPr lang="pt-BR" dirty="0"/>
              <a:t>Existem 2 tipos principais de Diabetes: a tipo 1 e a tipo 2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Na tipo 1, a pessoa não produz a insulina, por isso precisa das injeções deste hormônio diariamente.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Na diabetes tipo 2, a pessoa produz insulina, mas ela não funciona como deveria. Por isso, além do controle da dieta, a pessoa geralmente depende de alguns medicamentos chamados </a:t>
            </a:r>
            <a:r>
              <a:rPr lang="pt-BR" i="1" dirty="0"/>
              <a:t>hipoglicemiantes </a:t>
            </a:r>
            <a:r>
              <a:rPr lang="pt-BR" dirty="0"/>
              <a:t>(</a:t>
            </a:r>
            <a:r>
              <a:rPr lang="pt-BR" dirty="0" err="1"/>
              <a:t>Glifagem</a:t>
            </a:r>
            <a:r>
              <a:rPr lang="pt-BR" dirty="0"/>
              <a:t> e Metformina, por exemplo)</a:t>
            </a:r>
          </a:p>
        </p:txBody>
      </p:sp>
    </p:spTree>
    <p:extLst>
      <p:ext uri="{BB962C8B-B14F-4D97-AF65-F5344CB8AC3E}">
        <p14:creationId xmlns:p14="http://schemas.microsoft.com/office/powerpoint/2010/main" val="18391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44996-A16F-4FB3-AD33-10D68DB9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básicas da nutrição das pessoas diabéticas.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81859-90BB-4899-A2F2-A6F9B6DFC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Apesar de possuírem causas diferentes, os dois tipos de diabetes podem ser melhor controladas com uma dieta balanceada e com alimentos bem escolhidos.</a:t>
            </a:r>
          </a:p>
          <a:p>
            <a:endParaRPr lang="pt-BR" dirty="0"/>
          </a:p>
          <a:p>
            <a:r>
              <a:rPr lang="pt-BR" dirty="0"/>
              <a:t>Um conceito muito importante para o diabético é </a:t>
            </a:r>
            <a:r>
              <a:rPr lang="pt-BR" i="1" dirty="0"/>
              <a:t>Alimentos de baixo índice glicêmico.</a:t>
            </a:r>
          </a:p>
          <a:p>
            <a:endParaRPr lang="pt-BR" i="1" dirty="0"/>
          </a:p>
          <a:p>
            <a:r>
              <a:rPr lang="pt-BR" i="1" dirty="0"/>
              <a:t>Índice glicêmico </a:t>
            </a:r>
            <a:r>
              <a:rPr lang="pt-BR" dirty="0"/>
              <a:t>é a capacidade que um alimento tem de elevar a glicemia da pessoa que o consome.</a:t>
            </a:r>
            <a:br>
              <a:rPr lang="pt-BR" dirty="0"/>
            </a:br>
            <a:r>
              <a:rPr lang="pt-BR" dirty="0"/>
              <a:t>Assim, escolher alimentos de baixo índice glicêmico é um começo muito bom para diabéticos.</a:t>
            </a:r>
          </a:p>
        </p:txBody>
      </p:sp>
    </p:spTree>
    <p:extLst>
      <p:ext uri="{BB962C8B-B14F-4D97-AF65-F5344CB8AC3E}">
        <p14:creationId xmlns:p14="http://schemas.microsoft.com/office/powerpoint/2010/main" val="256122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E8303-D2AC-4ED1-81E0-8BBFE887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Café da manhã de baixo índice glicêmico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4E434-8F47-4445-8026-80B10530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Iogurte natural</a:t>
            </a:r>
          </a:p>
          <a:p>
            <a:r>
              <a:rPr lang="pt-BR" dirty="0"/>
              <a:t>Leite</a:t>
            </a:r>
          </a:p>
          <a:p>
            <a:r>
              <a:rPr lang="pt-BR" dirty="0"/>
              <a:t>Cereais sem adição de açúcares</a:t>
            </a:r>
          </a:p>
          <a:p>
            <a:r>
              <a:rPr lang="pt-BR" dirty="0"/>
              <a:t>Algumas frutas: </a:t>
            </a:r>
            <a:r>
              <a:rPr lang="pt-BR" b="0" i="0" dirty="0">
                <a:solidFill>
                  <a:srgbClr val="333333"/>
                </a:solidFill>
                <a:effectLst/>
                <a:latin typeface="Quicksand"/>
              </a:rPr>
              <a:t>Ameixa fresca, maçã,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Quicksand"/>
              </a:rPr>
              <a:t>pêra</a:t>
            </a:r>
            <a:r>
              <a:rPr lang="pt-BR" b="0" i="0" dirty="0">
                <a:solidFill>
                  <a:srgbClr val="333333"/>
                </a:solidFill>
                <a:effectLst/>
                <a:latin typeface="Quicksand"/>
              </a:rPr>
              <a:t>, melão, damasco</a:t>
            </a:r>
          </a:p>
          <a:p>
            <a:r>
              <a:rPr lang="pt-BR" dirty="0">
                <a:solidFill>
                  <a:srgbClr val="333333"/>
                </a:solidFill>
                <a:latin typeface="Quicksand"/>
              </a:rPr>
              <a:t>Pães integrais (sem abuso!!!)</a:t>
            </a:r>
          </a:p>
          <a:p>
            <a:r>
              <a:rPr lang="pt-BR" dirty="0">
                <a:solidFill>
                  <a:srgbClr val="333333"/>
                </a:solidFill>
                <a:latin typeface="Quicksand"/>
              </a:rPr>
              <a:t>Café (se quiser adoçar, usar algum adoçante)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207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B010C-FE51-42E7-90C3-A158AA30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Almoço de baixo índice glicêmico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F82DBB-2AEE-49B7-A3B2-ABD60491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Arroz integral</a:t>
            </a:r>
          </a:p>
          <a:p>
            <a:r>
              <a:rPr lang="pt-BR" dirty="0"/>
              <a:t>Feijão (moderadamente)</a:t>
            </a:r>
          </a:p>
          <a:p>
            <a:r>
              <a:rPr lang="pt-BR" dirty="0"/>
              <a:t>Carnes (frango, peixe ou bovina) mais magras.</a:t>
            </a:r>
          </a:p>
          <a:p>
            <a:r>
              <a:rPr lang="pt-BR" dirty="0"/>
              <a:t>Hortaliças (evitar </a:t>
            </a:r>
            <a:r>
              <a:rPr lang="pt-BR" b="0" i="0" dirty="0">
                <a:solidFill>
                  <a:srgbClr val="333333"/>
                </a:solidFill>
                <a:effectLst/>
                <a:latin typeface="Quicksand"/>
              </a:rPr>
              <a:t>moranga, beterraba, batata inglesa).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77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A1306-A5AE-4D19-8E21-3AA96702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Jantar de baixo índice glicêmico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B45B3-AAA0-4262-B1A5-3B784437D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Pode-se variar entre as indicações apresentadas no almoço.</a:t>
            </a:r>
          </a:p>
          <a:p>
            <a:r>
              <a:rPr lang="pt-BR" dirty="0"/>
              <a:t>Sopas com vegetais de baixo índice glicêmico (</a:t>
            </a:r>
            <a:r>
              <a:rPr lang="pt-BR" b="0" i="0" dirty="0">
                <a:solidFill>
                  <a:srgbClr val="333333"/>
                </a:solidFill>
                <a:effectLst/>
                <a:latin typeface="Quicksand"/>
              </a:rPr>
              <a:t>tomate, alcachofra, brócolis, repolho, couve flor, aipo, couve, pepino, berinjela, alface, espinafre, broto de alfafa, nabo, tomate, abobrinha, cenoura, batata doce)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34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62D72-E8C1-4EB1-A423-B7B6DFF7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Fibras!!!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9FCC4C-960F-4432-A5CE-3A21BF57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dieta rica em fibras ajuda muito no controle da glicemia!</a:t>
            </a:r>
          </a:p>
          <a:p>
            <a:r>
              <a:rPr lang="pt-BR" dirty="0"/>
              <a:t>Aproveite alimentos ricos em fibras, como todo tipo de alimentos integrais, aveia, folhas, mamão, linhaça, maçã, fibra de trigo, ameixa...</a:t>
            </a:r>
          </a:p>
        </p:txBody>
      </p:sp>
    </p:spTree>
    <p:extLst>
      <p:ext uri="{BB962C8B-B14F-4D97-AF65-F5344CB8AC3E}">
        <p14:creationId xmlns:p14="http://schemas.microsoft.com/office/powerpoint/2010/main" val="3976349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346</Words>
  <Application>Microsoft Office PowerPoint</Application>
  <PresentationFormat>Apresentação na tela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Quicksand</vt:lpstr>
      <vt:lpstr>Tema do Office</vt:lpstr>
      <vt:lpstr>Nutrição para pessoas diabéticas</vt:lpstr>
      <vt:lpstr>Características básicas da nutrição das pessoas diabéticas.</vt:lpstr>
      <vt:lpstr>Café da manhã de baixo índice glicêmico</vt:lpstr>
      <vt:lpstr>Almoço de baixo índice glicêmico</vt:lpstr>
      <vt:lpstr>Jantar de baixo índice glicêmico</vt:lpstr>
      <vt:lpstr>Fibras!!!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Nutrição para pessoas diabéticas</dc:title>
  <dc:creator>Flavio de Oliveira Ferraz</dc:creator>
  <cp:lastModifiedBy>Flavio de Oliveira Ferraz</cp:lastModifiedBy>
  <cp:revision>5</cp:revision>
  <dcterms:created xsi:type="dcterms:W3CDTF">2020-10-16T18:13:11Z</dcterms:created>
  <dcterms:modified xsi:type="dcterms:W3CDTF">2020-10-16T19:00:39Z</dcterms:modified>
</cp:coreProperties>
</file>