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7" r:id="rId2"/>
    <p:sldId id="260" r:id="rId3"/>
    <p:sldId id="261" r:id="rId4"/>
    <p:sldId id="262" r:id="rId5"/>
    <p:sldId id="263" r:id="rId6"/>
    <p:sldId id="264" r:id="rId7"/>
    <p:sldId id="266" r:id="rId8"/>
    <p:sldId id="267" r:id="rId9"/>
    <p:sldId id="290" r:id="rId10"/>
    <p:sldId id="268" r:id="rId11"/>
    <p:sldId id="287" r:id="rId12"/>
    <p:sldId id="283" r:id="rId13"/>
    <p:sldId id="284" r:id="rId14"/>
    <p:sldId id="286" r:id="rId15"/>
    <p:sldId id="285" r:id="rId16"/>
    <p:sldId id="269" r:id="rId17"/>
    <p:sldId id="270" r:id="rId18"/>
    <p:sldId id="274" r:id="rId19"/>
    <p:sldId id="276" r:id="rId20"/>
    <p:sldId id="277" r:id="rId21"/>
    <p:sldId id="278" r:id="rId22"/>
    <p:sldId id="265" r:id="rId23"/>
    <p:sldId id="28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2AC24A9-CCB6-4F8D-B8DB-C2F3692CFA5A}" type="datetimeFigureOut">
              <a:rPr lang="en-US" smtClean="0"/>
              <a:t>7/15/2020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0299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2AC24A9-CCB6-4F8D-B8DB-C2F3692CFA5A}"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31190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2AC24A9-CCB6-4F8D-B8DB-C2F3692CFA5A}"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727831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2AC24A9-CCB6-4F8D-B8DB-C2F3692CFA5A}"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246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2AC24A9-CCB6-4F8D-B8DB-C2F3692CFA5A}"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6102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02AC24A9-CCB6-4F8D-B8DB-C2F3692CFA5A}" type="datetimeFigureOut">
              <a:rPr lang="en-US" smtClean="0"/>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111039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02AC24A9-CCB6-4F8D-B8DB-C2F3692CFA5A}" type="datetimeFigureOut">
              <a:rPr lang="en-US" smtClean="0"/>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874299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354991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69798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53852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2AC24A9-CCB6-4F8D-B8DB-C2F3692CFA5A}"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7898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69267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73360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365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88805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2AC24A9-CCB6-4F8D-B8DB-C2F3692CFA5A}"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9223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2AC24A9-CCB6-4F8D-B8DB-C2F3692CFA5A}"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36059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AC24A9-CCB6-4F8D-B8DB-C2F3692CFA5A}" type="datetimeFigureOut">
              <a:rPr lang="en-US" smtClean="0"/>
              <a:t>7/15/2020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406101807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F12607-7458-4032-940E-563096571D21}"/>
              </a:ext>
            </a:extLst>
          </p:cNvPr>
          <p:cNvSpPr>
            <a:spLocks noGrp="1"/>
          </p:cNvSpPr>
          <p:nvPr>
            <p:ph type="ctrTitle"/>
          </p:nvPr>
        </p:nvSpPr>
        <p:spPr>
          <a:xfrm>
            <a:off x="1700212" y="1606826"/>
            <a:ext cx="8791575" cy="3644348"/>
          </a:xfrm>
        </p:spPr>
        <p:txBody>
          <a:bodyPr>
            <a:normAutofit/>
          </a:bodyPr>
          <a:lstStyle/>
          <a:p>
            <a:pPr algn="ctr"/>
            <a:r>
              <a:rPr lang="it-IT" sz="8000" dirty="0">
                <a:latin typeface="Elephant" panose="02020904090505020303" pitchFamily="18" charset="0"/>
              </a:rPr>
              <a:t>Corona</a:t>
            </a:r>
            <a:br>
              <a:rPr lang="it-IT" sz="8000" dirty="0">
                <a:latin typeface="Elephant" panose="02020904090505020303" pitchFamily="18" charset="0"/>
              </a:rPr>
            </a:br>
            <a:r>
              <a:rPr lang="it-IT" sz="8000" dirty="0">
                <a:latin typeface="Elephant" panose="02020904090505020303" pitchFamily="18" charset="0"/>
              </a:rPr>
              <a:t>-</a:t>
            </a:r>
            <a:br>
              <a:rPr lang="it-IT" sz="8000" dirty="0">
                <a:latin typeface="Elephant" panose="02020904090505020303" pitchFamily="18" charset="0"/>
              </a:rPr>
            </a:br>
            <a:r>
              <a:rPr lang="it-IT" sz="8000" dirty="0">
                <a:latin typeface="Elephant" panose="02020904090505020303" pitchFamily="18" charset="0"/>
              </a:rPr>
              <a:t>BBS</a:t>
            </a:r>
          </a:p>
        </p:txBody>
      </p:sp>
    </p:spTree>
    <p:extLst>
      <p:ext uri="{BB962C8B-B14F-4D97-AF65-F5344CB8AC3E}">
        <p14:creationId xmlns:p14="http://schemas.microsoft.com/office/powerpoint/2010/main" val="3096614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0B08D2-1D1C-4D39-AD3B-0D322CB79D54}"/>
              </a:ext>
            </a:extLst>
          </p:cNvPr>
          <p:cNvSpPr>
            <a:spLocks noGrp="1"/>
          </p:cNvSpPr>
          <p:nvPr>
            <p:ph type="title"/>
          </p:nvPr>
        </p:nvSpPr>
        <p:spPr>
          <a:xfrm>
            <a:off x="1143001" y="2689715"/>
            <a:ext cx="9905998" cy="1478570"/>
          </a:xfrm>
        </p:spPr>
        <p:txBody>
          <a:bodyPr>
            <a:normAutofit fontScale="90000"/>
          </a:bodyPr>
          <a:lstStyle/>
          <a:p>
            <a:pPr algn="ctr"/>
            <a:r>
              <a:rPr lang="it-IT" sz="5400" dirty="0"/>
              <a:t>DETTAGLI INNOVATIVI DEL PROGETTO</a:t>
            </a:r>
          </a:p>
        </p:txBody>
      </p:sp>
    </p:spTree>
    <p:extLst>
      <p:ext uri="{BB962C8B-B14F-4D97-AF65-F5344CB8AC3E}">
        <p14:creationId xmlns:p14="http://schemas.microsoft.com/office/powerpoint/2010/main" val="193483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1520DB-2BBF-4F3F-9CFF-7DD76DC7BC9F}"/>
              </a:ext>
            </a:extLst>
          </p:cNvPr>
          <p:cNvSpPr>
            <a:spLocks noGrp="1"/>
          </p:cNvSpPr>
          <p:nvPr>
            <p:ph type="title"/>
          </p:nvPr>
        </p:nvSpPr>
        <p:spPr>
          <a:xfrm>
            <a:off x="1141413" y="618518"/>
            <a:ext cx="9905998" cy="799465"/>
          </a:xfrm>
        </p:spPr>
        <p:txBody>
          <a:bodyPr/>
          <a:lstStyle/>
          <a:p>
            <a:pPr algn="ctr"/>
            <a:r>
              <a:rPr lang="it-IT" dirty="0"/>
              <a:t>Più giochi in un’unica applicazione!</a:t>
            </a:r>
          </a:p>
        </p:txBody>
      </p:sp>
      <p:sp>
        <p:nvSpPr>
          <p:cNvPr id="3" name="Segnaposto contenuto 2">
            <a:extLst>
              <a:ext uri="{FF2B5EF4-FFF2-40B4-BE49-F238E27FC236}">
                <a16:creationId xmlns:a16="http://schemas.microsoft.com/office/drawing/2014/main" id="{B822D946-0C98-4CEA-8B97-662920816A1D}"/>
              </a:ext>
            </a:extLst>
          </p:cNvPr>
          <p:cNvSpPr>
            <a:spLocks noGrp="1"/>
          </p:cNvSpPr>
          <p:nvPr>
            <p:ph idx="1"/>
          </p:nvPr>
        </p:nvSpPr>
        <p:spPr>
          <a:xfrm>
            <a:off x="1141412" y="2249487"/>
            <a:ext cx="9905999" cy="2216496"/>
          </a:xfrm>
        </p:spPr>
        <p:txBody>
          <a:bodyPr/>
          <a:lstStyle/>
          <a:p>
            <a:pPr marL="0" indent="0" algn="ctr">
              <a:buNone/>
            </a:pPr>
            <a:r>
              <a:rPr lang="it-IT" dirty="0"/>
              <a:t>Il sistema dà la possibilità all’utente di scegliere quale gioco iniziare tra una lista di giochi proposti. </a:t>
            </a:r>
          </a:p>
          <a:p>
            <a:pPr marL="0" indent="0" algn="ctr">
              <a:buNone/>
            </a:pPr>
            <a:r>
              <a:rPr lang="it-IT" dirty="0"/>
              <a:t>Così facendo l’utente può divertirsi tra più giochi di avventura testuale!</a:t>
            </a:r>
          </a:p>
          <a:p>
            <a:pPr marL="0" indent="0" algn="ctr">
              <a:buNone/>
            </a:pPr>
            <a:r>
              <a:rPr lang="it-IT" dirty="0"/>
              <a:t>Il sistema è anche estendibile, attraverso l’aggiunta di nuove avventure testuali!</a:t>
            </a:r>
          </a:p>
        </p:txBody>
      </p:sp>
      <p:sp>
        <p:nvSpPr>
          <p:cNvPr id="4" name="CasellaDiTesto 3">
            <a:extLst>
              <a:ext uri="{FF2B5EF4-FFF2-40B4-BE49-F238E27FC236}">
                <a16:creationId xmlns:a16="http://schemas.microsoft.com/office/drawing/2014/main" id="{1C7E6689-9547-4DC8-925D-AF3C6AC5BC35}"/>
              </a:ext>
            </a:extLst>
          </p:cNvPr>
          <p:cNvSpPr txBox="1"/>
          <p:nvPr/>
        </p:nvSpPr>
        <p:spPr>
          <a:xfrm>
            <a:off x="4300490" y="1310515"/>
            <a:ext cx="3587842" cy="523220"/>
          </a:xfrm>
          <a:prstGeom prst="rect">
            <a:avLst/>
          </a:prstGeom>
          <a:noFill/>
        </p:spPr>
        <p:txBody>
          <a:bodyPr wrap="none" rtlCol="0">
            <a:spAutoFit/>
          </a:bodyPr>
          <a:lstStyle/>
          <a:p>
            <a:r>
              <a:rPr lang="it-IT" sz="2800" dirty="0"/>
              <a:t>LA NOVITA’ PRINCIPALE</a:t>
            </a:r>
          </a:p>
        </p:txBody>
      </p:sp>
    </p:spTree>
    <p:extLst>
      <p:ext uri="{BB962C8B-B14F-4D97-AF65-F5344CB8AC3E}">
        <p14:creationId xmlns:p14="http://schemas.microsoft.com/office/powerpoint/2010/main" val="311724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FD4097-7321-4A0D-AFBB-3294D380D88E}"/>
              </a:ext>
            </a:extLst>
          </p:cNvPr>
          <p:cNvSpPr>
            <a:spLocks noGrp="1"/>
          </p:cNvSpPr>
          <p:nvPr>
            <p:ph type="title"/>
          </p:nvPr>
        </p:nvSpPr>
        <p:spPr>
          <a:xfrm>
            <a:off x="1141415" y="804047"/>
            <a:ext cx="9905998" cy="878978"/>
          </a:xfrm>
        </p:spPr>
        <p:txBody>
          <a:bodyPr>
            <a:normAutofit/>
          </a:bodyPr>
          <a:lstStyle/>
          <a:p>
            <a:pPr algn="ctr"/>
            <a:r>
              <a:rPr lang="it-IT" sz="4400" dirty="0"/>
              <a:t>Più comandi in un’unica frase!</a:t>
            </a:r>
          </a:p>
        </p:txBody>
      </p:sp>
      <p:sp>
        <p:nvSpPr>
          <p:cNvPr id="4" name="Segnaposto contenuto 2">
            <a:extLst>
              <a:ext uri="{FF2B5EF4-FFF2-40B4-BE49-F238E27FC236}">
                <a16:creationId xmlns:a16="http://schemas.microsoft.com/office/drawing/2014/main" id="{3194BE2D-C5BE-4480-93EF-A087EB757948}"/>
              </a:ext>
            </a:extLst>
          </p:cNvPr>
          <p:cNvSpPr>
            <a:spLocks noGrp="1"/>
          </p:cNvSpPr>
          <p:nvPr>
            <p:ph idx="1"/>
          </p:nvPr>
        </p:nvSpPr>
        <p:spPr>
          <a:xfrm>
            <a:off x="914400" y="2249488"/>
            <a:ext cx="10133013" cy="3541712"/>
          </a:xfrm>
        </p:spPr>
        <p:txBody>
          <a:bodyPr>
            <a:normAutofit fontScale="92500" lnSpcReduction="10000"/>
          </a:bodyPr>
          <a:lstStyle/>
          <a:p>
            <a:pPr marL="0" indent="0" algn="ctr">
              <a:buNone/>
            </a:pPr>
            <a:r>
              <a:rPr lang="it-IT" dirty="0"/>
              <a:t>Abbiamo deciso di far elaborare l'input del gioco da un </a:t>
            </a:r>
            <a:r>
              <a:rPr lang="it-IT" dirty="0" err="1"/>
              <a:t>Parser</a:t>
            </a:r>
            <a:r>
              <a:rPr lang="it-IT" dirty="0"/>
              <a:t>. </a:t>
            </a:r>
          </a:p>
          <a:p>
            <a:pPr marL="0" indent="0" algn="ctr">
              <a:buNone/>
            </a:pPr>
            <a:r>
              <a:rPr lang="it-IT" dirty="0"/>
              <a:t>Il sistema dà la possibilità all’utente di inserire più comandi in un’unica frase grazie al fatto che esse sono separate tramite congiunzioni (e, dopo, successivamente,…).</a:t>
            </a:r>
          </a:p>
          <a:p>
            <a:pPr marL="0" indent="0" algn="ctr">
              <a:buNone/>
            </a:pPr>
            <a:r>
              <a:rPr lang="it-IT" dirty="0"/>
              <a:t>Il </a:t>
            </a:r>
            <a:r>
              <a:rPr lang="it-IT" dirty="0" err="1"/>
              <a:t>parser</a:t>
            </a:r>
            <a:r>
              <a:rPr lang="it-IT" dirty="0"/>
              <a:t> divide, quindi, le frasi appena trova delle congiunzioni!</a:t>
            </a:r>
          </a:p>
          <a:p>
            <a:pPr marL="0" indent="0" algn="ctr">
              <a:buNone/>
            </a:pPr>
            <a:r>
              <a:rPr lang="it-IT" dirty="0"/>
              <a:t>Così facendo l’utente può effettuare una o più azioni inserendo un solo comando!</a:t>
            </a:r>
          </a:p>
          <a:p>
            <a:pPr marL="0" indent="0" algn="ctr">
              <a:buNone/>
            </a:pPr>
            <a:r>
              <a:rPr lang="it-IT" dirty="0"/>
              <a:t>Esempio:</a:t>
            </a:r>
          </a:p>
          <a:p>
            <a:pPr marL="0" indent="0" algn="ctr">
              <a:buNone/>
            </a:pPr>
            <a:r>
              <a:rPr lang="it-IT" dirty="0"/>
              <a:t>«nord e sud»: il protagonista, se potrà, andrà a nord e dopo a sud</a:t>
            </a:r>
          </a:p>
          <a:p>
            <a:pPr marL="0" indent="0" algn="ctr">
              <a:buNone/>
            </a:pPr>
            <a:endParaRPr lang="it-IT" dirty="0"/>
          </a:p>
        </p:txBody>
      </p:sp>
    </p:spTree>
    <p:extLst>
      <p:ext uri="{BB962C8B-B14F-4D97-AF65-F5344CB8AC3E}">
        <p14:creationId xmlns:p14="http://schemas.microsoft.com/office/powerpoint/2010/main" val="327248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DD7218-703B-4AE5-AA6D-AF0C920B6D77}"/>
              </a:ext>
            </a:extLst>
          </p:cNvPr>
          <p:cNvSpPr>
            <a:spLocks noGrp="1"/>
          </p:cNvSpPr>
          <p:nvPr>
            <p:ph type="title"/>
          </p:nvPr>
        </p:nvSpPr>
        <p:spPr>
          <a:xfrm>
            <a:off x="1141413" y="618518"/>
            <a:ext cx="9905998" cy="998247"/>
          </a:xfrm>
        </p:spPr>
        <p:txBody>
          <a:bodyPr>
            <a:normAutofit/>
          </a:bodyPr>
          <a:lstStyle/>
          <a:p>
            <a:pPr algn="ctr"/>
            <a:r>
              <a:rPr lang="it-IT" sz="4800" dirty="0" err="1"/>
              <a:t>Hash</a:t>
            </a:r>
            <a:r>
              <a:rPr lang="it-IT" sz="4800" dirty="0"/>
              <a:t> della password </a:t>
            </a:r>
          </a:p>
        </p:txBody>
      </p:sp>
      <p:sp>
        <p:nvSpPr>
          <p:cNvPr id="3" name="Segnaposto contenuto 2">
            <a:extLst>
              <a:ext uri="{FF2B5EF4-FFF2-40B4-BE49-F238E27FC236}">
                <a16:creationId xmlns:a16="http://schemas.microsoft.com/office/drawing/2014/main" id="{E32E118F-9027-4DEE-A1FF-6E414ADC48CB}"/>
              </a:ext>
            </a:extLst>
          </p:cNvPr>
          <p:cNvSpPr>
            <a:spLocks noGrp="1"/>
          </p:cNvSpPr>
          <p:nvPr>
            <p:ph idx="1"/>
          </p:nvPr>
        </p:nvSpPr>
        <p:spPr>
          <a:xfrm>
            <a:off x="1143000" y="2512908"/>
            <a:ext cx="9905999" cy="1832183"/>
          </a:xfrm>
        </p:spPr>
        <p:txBody>
          <a:bodyPr>
            <a:normAutofit lnSpcReduction="10000"/>
          </a:bodyPr>
          <a:lstStyle/>
          <a:p>
            <a:pPr marL="0" indent="0" algn="ctr">
              <a:buNone/>
            </a:pPr>
            <a:r>
              <a:rPr lang="it-IT" dirty="0"/>
              <a:t>Per la memorizzazione della password all’interno del database abbiamo utilizzato una libreria esterna: </a:t>
            </a:r>
            <a:r>
              <a:rPr lang="it-IT" i="1" dirty="0" err="1"/>
              <a:t>BCrypt</a:t>
            </a:r>
            <a:r>
              <a:rPr lang="it-IT" dirty="0"/>
              <a:t>. </a:t>
            </a:r>
          </a:p>
          <a:p>
            <a:pPr marL="0" indent="0" algn="ctr">
              <a:buNone/>
            </a:pPr>
            <a:r>
              <a:rPr lang="it-IT" dirty="0"/>
              <a:t>Essa offre due semplici metodi per far sì che la password sia memorizzata in maniera del tutto sicura!</a:t>
            </a:r>
          </a:p>
        </p:txBody>
      </p:sp>
    </p:spTree>
    <p:extLst>
      <p:ext uri="{BB962C8B-B14F-4D97-AF65-F5344CB8AC3E}">
        <p14:creationId xmlns:p14="http://schemas.microsoft.com/office/powerpoint/2010/main" val="4143302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2BB99A-8025-4128-8D5A-76CD71CCC129}"/>
              </a:ext>
            </a:extLst>
          </p:cNvPr>
          <p:cNvSpPr>
            <a:spLocks noGrp="1"/>
          </p:cNvSpPr>
          <p:nvPr>
            <p:ph type="title"/>
          </p:nvPr>
        </p:nvSpPr>
        <p:spPr/>
        <p:txBody>
          <a:bodyPr>
            <a:normAutofit/>
          </a:bodyPr>
          <a:lstStyle/>
          <a:p>
            <a:pPr algn="ctr"/>
            <a:r>
              <a:rPr lang="it-IT" sz="4400" dirty="0"/>
              <a:t>USO DEL DATABASE</a:t>
            </a:r>
          </a:p>
        </p:txBody>
      </p:sp>
      <p:sp>
        <p:nvSpPr>
          <p:cNvPr id="3" name="Segnaposto contenuto 2">
            <a:extLst>
              <a:ext uri="{FF2B5EF4-FFF2-40B4-BE49-F238E27FC236}">
                <a16:creationId xmlns:a16="http://schemas.microsoft.com/office/drawing/2014/main" id="{F7B50910-0BC7-4E35-8676-3D4CCF9D9A89}"/>
              </a:ext>
            </a:extLst>
          </p:cNvPr>
          <p:cNvSpPr>
            <a:spLocks noGrp="1"/>
          </p:cNvSpPr>
          <p:nvPr>
            <p:ph idx="1"/>
          </p:nvPr>
        </p:nvSpPr>
        <p:spPr>
          <a:xfrm>
            <a:off x="1141412" y="2249486"/>
            <a:ext cx="9905999" cy="3989995"/>
          </a:xfrm>
        </p:spPr>
        <p:txBody>
          <a:bodyPr>
            <a:normAutofit lnSpcReduction="10000"/>
          </a:bodyPr>
          <a:lstStyle/>
          <a:p>
            <a:pPr marL="0" indent="0" algn="ctr">
              <a:buNone/>
            </a:pPr>
            <a:r>
              <a:rPr lang="it-IT" dirty="0"/>
              <a:t>Il sistema memorizza le credenziali degli utenti e le partite salvate in un database attraverso l’uso di 3 tabelle:</a:t>
            </a:r>
          </a:p>
          <a:p>
            <a:pPr algn="ctr"/>
            <a:r>
              <a:rPr lang="it-IT" i="1" dirty="0"/>
              <a:t>User, </a:t>
            </a:r>
            <a:r>
              <a:rPr lang="it-IT" dirty="0"/>
              <a:t>utilizzata per la memorizzazione delle informazioni degli utenti;</a:t>
            </a:r>
          </a:p>
          <a:p>
            <a:pPr algn="ctr"/>
            <a:r>
              <a:rPr lang="it-IT" i="1" dirty="0"/>
              <a:t>Game</a:t>
            </a:r>
            <a:r>
              <a:rPr lang="it-IT" dirty="0"/>
              <a:t>, utilizzata per la memorizzazione delle diverse partite dei vari giochi, salvate dagli utenti;</a:t>
            </a:r>
          </a:p>
          <a:p>
            <a:pPr algn="ctr"/>
            <a:r>
              <a:rPr lang="it-IT" i="1" dirty="0" err="1"/>
              <a:t>User_Game</a:t>
            </a:r>
            <a:r>
              <a:rPr lang="it-IT" i="1" dirty="0"/>
              <a:t>, </a:t>
            </a:r>
            <a:r>
              <a:rPr lang="it-IT" dirty="0"/>
              <a:t>utilizzata per collegare le diverse partite salvate agli utenti memorizzati nella tabella </a:t>
            </a:r>
            <a:r>
              <a:rPr lang="it-IT" i="1" dirty="0"/>
              <a:t>User.</a:t>
            </a:r>
          </a:p>
          <a:p>
            <a:pPr marL="0" indent="0" algn="ctr">
              <a:buNone/>
            </a:pPr>
            <a:r>
              <a:rPr lang="it-IT" dirty="0"/>
              <a:t>Si è voluto usare il database invece dei file, per rendere il sistema più scalabile.</a:t>
            </a:r>
          </a:p>
          <a:p>
            <a:pPr algn="ctr"/>
            <a:endParaRPr lang="it-IT" i="1" dirty="0"/>
          </a:p>
          <a:p>
            <a:pPr algn="ctr"/>
            <a:endParaRPr lang="it-IT" i="1" dirty="0"/>
          </a:p>
        </p:txBody>
      </p:sp>
    </p:spTree>
    <p:extLst>
      <p:ext uri="{BB962C8B-B14F-4D97-AF65-F5344CB8AC3E}">
        <p14:creationId xmlns:p14="http://schemas.microsoft.com/office/powerpoint/2010/main" val="394351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3488A4-B091-4A0C-93DC-5394A092D85A}"/>
              </a:ext>
            </a:extLst>
          </p:cNvPr>
          <p:cNvSpPr>
            <a:spLocks noGrp="1"/>
          </p:cNvSpPr>
          <p:nvPr>
            <p:ph type="title"/>
          </p:nvPr>
        </p:nvSpPr>
        <p:spPr/>
        <p:txBody>
          <a:bodyPr/>
          <a:lstStyle/>
          <a:p>
            <a:pPr algn="ctr"/>
            <a:r>
              <a:rPr lang="it-IT" dirty="0"/>
              <a:t>Memorizzazione delle stanze in un set</a:t>
            </a:r>
          </a:p>
        </p:txBody>
      </p:sp>
      <p:sp>
        <p:nvSpPr>
          <p:cNvPr id="3" name="Segnaposto contenuto 2">
            <a:extLst>
              <a:ext uri="{FF2B5EF4-FFF2-40B4-BE49-F238E27FC236}">
                <a16:creationId xmlns:a16="http://schemas.microsoft.com/office/drawing/2014/main" id="{37E09A38-444C-44DB-8555-AA3861F658C3}"/>
              </a:ext>
            </a:extLst>
          </p:cNvPr>
          <p:cNvSpPr>
            <a:spLocks noGrp="1"/>
          </p:cNvSpPr>
          <p:nvPr>
            <p:ph idx="1"/>
          </p:nvPr>
        </p:nvSpPr>
        <p:spPr>
          <a:xfrm>
            <a:off x="1141412" y="2249487"/>
            <a:ext cx="9905999" cy="2070722"/>
          </a:xfrm>
        </p:spPr>
        <p:txBody>
          <a:bodyPr/>
          <a:lstStyle/>
          <a:p>
            <a:pPr marL="0" indent="0" algn="ctr">
              <a:buNone/>
            </a:pPr>
            <a:r>
              <a:rPr lang="it-IT" dirty="0"/>
              <a:t>Per far sì che tutte le stanze siano salvate in un Set, abbiamo utilizzato l’algoritmo di visita in ampiezza di un grafo.</a:t>
            </a:r>
          </a:p>
          <a:p>
            <a:pPr marL="0" indent="0" algn="ctr">
              <a:buNone/>
            </a:pPr>
            <a:r>
              <a:rPr lang="it-IT" dirty="0"/>
              <a:t>Poiché le stanze sono collegate tra di loro, come in una mappa, ci è stato molto utile questo algoritmo per assicurare che tutte le stanze siano memorizzate.</a:t>
            </a:r>
          </a:p>
        </p:txBody>
      </p:sp>
    </p:spTree>
    <p:extLst>
      <p:ext uri="{BB962C8B-B14F-4D97-AF65-F5344CB8AC3E}">
        <p14:creationId xmlns:p14="http://schemas.microsoft.com/office/powerpoint/2010/main" val="422773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6C392B-F7B2-451C-83DA-59E390030579}"/>
              </a:ext>
            </a:extLst>
          </p:cNvPr>
          <p:cNvSpPr>
            <a:spLocks noGrp="1"/>
          </p:cNvSpPr>
          <p:nvPr>
            <p:ph type="title"/>
          </p:nvPr>
        </p:nvSpPr>
        <p:spPr>
          <a:xfrm>
            <a:off x="1143001" y="2689715"/>
            <a:ext cx="9905998" cy="1478570"/>
          </a:xfrm>
        </p:spPr>
        <p:txBody>
          <a:bodyPr>
            <a:normAutofit/>
          </a:bodyPr>
          <a:lstStyle/>
          <a:p>
            <a:pPr algn="ctr"/>
            <a:r>
              <a:rPr lang="it-IT" sz="6600" dirty="0"/>
              <a:t>SPECIFICHE ALGEBRICHE</a:t>
            </a:r>
          </a:p>
        </p:txBody>
      </p:sp>
    </p:spTree>
    <p:extLst>
      <p:ext uri="{BB962C8B-B14F-4D97-AF65-F5344CB8AC3E}">
        <p14:creationId xmlns:p14="http://schemas.microsoft.com/office/powerpoint/2010/main" val="1228583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8E9D81-7FA0-4D68-A603-E32A3EFFB95A}"/>
              </a:ext>
            </a:extLst>
          </p:cNvPr>
          <p:cNvSpPr>
            <a:spLocks noGrp="1"/>
          </p:cNvSpPr>
          <p:nvPr>
            <p:ph type="title"/>
          </p:nvPr>
        </p:nvSpPr>
        <p:spPr>
          <a:xfrm>
            <a:off x="1141413" y="618518"/>
            <a:ext cx="9905998" cy="746456"/>
          </a:xfrm>
        </p:spPr>
        <p:txBody>
          <a:bodyPr>
            <a:normAutofit/>
          </a:bodyPr>
          <a:lstStyle/>
          <a:p>
            <a:pPr algn="ctr"/>
            <a:r>
              <a:rPr lang="it-IT" sz="4400" dirty="0"/>
              <a:t>ROOM</a:t>
            </a:r>
          </a:p>
        </p:txBody>
      </p:sp>
      <p:sp>
        <p:nvSpPr>
          <p:cNvPr id="3" name="Segnaposto contenuto 2">
            <a:extLst>
              <a:ext uri="{FF2B5EF4-FFF2-40B4-BE49-F238E27FC236}">
                <a16:creationId xmlns:a16="http://schemas.microsoft.com/office/drawing/2014/main" id="{F81405D6-0BA9-4823-8784-C67E6D65C31B}"/>
              </a:ext>
            </a:extLst>
          </p:cNvPr>
          <p:cNvSpPr>
            <a:spLocks noGrp="1"/>
          </p:cNvSpPr>
          <p:nvPr>
            <p:ph idx="1"/>
          </p:nvPr>
        </p:nvSpPr>
        <p:spPr>
          <a:xfrm>
            <a:off x="1141412" y="1709530"/>
            <a:ext cx="9905999" cy="4770783"/>
          </a:xfrm>
        </p:spPr>
        <p:txBody>
          <a:bodyPr>
            <a:normAutofit/>
          </a:bodyPr>
          <a:lstStyle/>
          <a:p>
            <a:pPr marL="0" indent="0">
              <a:buNone/>
            </a:pPr>
            <a:r>
              <a:rPr lang="it-IT" sz="1800" b="1" i="1" dirty="0" err="1"/>
              <a:t>Sorts</a:t>
            </a:r>
            <a:r>
              <a:rPr lang="it-IT" sz="1800" b="1" dirty="0"/>
              <a:t>: </a:t>
            </a:r>
            <a:r>
              <a:rPr lang="it-IT" sz="1800" dirty="0"/>
              <a:t>room, </a:t>
            </a:r>
            <a:r>
              <a:rPr lang="it-IT" sz="1800" dirty="0" err="1"/>
              <a:t>object</a:t>
            </a:r>
            <a:r>
              <a:rPr lang="it-IT" sz="1800" dirty="0"/>
              <a:t>, </a:t>
            </a:r>
            <a:r>
              <a:rPr lang="it-IT" sz="1800" dirty="0" err="1"/>
              <a:t>boolean</a:t>
            </a:r>
            <a:r>
              <a:rPr lang="it-IT" sz="1800" dirty="0"/>
              <a:t>, </a:t>
            </a:r>
            <a:r>
              <a:rPr lang="it-IT" sz="1800" dirty="0" err="1"/>
              <a:t>integer</a:t>
            </a:r>
            <a:endParaRPr lang="it-IT" sz="1800" dirty="0"/>
          </a:p>
          <a:p>
            <a:pPr marL="0" indent="0">
              <a:buNone/>
            </a:pPr>
            <a:r>
              <a:rPr lang="it-IT" sz="1800" b="1" i="1" dirty="0"/>
              <a:t>Operations: </a:t>
            </a:r>
            <a:endParaRPr lang="it-IT" sz="1800" b="1" dirty="0"/>
          </a:p>
          <a:p>
            <a:r>
              <a:rPr lang="it-IT" sz="1800" dirty="0"/>
              <a:t>new() </a:t>
            </a:r>
            <a:r>
              <a:rPr lang="it-IT" sz="1800" dirty="0">
                <a:sym typeface="Wingdings" panose="05000000000000000000" pitchFamily="2" charset="2"/>
              </a:rPr>
              <a:t></a:t>
            </a:r>
            <a:r>
              <a:rPr lang="it-IT" sz="1800" dirty="0"/>
              <a:t> room 				 </a:t>
            </a:r>
            <a:r>
              <a:rPr lang="it-IT" sz="1800" i="1" dirty="0"/>
              <a:t>Crea una nuova stanza</a:t>
            </a:r>
            <a:endParaRPr lang="it-IT" sz="1800" dirty="0"/>
          </a:p>
          <a:p>
            <a:r>
              <a:rPr lang="it-IT" sz="1800" dirty="0" err="1"/>
              <a:t>setObject</a:t>
            </a:r>
            <a:r>
              <a:rPr lang="it-IT" sz="1800" dirty="0"/>
              <a:t>(room, </a:t>
            </a:r>
            <a:r>
              <a:rPr lang="it-IT" sz="1800" dirty="0" err="1"/>
              <a:t>object</a:t>
            </a:r>
            <a:r>
              <a:rPr lang="it-IT" sz="1800" dirty="0"/>
              <a:t>) </a:t>
            </a:r>
            <a:r>
              <a:rPr lang="it-IT" sz="1800" dirty="0">
                <a:sym typeface="Wingdings" panose="05000000000000000000" pitchFamily="2" charset="2"/>
              </a:rPr>
              <a:t></a:t>
            </a:r>
            <a:r>
              <a:rPr lang="it-IT" sz="1800" dirty="0"/>
              <a:t> room		</a:t>
            </a:r>
            <a:r>
              <a:rPr lang="it-IT" sz="1800" i="1" dirty="0"/>
              <a:t> Aggiunge un oggetto alla stanza</a:t>
            </a:r>
            <a:endParaRPr lang="it-IT" sz="1800" dirty="0"/>
          </a:p>
          <a:p>
            <a:r>
              <a:rPr lang="it-IT" sz="1800" i="1" dirty="0" err="1"/>
              <a:t>clear</a:t>
            </a:r>
            <a:r>
              <a:rPr lang="it-IT" sz="1800" i="1" dirty="0"/>
              <a:t>(room) </a:t>
            </a:r>
            <a:r>
              <a:rPr lang="it-IT" sz="1800" i="1" dirty="0">
                <a:sym typeface="Wingdings" panose="05000000000000000000" pitchFamily="2" charset="2"/>
              </a:rPr>
              <a:t></a:t>
            </a:r>
            <a:r>
              <a:rPr lang="it-IT" sz="1800" i="1" dirty="0"/>
              <a:t> room			</a:t>
            </a:r>
            <a:r>
              <a:rPr lang="it-IT" sz="1800" dirty="0"/>
              <a:t> </a:t>
            </a:r>
            <a:r>
              <a:rPr lang="it-IT" sz="1800" i="1" dirty="0"/>
              <a:t>Elimina tutti gli oggetti da una stanza</a:t>
            </a:r>
            <a:endParaRPr lang="it-IT" sz="1800" dirty="0"/>
          </a:p>
          <a:p>
            <a:r>
              <a:rPr lang="it-IT" sz="1800" dirty="0" err="1"/>
              <a:t>contains</a:t>
            </a:r>
            <a:r>
              <a:rPr lang="it-IT" sz="1800" dirty="0"/>
              <a:t>(room, </a:t>
            </a:r>
            <a:r>
              <a:rPr lang="it-IT" sz="1800" dirty="0" err="1"/>
              <a:t>object</a:t>
            </a:r>
            <a:r>
              <a:rPr lang="it-IT" sz="1800" dirty="0"/>
              <a:t>) </a:t>
            </a:r>
            <a:r>
              <a:rPr lang="it-IT" sz="1800" dirty="0">
                <a:sym typeface="Wingdings" panose="05000000000000000000" pitchFamily="2" charset="2"/>
              </a:rPr>
              <a:t></a:t>
            </a:r>
            <a:r>
              <a:rPr lang="it-IT" sz="1800" dirty="0"/>
              <a:t> </a:t>
            </a:r>
            <a:r>
              <a:rPr lang="it-IT" sz="1800" dirty="0" err="1"/>
              <a:t>boolean</a:t>
            </a:r>
            <a:r>
              <a:rPr lang="it-IT" sz="1800" dirty="0"/>
              <a:t>		</a:t>
            </a:r>
            <a:r>
              <a:rPr lang="it-IT" sz="1800" i="1" dirty="0"/>
              <a:t> Stabilisce se un oggetto è in una stanza</a:t>
            </a:r>
            <a:endParaRPr lang="it-IT" sz="1800" dirty="0"/>
          </a:p>
          <a:p>
            <a:r>
              <a:rPr lang="it-IT" sz="1800" dirty="0" err="1"/>
              <a:t>isEmpty</a:t>
            </a:r>
            <a:r>
              <a:rPr lang="it-IT" sz="1800" dirty="0"/>
              <a:t>(room) </a:t>
            </a:r>
            <a:r>
              <a:rPr lang="it-IT" sz="1800" dirty="0">
                <a:sym typeface="Wingdings" panose="05000000000000000000" pitchFamily="2" charset="2"/>
              </a:rPr>
              <a:t></a:t>
            </a:r>
            <a:r>
              <a:rPr lang="it-IT" sz="1800" dirty="0"/>
              <a:t> </a:t>
            </a:r>
            <a:r>
              <a:rPr lang="it-IT" sz="1800" dirty="0" err="1"/>
              <a:t>boolean</a:t>
            </a:r>
            <a:r>
              <a:rPr lang="it-IT" sz="1800" dirty="0"/>
              <a:t>		</a:t>
            </a:r>
            <a:r>
              <a:rPr lang="it-IT" sz="1800" i="1" dirty="0"/>
              <a:t>	 Stabilisce se una stanza è vuota</a:t>
            </a:r>
            <a:endParaRPr lang="it-IT" sz="1800" dirty="0"/>
          </a:p>
          <a:p>
            <a:r>
              <a:rPr lang="it-IT" sz="1800" dirty="0" err="1"/>
              <a:t>removeObject</a:t>
            </a:r>
            <a:r>
              <a:rPr lang="it-IT" sz="1800" dirty="0"/>
              <a:t>(room, </a:t>
            </a:r>
            <a:r>
              <a:rPr lang="it-IT" sz="1800" dirty="0" err="1"/>
              <a:t>object</a:t>
            </a:r>
            <a:r>
              <a:rPr lang="it-IT" sz="1800" dirty="0"/>
              <a:t>) </a:t>
            </a:r>
            <a:r>
              <a:rPr lang="it-IT" sz="1800" dirty="0">
                <a:sym typeface="Wingdings" panose="05000000000000000000" pitchFamily="2" charset="2"/>
              </a:rPr>
              <a:t></a:t>
            </a:r>
            <a:r>
              <a:rPr lang="it-IT" sz="1800" dirty="0"/>
              <a:t> room		 </a:t>
            </a:r>
            <a:r>
              <a:rPr lang="it-IT" sz="1800" i="1" dirty="0"/>
              <a:t>Elimina un oggetto da una stanza</a:t>
            </a:r>
            <a:endParaRPr lang="it-IT" sz="1800" dirty="0"/>
          </a:p>
          <a:p>
            <a:r>
              <a:rPr lang="it-IT" sz="1800" dirty="0" err="1"/>
              <a:t>dimension</a:t>
            </a:r>
            <a:r>
              <a:rPr lang="it-IT" sz="1800" dirty="0"/>
              <a:t>(room) </a:t>
            </a:r>
            <a:r>
              <a:rPr lang="it-IT" sz="1800" dirty="0">
                <a:sym typeface="Wingdings" panose="05000000000000000000" pitchFamily="2" charset="2"/>
              </a:rPr>
              <a:t></a:t>
            </a:r>
            <a:r>
              <a:rPr lang="it-IT" sz="1800" dirty="0"/>
              <a:t> </a:t>
            </a:r>
            <a:r>
              <a:rPr lang="it-IT" sz="1800" dirty="0" err="1"/>
              <a:t>integer</a:t>
            </a:r>
            <a:r>
              <a:rPr lang="it-IT" sz="1800" dirty="0"/>
              <a:t>		</a:t>
            </a:r>
            <a:r>
              <a:rPr lang="it-IT" sz="1800" i="1" dirty="0"/>
              <a:t>	 Numero di oggetti in una stanza</a:t>
            </a:r>
            <a:endParaRPr lang="it-IT" sz="1800" dirty="0"/>
          </a:p>
          <a:p>
            <a:r>
              <a:rPr lang="it-IT" sz="1800" dirty="0" err="1"/>
              <a:t>equal</a:t>
            </a:r>
            <a:r>
              <a:rPr lang="it-IT" sz="1800" dirty="0"/>
              <a:t>(room, room) </a:t>
            </a:r>
            <a:r>
              <a:rPr lang="it-IT" sz="1800" dirty="0">
                <a:sym typeface="Wingdings" panose="05000000000000000000" pitchFamily="2" charset="2"/>
              </a:rPr>
              <a:t></a:t>
            </a:r>
            <a:r>
              <a:rPr lang="it-IT" sz="1800" dirty="0" err="1"/>
              <a:t>boolean</a:t>
            </a:r>
            <a:r>
              <a:rPr lang="it-IT" sz="1800" dirty="0"/>
              <a:t>		 </a:t>
            </a:r>
            <a:r>
              <a:rPr lang="it-IT" sz="1800" i="1" dirty="0"/>
              <a:t>Stabilisce se due stanze sono uguali</a:t>
            </a:r>
            <a:endParaRPr lang="it-IT" sz="1800" dirty="0"/>
          </a:p>
          <a:p>
            <a:endParaRPr lang="it-IT" sz="1800" dirty="0"/>
          </a:p>
        </p:txBody>
      </p:sp>
      <p:sp>
        <p:nvSpPr>
          <p:cNvPr id="4" name="CasellaDiTesto 3">
            <a:extLst>
              <a:ext uri="{FF2B5EF4-FFF2-40B4-BE49-F238E27FC236}">
                <a16:creationId xmlns:a16="http://schemas.microsoft.com/office/drawing/2014/main" id="{42994EE0-4058-4C81-8F5A-54433498931A}"/>
              </a:ext>
            </a:extLst>
          </p:cNvPr>
          <p:cNvSpPr txBox="1"/>
          <p:nvPr/>
        </p:nvSpPr>
        <p:spPr>
          <a:xfrm>
            <a:off x="4870902" y="1364974"/>
            <a:ext cx="2447017" cy="646331"/>
          </a:xfrm>
          <a:prstGeom prst="rect">
            <a:avLst/>
          </a:prstGeom>
          <a:noFill/>
        </p:spPr>
        <p:txBody>
          <a:bodyPr wrap="none" rtlCol="0">
            <a:spAutoFit/>
          </a:bodyPr>
          <a:lstStyle/>
          <a:p>
            <a:r>
              <a:rPr lang="it-IT" b="1" dirty="0"/>
              <a:t>SPECIFICA SINTATTICA</a:t>
            </a:r>
            <a:endParaRPr lang="it-IT" dirty="0"/>
          </a:p>
          <a:p>
            <a:endParaRPr lang="it-IT" dirty="0"/>
          </a:p>
        </p:txBody>
      </p:sp>
    </p:spTree>
    <p:extLst>
      <p:ext uri="{BB962C8B-B14F-4D97-AF65-F5344CB8AC3E}">
        <p14:creationId xmlns:p14="http://schemas.microsoft.com/office/powerpoint/2010/main" val="1867913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8E9D81-7FA0-4D68-A603-E32A3EFFB95A}"/>
              </a:ext>
            </a:extLst>
          </p:cNvPr>
          <p:cNvSpPr>
            <a:spLocks noGrp="1"/>
          </p:cNvSpPr>
          <p:nvPr>
            <p:ph type="title"/>
          </p:nvPr>
        </p:nvSpPr>
        <p:spPr>
          <a:xfrm>
            <a:off x="1141413" y="618518"/>
            <a:ext cx="9905998" cy="746456"/>
          </a:xfrm>
        </p:spPr>
        <p:txBody>
          <a:bodyPr>
            <a:normAutofit/>
          </a:bodyPr>
          <a:lstStyle/>
          <a:p>
            <a:pPr algn="ctr"/>
            <a:r>
              <a:rPr lang="it-IT" sz="4400" dirty="0"/>
              <a:t>ROOM</a:t>
            </a:r>
          </a:p>
        </p:txBody>
      </p:sp>
      <p:sp>
        <p:nvSpPr>
          <p:cNvPr id="3" name="Segnaposto contenuto 2">
            <a:extLst>
              <a:ext uri="{FF2B5EF4-FFF2-40B4-BE49-F238E27FC236}">
                <a16:creationId xmlns:a16="http://schemas.microsoft.com/office/drawing/2014/main" id="{F81405D6-0BA9-4823-8784-C67E6D65C31B}"/>
              </a:ext>
            </a:extLst>
          </p:cNvPr>
          <p:cNvSpPr>
            <a:spLocks noGrp="1"/>
          </p:cNvSpPr>
          <p:nvPr>
            <p:ph idx="1"/>
          </p:nvPr>
        </p:nvSpPr>
        <p:spPr>
          <a:xfrm>
            <a:off x="1141412" y="1709530"/>
            <a:ext cx="9905999" cy="4770783"/>
          </a:xfrm>
        </p:spPr>
        <p:txBody>
          <a:bodyPr>
            <a:normAutofit fontScale="85000" lnSpcReduction="20000"/>
          </a:bodyPr>
          <a:lstStyle/>
          <a:p>
            <a:pPr marL="0" indent="0">
              <a:buNone/>
            </a:pPr>
            <a:r>
              <a:rPr lang="it-IT" b="1" i="1" dirty="0" err="1"/>
              <a:t>Declare</a:t>
            </a:r>
            <a:r>
              <a:rPr lang="it-IT" i="1" dirty="0"/>
              <a:t> </a:t>
            </a:r>
            <a:r>
              <a:rPr lang="it-IT" dirty="0"/>
              <a:t>set: </a:t>
            </a:r>
            <a:r>
              <a:rPr lang="it-IT" dirty="0" err="1"/>
              <a:t>rooM</a:t>
            </a:r>
            <a:r>
              <a:rPr lang="it-IT" dirty="0"/>
              <a:t>; i, e : </a:t>
            </a:r>
            <a:r>
              <a:rPr lang="it-IT" dirty="0" err="1"/>
              <a:t>object</a:t>
            </a:r>
            <a:r>
              <a:rPr lang="it-IT" dirty="0"/>
              <a:t>; </a:t>
            </a:r>
            <a:r>
              <a:rPr lang="it-IT" dirty="0" err="1"/>
              <a:t>int</a:t>
            </a:r>
            <a:r>
              <a:rPr lang="it-IT" dirty="0"/>
              <a:t> : </a:t>
            </a:r>
            <a:r>
              <a:rPr lang="it-IT" dirty="0" err="1"/>
              <a:t>integer</a:t>
            </a:r>
            <a:endParaRPr lang="it-IT" dirty="0"/>
          </a:p>
          <a:p>
            <a:r>
              <a:rPr lang="it-IT" dirty="0" err="1"/>
              <a:t>dimension</a:t>
            </a:r>
            <a:r>
              <a:rPr lang="it-IT" dirty="0"/>
              <a:t>(new()) = 0;</a:t>
            </a:r>
          </a:p>
          <a:p>
            <a:r>
              <a:rPr lang="it-IT" dirty="0" err="1"/>
              <a:t>dimension</a:t>
            </a:r>
            <a:r>
              <a:rPr lang="it-IT" dirty="0"/>
              <a:t>(</a:t>
            </a:r>
            <a:r>
              <a:rPr lang="it-IT" dirty="0" err="1"/>
              <a:t>setObject</a:t>
            </a:r>
            <a:r>
              <a:rPr lang="it-IT" dirty="0"/>
              <a:t> (</a:t>
            </a:r>
            <a:r>
              <a:rPr lang="it-IT" dirty="0" err="1"/>
              <a:t>set,e</a:t>
            </a:r>
            <a:r>
              <a:rPr lang="it-IT" dirty="0"/>
              <a:t>)) = </a:t>
            </a:r>
            <a:r>
              <a:rPr lang="it-IT" dirty="0" err="1"/>
              <a:t>dimension</a:t>
            </a:r>
            <a:r>
              <a:rPr lang="it-IT" dirty="0"/>
              <a:t>(set)+1;</a:t>
            </a:r>
          </a:p>
          <a:p>
            <a:r>
              <a:rPr lang="it-IT" dirty="0" err="1"/>
              <a:t>isEmpty</a:t>
            </a:r>
            <a:r>
              <a:rPr lang="it-IT" dirty="0"/>
              <a:t>(new()) = </a:t>
            </a:r>
            <a:r>
              <a:rPr lang="it-IT" dirty="0" err="1"/>
              <a:t>true</a:t>
            </a:r>
            <a:r>
              <a:rPr lang="it-IT" dirty="0"/>
              <a:t>;</a:t>
            </a:r>
          </a:p>
          <a:p>
            <a:r>
              <a:rPr lang="it-IT" dirty="0" err="1"/>
              <a:t>isEmpty</a:t>
            </a:r>
            <a:r>
              <a:rPr lang="it-IT" dirty="0"/>
              <a:t>(</a:t>
            </a:r>
            <a:r>
              <a:rPr lang="it-IT" dirty="0" err="1"/>
              <a:t>setObject</a:t>
            </a:r>
            <a:r>
              <a:rPr lang="it-IT" dirty="0"/>
              <a:t> (</a:t>
            </a:r>
            <a:r>
              <a:rPr lang="it-IT" dirty="0" err="1"/>
              <a:t>set,e</a:t>
            </a:r>
            <a:r>
              <a:rPr lang="it-IT" dirty="0"/>
              <a:t>)) = false;</a:t>
            </a:r>
          </a:p>
          <a:p>
            <a:r>
              <a:rPr lang="it-IT" dirty="0" err="1"/>
              <a:t>removeObject</a:t>
            </a:r>
            <a:r>
              <a:rPr lang="it-IT" dirty="0"/>
              <a:t>(</a:t>
            </a:r>
            <a:r>
              <a:rPr lang="it-IT" dirty="0" err="1"/>
              <a:t>setObject</a:t>
            </a:r>
            <a:r>
              <a:rPr lang="it-IT" dirty="0"/>
              <a:t> (</a:t>
            </a:r>
            <a:r>
              <a:rPr lang="it-IT" dirty="0" err="1"/>
              <a:t>set,e</a:t>
            </a:r>
            <a:r>
              <a:rPr lang="it-IT" dirty="0"/>
              <a:t>),i) = </a:t>
            </a:r>
            <a:r>
              <a:rPr lang="it-IT" b="1" dirty="0" err="1"/>
              <a:t>if</a:t>
            </a:r>
            <a:r>
              <a:rPr lang="it-IT" dirty="0"/>
              <a:t> </a:t>
            </a:r>
            <a:r>
              <a:rPr lang="it-IT" dirty="0" err="1"/>
              <a:t>isEmpty</a:t>
            </a:r>
            <a:r>
              <a:rPr lang="it-IT" dirty="0"/>
              <a:t>(set) </a:t>
            </a:r>
            <a:r>
              <a:rPr lang="it-IT" b="1" dirty="0" err="1"/>
              <a:t>then</a:t>
            </a:r>
            <a:r>
              <a:rPr lang="it-IT" dirty="0"/>
              <a:t> (</a:t>
            </a:r>
            <a:r>
              <a:rPr lang="it-IT" b="1" dirty="0" err="1"/>
              <a:t>if</a:t>
            </a:r>
            <a:r>
              <a:rPr lang="it-IT" dirty="0"/>
              <a:t> e=i </a:t>
            </a:r>
            <a:r>
              <a:rPr lang="it-IT" b="1" dirty="0" err="1"/>
              <a:t>then</a:t>
            </a:r>
            <a:r>
              <a:rPr lang="it-IT" dirty="0"/>
              <a:t> new() </a:t>
            </a:r>
            <a:r>
              <a:rPr lang="it-IT" b="1" dirty="0"/>
              <a:t>else</a:t>
            </a:r>
            <a:r>
              <a:rPr lang="it-IT" dirty="0"/>
              <a:t> </a:t>
            </a:r>
            <a:r>
              <a:rPr lang="it-IT" dirty="0" err="1"/>
              <a:t>error</a:t>
            </a:r>
            <a:r>
              <a:rPr lang="it-IT" dirty="0"/>
              <a:t>)     </a:t>
            </a:r>
          </a:p>
          <a:p>
            <a:pPr marL="0" indent="0">
              <a:buNone/>
            </a:pPr>
            <a:r>
              <a:rPr lang="it-IT" dirty="0"/>
              <a:t>				   </a:t>
            </a:r>
            <a:r>
              <a:rPr lang="it-IT" b="1" dirty="0"/>
              <a:t>else</a:t>
            </a:r>
            <a:r>
              <a:rPr lang="it-IT" dirty="0"/>
              <a:t> (</a:t>
            </a:r>
            <a:r>
              <a:rPr lang="it-IT" b="1" dirty="0" err="1"/>
              <a:t>if</a:t>
            </a:r>
            <a:r>
              <a:rPr lang="it-IT" dirty="0"/>
              <a:t>(e=i) </a:t>
            </a:r>
            <a:r>
              <a:rPr lang="it-IT" b="1" dirty="0" err="1"/>
              <a:t>then</a:t>
            </a:r>
            <a:r>
              <a:rPr lang="it-IT" dirty="0"/>
              <a:t> set </a:t>
            </a:r>
            <a:r>
              <a:rPr lang="it-IT" b="1" dirty="0"/>
              <a:t>else</a:t>
            </a:r>
            <a:r>
              <a:rPr lang="it-IT" dirty="0"/>
              <a:t> </a:t>
            </a:r>
            <a:r>
              <a:rPr lang="it-IT" dirty="0" err="1"/>
              <a:t>removeObject</a:t>
            </a:r>
            <a:r>
              <a:rPr lang="it-IT" dirty="0"/>
              <a:t>(</a:t>
            </a:r>
            <a:r>
              <a:rPr lang="it-IT" dirty="0" err="1"/>
              <a:t>set,i</a:t>
            </a:r>
            <a:r>
              <a:rPr lang="it-IT" dirty="0"/>
              <a:t>));  </a:t>
            </a:r>
          </a:p>
          <a:p>
            <a:r>
              <a:rPr lang="it-IT" dirty="0" err="1"/>
              <a:t>contain</a:t>
            </a:r>
            <a:r>
              <a:rPr lang="it-IT" dirty="0"/>
              <a:t>(new(),i) = false;</a:t>
            </a:r>
          </a:p>
          <a:p>
            <a:r>
              <a:rPr lang="it-IT" dirty="0" err="1"/>
              <a:t>contain</a:t>
            </a:r>
            <a:r>
              <a:rPr lang="it-IT" dirty="0"/>
              <a:t>(</a:t>
            </a:r>
            <a:r>
              <a:rPr lang="it-IT" dirty="0" err="1"/>
              <a:t>setObject</a:t>
            </a:r>
            <a:r>
              <a:rPr lang="it-IT" dirty="0"/>
              <a:t>(</a:t>
            </a:r>
            <a:r>
              <a:rPr lang="it-IT" dirty="0" err="1"/>
              <a:t>set,e</a:t>
            </a:r>
            <a:r>
              <a:rPr lang="it-IT" dirty="0"/>
              <a:t>),i) = </a:t>
            </a:r>
            <a:r>
              <a:rPr lang="it-IT" b="1" dirty="0" err="1"/>
              <a:t>if</a:t>
            </a:r>
            <a:r>
              <a:rPr lang="it-IT" dirty="0"/>
              <a:t> i=e </a:t>
            </a:r>
            <a:r>
              <a:rPr lang="it-IT" b="1" dirty="0" err="1"/>
              <a:t>then</a:t>
            </a:r>
            <a:r>
              <a:rPr lang="it-IT" dirty="0"/>
              <a:t> </a:t>
            </a:r>
            <a:r>
              <a:rPr lang="it-IT" dirty="0" err="1"/>
              <a:t>true</a:t>
            </a:r>
            <a:r>
              <a:rPr lang="it-IT" dirty="0"/>
              <a:t> </a:t>
            </a:r>
            <a:r>
              <a:rPr lang="it-IT" b="1" dirty="0"/>
              <a:t>else</a:t>
            </a:r>
            <a:r>
              <a:rPr lang="it-IT" dirty="0"/>
              <a:t> </a:t>
            </a:r>
            <a:r>
              <a:rPr lang="it-IT" dirty="0" err="1"/>
              <a:t>contain</a:t>
            </a:r>
            <a:r>
              <a:rPr lang="it-IT" dirty="0"/>
              <a:t>(</a:t>
            </a:r>
            <a:r>
              <a:rPr lang="it-IT" dirty="0" err="1"/>
              <a:t>set,i</a:t>
            </a:r>
            <a:r>
              <a:rPr lang="it-IT" dirty="0"/>
              <a:t>);</a:t>
            </a:r>
          </a:p>
          <a:p>
            <a:r>
              <a:rPr lang="it-IT" dirty="0" err="1"/>
              <a:t>clear</a:t>
            </a:r>
            <a:r>
              <a:rPr lang="it-IT" dirty="0"/>
              <a:t>(new()) = new();</a:t>
            </a:r>
          </a:p>
          <a:p>
            <a:r>
              <a:rPr lang="it-IT" dirty="0" err="1"/>
              <a:t>clear</a:t>
            </a:r>
            <a:r>
              <a:rPr lang="it-IT" dirty="0"/>
              <a:t>(</a:t>
            </a:r>
            <a:r>
              <a:rPr lang="it-IT" dirty="0" err="1"/>
              <a:t>setObject</a:t>
            </a:r>
            <a:r>
              <a:rPr lang="it-IT" dirty="0"/>
              <a:t>(</a:t>
            </a:r>
            <a:r>
              <a:rPr lang="it-IT" dirty="0" err="1"/>
              <a:t>set,e</a:t>
            </a:r>
            <a:r>
              <a:rPr lang="it-IT" dirty="0"/>
              <a:t>)) = new();</a:t>
            </a:r>
          </a:p>
          <a:p>
            <a:endParaRPr lang="it-IT" sz="1800" dirty="0"/>
          </a:p>
        </p:txBody>
      </p:sp>
      <p:sp>
        <p:nvSpPr>
          <p:cNvPr id="4" name="CasellaDiTesto 3">
            <a:extLst>
              <a:ext uri="{FF2B5EF4-FFF2-40B4-BE49-F238E27FC236}">
                <a16:creationId xmlns:a16="http://schemas.microsoft.com/office/drawing/2014/main" id="{42994EE0-4058-4C81-8F5A-54433498931A}"/>
              </a:ext>
            </a:extLst>
          </p:cNvPr>
          <p:cNvSpPr txBox="1"/>
          <p:nvPr/>
        </p:nvSpPr>
        <p:spPr>
          <a:xfrm>
            <a:off x="4870902" y="1364974"/>
            <a:ext cx="2430474" cy="646331"/>
          </a:xfrm>
          <a:prstGeom prst="rect">
            <a:avLst/>
          </a:prstGeom>
          <a:noFill/>
        </p:spPr>
        <p:txBody>
          <a:bodyPr wrap="none" rtlCol="0">
            <a:spAutoFit/>
          </a:bodyPr>
          <a:lstStyle/>
          <a:p>
            <a:r>
              <a:rPr lang="it-IT" b="1" dirty="0"/>
              <a:t>SPECIFICA SEMANTICA</a:t>
            </a:r>
            <a:endParaRPr lang="it-IT" dirty="0"/>
          </a:p>
          <a:p>
            <a:endParaRPr lang="it-IT" dirty="0"/>
          </a:p>
        </p:txBody>
      </p:sp>
    </p:spTree>
    <p:extLst>
      <p:ext uri="{BB962C8B-B14F-4D97-AF65-F5344CB8AC3E}">
        <p14:creationId xmlns:p14="http://schemas.microsoft.com/office/powerpoint/2010/main" val="2700524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8E9D81-7FA0-4D68-A603-E32A3EFFB95A}"/>
              </a:ext>
            </a:extLst>
          </p:cNvPr>
          <p:cNvSpPr>
            <a:spLocks noGrp="1"/>
          </p:cNvSpPr>
          <p:nvPr>
            <p:ph type="title"/>
          </p:nvPr>
        </p:nvSpPr>
        <p:spPr>
          <a:xfrm>
            <a:off x="1141413" y="618518"/>
            <a:ext cx="9905998" cy="746456"/>
          </a:xfrm>
        </p:spPr>
        <p:txBody>
          <a:bodyPr>
            <a:normAutofit/>
          </a:bodyPr>
          <a:lstStyle/>
          <a:p>
            <a:pPr algn="ctr"/>
            <a:r>
              <a:rPr lang="it-IT" sz="4400" dirty="0"/>
              <a:t>ROOM</a:t>
            </a:r>
          </a:p>
        </p:txBody>
      </p:sp>
      <p:sp>
        <p:nvSpPr>
          <p:cNvPr id="4" name="CasellaDiTesto 3">
            <a:extLst>
              <a:ext uri="{FF2B5EF4-FFF2-40B4-BE49-F238E27FC236}">
                <a16:creationId xmlns:a16="http://schemas.microsoft.com/office/drawing/2014/main" id="{42994EE0-4058-4C81-8F5A-54433498931A}"/>
              </a:ext>
            </a:extLst>
          </p:cNvPr>
          <p:cNvSpPr txBox="1"/>
          <p:nvPr/>
        </p:nvSpPr>
        <p:spPr>
          <a:xfrm>
            <a:off x="4870902" y="1364974"/>
            <a:ext cx="2430474" cy="646331"/>
          </a:xfrm>
          <a:prstGeom prst="rect">
            <a:avLst/>
          </a:prstGeom>
          <a:noFill/>
        </p:spPr>
        <p:txBody>
          <a:bodyPr wrap="none" rtlCol="0">
            <a:spAutoFit/>
          </a:bodyPr>
          <a:lstStyle/>
          <a:p>
            <a:r>
              <a:rPr lang="it-IT" b="1" dirty="0"/>
              <a:t>SPECIFICA SEMANTICA</a:t>
            </a:r>
            <a:endParaRPr lang="it-IT" dirty="0"/>
          </a:p>
          <a:p>
            <a:endParaRPr lang="it-IT" dirty="0"/>
          </a:p>
        </p:txBody>
      </p:sp>
      <p:graphicFrame>
        <p:nvGraphicFramePr>
          <p:cNvPr id="7" name="Tabella 6">
            <a:extLst>
              <a:ext uri="{FF2B5EF4-FFF2-40B4-BE49-F238E27FC236}">
                <a16:creationId xmlns:a16="http://schemas.microsoft.com/office/drawing/2014/main" id="{AE7E9B24-B46D-4EC8-94F7-599A0B463D78}"/>
              </a:ext>
            </a:extLst>
          </p:cNvPr>
          <p:cNvGraphicFramePr>
            <a:graphicFrameLocks noGrp="1"/>
          </p:cNvGraphicFramePr>
          <p:nvPr>
            <p:extLst>
              <p:ext uri="{D42A27DB-BD31-4B8C-83A1-F6EECF244321}">
                <p14:modId xmlns:p14="http://schemas.microsoft.com/office/powerpoint/2010/main" val="921479047"/>
              </p:ext>
            </p:extLst>
          </p:nvPr>
        </p:nvGraphicFramePr>
        <p:xfrm>
          <a:off x="3067094" y="2011305"/>
          <a:ext cx="6057812" cy="3885913"/>
        </p:xfrm>
        <a:graphic>
          <a:graphicData uri="http://schemas.openxmlformats.org/drawingml/2006/table">
            <a:tbl>
              <a:tblPr firstRow="1" firstCol="1" bandRow="1">
                <a:tableStyleId>{5C22544A-7EE6-4342-B048-85BDC9FD1C3A}</a:tableStyleId>
              </a:tblPr>
              <a:tblGrid>
                <a:gridCol w="1319904">
                  <a:extLst>
                    <a:ext uri="{9D8B030D-6E8A-4147-A177-3AD203B41FA5}">
                      <a16:colId xmlns:a16="http://schemas.microsoft.com/office/drawing/2014/main" val="638518906"/>
                    </a:ext>
                  </a:extLst>
                </a:gridCol>
                <a:gridCol w="2368954">
                  <a:extLst>
                    <a:ext uri="{9D8B030D-6E8A-4147-A177-3AD203B41FA5}">
                      <a16:colId xmlns:a16="http://schemas.microsoft.com/office/drawing/2014/main" val="1624790987"/>
                    </a:ext>
                  </a:extLst>
                </a:gridCol>
                <a:gridCol w="2368954">
                  <a:extLst>
                    <a:ext uri="{9D8B030D-6E8A-4147-A177-3AD203B41FA5}">
                      <a16:colId xmlns:a16="http://schemas.microsoft.com/office/drawing/2014/main" val="2840162841"/>
                    </a:ext>
                  </a:extLst>
                </a:gridCol>
              </a:tblGrid>
              <a:tr h="521937">
                <a:tc rowSpan="2">
                  <a:txBody>
                    <a:bodyPr/>
                    <a:lstStyle/>
                    <a:p>
                      <a:pPr algn="ctr">
                        <a:lnSpc>
                          <a:spcPct val="107000"/>
                        </a:lnSpc>
                        <a:spcAft>
                          <a:spcPts val="0"/>
                        </a:spcAft>
                      </a:pPr>
                      <a:r>
                        <a:rPr lang="it-IT" sz="1400">
                          <a:effectLst/>
                        </a:rPr>
                        <a:t>Osservazioni</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gridSpan="2">
                  <a:txBody>
                    <a:bodyPr/>
                    <a:lstStyle/>
                    <a:p>
                      <a:pPr algn="ctr">
                        <a:lnSpc>
                          <a:spcPct val="107000"/>
                        </a:lnSpc>
                        <a:spcAft>
                          <a:spcPts val="0"/>
                        </a:spcAft>
                      </a:pPr>
                      <a:r>
                        <a:rPr lang="it-IT" sz="1400" dirty="0">
                          <a:effectLst/>
                        </a:rPr>
                        <a:t>Costruttori di set'</a:t>
                      </a:r>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it-IT"/>
                    </a:p>
                  </a:txBody>
                  <a:tcPr/>
                </a:tc>
                <a:extLst>
                  <a:ext uri="{0D108BD9-81ED-4DB2-BD59-A6C34878D82A}">
                    <a16:rowId xmlns:a16="http://schemas.microsoft.com/office/drawing/2014/main" val="1865341770"/>
                  </a:ext>
                </a:extLst>
              </a:tr>
              <a:tr h="508889">
                <a:tc vMerge="1">
                  <a:txBody>
                    <a:bodyPr/>
                    <a:lstStyle/>
                    <a:p>
                      <a:endParaRPr lang="it-IT"/>
                    </a:p>
                  </a:txBody>
                  <a:tcPr/>
                </a:tc>
                <a:tc>
                  <a:txBody>
                    <a:bodyPr/>
                    <a:lstStyle/>
                    <a:p>
                      <a:pPr algn="ctr">
                        <a:lnSpc>
                          <a:spcPct val="107000"/>
                        </a:lnSpc>
                        <a:spcAft>
                          <a:spcPts val="0"/>
                        </a:spcAft>
                      </a:pPr>
                      <a:r>
                        <a:rPr lang="it-IT" sz="1400">
                          <a:effectLst/>
                        </a:rPr>
                        <a:t>new()</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400">
                          <a:effectLst/>
                        </a:rPr>
                        <a:t>setObject (set,e)</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999015451"/>
                  </a:ext>
                </a:extLst>
              </a:tr>
              <a:tr h="480270">
                <a:tc>
                  <a:txBody>
                    <a:bodyPr/>
                    <a:lstStyle/>
                    <a:p>
                      <a:pPr algn="ctr">
                        <a:lnSpc>
                          <a:spcPct val="107000"/>
                        </a:lnSpc>
                        <a:spcAft>
                          <a:spcPts val="0"/>
                        </a:spcAft>
                      </a:pPr>
                      <a:r>
                        <a:rPr lang="it-IT" sz="1400">
                          <a:effectLst/>
                        </a:rPr>
                        <a:t>dimension(set')</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400">
                          <a:effectLst/>
                        </a:rPr>
                        <a:t>0</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400">
                          <a:effectLst/>
                        </a:rPr>
                        <a:t>dimension(set)+1</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724685525"/>
                  </a:ext>
                </a:extLst>
              </a:tr>
              <a:tr h="274018">
                <a:tc>
                  <a:txBody>
                    <a:bodyPr/>
                    <a:lstStyle/>
                    <a:p>
                      <a:pPr algn="ctr">
                        <a:lnSpc>
                          <a:spcPct val="107000"/>
                        </a:lnSpc>
                        <a:spcAft>
                          <a:spcPts val="0"/>
                        </a:spcAft>
                      </a:pPr>
                      <a:r>
                        <a:rPr lang="it-IT" sz="1400">
                          <a:effectLst/>
                        </a:rPr>
                        <a:t>isEmpty(set')</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400">
                          <a:effectLst/>
                        </a:rPr>
                        <a:t>true</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400">
                          <a:effectLst/>
                        </a:rPr>
                        <a:t>false</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940452128"/>
                  </a:ext>
                </a:extLst>
              </a:tr>
              <a:tr h="1122166">
                <a:tc>
                  <a:txBody>
                    <a:bodyPr/>
                    <a:lstStyle/>
                    <a:p>
                      <a:pPr algn="ctr">
                        <a:lnSpc>
                          <a:spcPct val="107000"/>
                        </a:lnSpc>
                        <a:spcAft>
                          <a:spcPts val="0"/>
                        </a:spcAft>
                      </a:pPr>
                      <a:r>
                        <a:rPr lang="it-IT" sz="1400">
                          <a:effectLst/>
                        </a:rPr>
                        <a:t>removeObject(set',i)</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400">
                          <a:effectLst/>
                        </a:rPr>
                        <a:t>error</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400">
                          <a:effectLst/>
                        </a:rPr>
                        <a:t>if isEmpty(set) then (if e=i then new() else error)</a:t>
                      </a:r>
                      <a:br>
                        <a:rPr lang="it-IT" sz="1400">
                          <a:effectLst/>
                        </a:rPr>
                      </a:br>
                      <a:r>
                        <a:rPr lang="it-IT" sz="1400">
                          <a:effectLst/>
                        </a:rPr>
                        <a:t>else (if (e=i) then set else removeObject(set,i))</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055324006"/>
                  </a:ext>
                </a:extLst>
              </a:tr>
              <a:tr h="704615">
                <a:tc>
                  <a:txBody>
                    <a:bodyPr/>
                    <a:lstStyle/>
                    <a:p>
                      <a:pPr algn="ctr">
                        <a:lnSpc>
                          <a:spcPct val="107000"/>
                        </a:lnSpc>
                        <a:spcAft>
                          <a:spcPts val="0"/>
                        </a:spcAft>
                      </a:pPr>
                      <a:r>
                        <a:rPr lang="it-IT" sz="1400">
                          <a:effectLst/>
                        </a:rPr>
                        <a:t>contain(set',i)</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400">
                          <a:effectLst/>
                        </a:rPr>
                        <a:t>false</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400">
                          <a:effectLst/>
                        </a:rPr>
                        <a:t>if i=e then true else</a:t>
                      </a:r>
                      <a:br>
                        <a:rPr lang="it-IT" sz="1400">
                          <a:effectLst/>
                        </a:rPr>
                      </a:br>
                      <a:r>
                        <a:rPr lang="it-IT" sz="1400">
                          <a:effectLst/>
                        </a:rPr>
                        <a:t>contain(set,i)</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672557913"/>
                  </a:ext>
                </a:extLst>
              </a:tr>
              <a:tr h="274018">
                <a:tc>
                  <a:txBody>
                    <a:bodyPr/>
                    <a:lstStyle/>
                    <a:p>
                      <a:pPr algn="ctr">
                        <a:lnSpc>
                          <a:spcPct val="107000"/>
                        </a:lnSpc>
                        <a:spcAft>
                          <a:spcPts val="0"/>
                        </a:spcAft>
                      </a:pPr>
                      <a:r>
                        <a:rPr lang="it-IT" sz="1400">
                          <a:effectLst/>
                        </a:rPr>
                        <a:t>clear(set')</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400">
                          <a:effectLst/>
                        </a:rPr>
                        <a:t>new()</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400" dirty="0">
                          <a:effectLst/>
                        </a:rPr>
                        <a:t>new()</a:t>
                      </a:r>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464683358"/>
                  </a:ext>
                </a:extLst>
              </a:tr>
            </a:tbl>
          </a:graphicData>
        </a:graphic>
      </p:graphicFrame>
    </p:spTree>
    <p:extLst>
      <p:ext uri="{BB962C8B-B14F-4D97-AF65-F5344CB8AC3E}">
        <p14:creationId xmlns:p14="http://schemas.microsoft.com/office/powerpoint/2010/main" val="256511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8D6E54-4763-41E6-8B3E-473CBF7CDC42}"/>
              </a:ext>
            </a:extLst>
          </p:cNvPr>
          <p:cNvSpPr>
            <a:spLocks noGrp="1"/>
          </p:cNvSpPr>
          <p:nvPr>
            <p:ph type="title"/>
          </p:nvPr>
        </p:nvSpPr>
        <p:spPr>
          <a:xfrm>
            <a:off x="1143001" y="2394309"/>
            <a:ext cx="9905998" cy="1478570"/>
          </a:xfrm>
        </p:spPr>
        <p:txBody>
          <a:bodyPr>
            <a:normAutofit/>
          </a:bodyPr>
          <a:lstStyle/>
          <a:p>
            <a:pPr algn="ctr"/>
            <a:r>
              <a:rPr lang="it-IT" sz="7200" dirty="0"/>
              <a:t>Idea del progetto</a:t>
            </a:r>
          </a:p>
        </p:txBody>
      </p:sp>
    </p:spTree>
    <p:extLst>
      <p:ext uri="{BB962C8B-B14F-4D97-AF65-F5344CB8AC3E}">
        <p14:creationId xmlns:p14="http://schemas.microsoft.com/office/powerpoint/2010/main" val="3475877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8E9D81-7FA0-4D68-A603-E32A3EFFB95A}"/>
              </a:ext>
            </a:extLst>
          </p:cNvPr>
          <p:cNvSpPr>
            <a:spLocks noGrp="1"/>
          </p:cNvSpPr>
          <p:nvPr>
            <p:ph type="title"/>
          </p:nvPr>
        </p:nvSpPr>
        <p:spPr>
          <a:xfrm>
            <a:off x="1141413" y="618518"/>
            <a:ext cx="9905998" cy="746456"/>
          </a:xfrm>
        </p:spPr>
        <p:txBody>
          <a:bodyPr>
            <a:normAutofit/>
          </a:bodyPr>
          <a:lstStyle/>
          <a:p>
            <a:pPr algn="ctr"/>
            <a:r>
              <a:rPr lang="it-IT" sz="4400" dirty="0"/>
              <a:t>ROOM</a:t>
            </a:r>
          </a:p>
        </p:txBody>
      </p:sp>
      <p:sp>
        <p:nvSpPr>
          <p:cNvPr id="4" name="CasellaDiTesto 3">
            <a:extLst>
              <a:ext uri="{FF2B5EF4-FFF2-40B4-BE49-F238E27FC236}">
                <a16:creationId xmlns:a16="http://schemas.microsoft.com/office/drawing/2014/main" id="{42994EE0-4058-4C81-8F5A-54433498931A}"/>
              </a:ext>
            </a:extLst>
          </p:cNvPr>
          <p:cNvSpPr txBox="1"/>
          <p:nvPr/>
        </p:nvSpPr>
        <p:spPr>
          <a:xfrm>
            <a:off x="4067478" y="1364974"/>
            <a:ext cx="4053867" cy="646331"/>
          </a:xfrm>
          <a:prstGeom prst="rect">
            <a:avLst/>
          </a:prstGeom>
          <a:noFill/>
        </p:spPr>
        <p:txBody>
          <a:bodyPr wrap="none" rtlCol="0">
            <a:spAutoFit/>
          </a:bodyPr>
          <a:lstStyle/>
          <a:p>
            <a:pPr algn="ctr"/>
            <a:r>
              <a:rPr lang="it-IT" b="1" dirty="0"/>
              <a:t>OSSERVAZIONE BINARIA DI </a:t>
            </a:r>
            <a:r>
              <a:rPr lang="it-IT" b="1" i="1" dirty="0" err="1"/>
              <a:t>equals</a:t>
            </a:r>
            <a:r>
              <a:rPr lang="it-IT" b="1" i="1" dirty="0"/>
              <a:t>(</a:t>
            </a:r>
            <a:r>
              <a:rPr lang="it-IT" b="1" i="1" dirty="0" err="1"/>
              <a:t>a,b</a:t>
            </a:r>
            <a:r>
              <a:rPr lang="it-IT" b="1" i="1" dirty="0"/>
              <a:t>)</a:t>
            </a:r>
          </a:p>
          <a:p>
            <a:pPr algn="ctr"/>
            <a:endParaRPr lang="it-IT" b="1" dirty="0"/>
          </a:p>
        </p:txBody>
      </p:sp>
      <p:graphicFrame>
        <p:nvGraphicFramePr>
          <p:cNvPr id="3" name="Tabella 2">
            <a:extLst>
              <a:ext uri="{FF2B5EF4-FFF2-40B4-BE49-F238E27FC236}">
                <a16:creationId xmlns:a16="http://schemas.microsoft.com/office/drawing/2014/main" id="{C4F85050-4E67-430A-AED4-3A4A4014635A}"/>
              </a:ext>
            </a:extLst>
          </p:cNvPr>
          <p:cNvGraphicFramePr>
            <a:graphicFrameLocks noGrp="1"/>
          </p:cNvGraphicFramePr>
          <p:nvPr>
            <p:extLst>
              <p:ext uri="{D42A27DB-BD31-4B8C-83A1-F6EECF244321}">
                <p14:modId xmlns:p14="http://schemas.microsoft.com/office/powerpoint/2010/main" val="3520658609"/>
              </p:ext>
            </p:extLst>
          </p:nvPr>
        </p:nvGraphicFramePr>
        <p:xfrm>
          <a:off x="3511827" y="2062756"/>
          <a:ext cx="5168346" cy="3381595"/>
        </p:xfrm>
        <a:graphic>
          <a:graphicData uri="http://schemas.openxmlformats.org/drawingml/2006/table">
            <a:tbl>
              <a:tblPr firstRow="1" firstCol="1" bandRow="1">
                <a:tableStyleId>{5C22544A-7EE6-4342-B048-85BDC9FD1C3A}</a:tableStyleId>
              </a:tblPr>
              <a:tblGrid>
                <a:gridCol w="1159480">
                  <a:extLst>
                    <a:ext uri="{9D8B030D-6E8A-4147-A177-3AD203B41FA5}">
                      <a16:colId xmlns:a16="http://schemas.microsoft.com/office/drawing/2014/main" val="1883837625"/>
                    </a:ext>
                  </a:extLst>
                </a:gridCol>
                <a:gridCol w="2004433">
                  <a:extLst>
                    <a:ext uri="{9D8B030D-6E8A-4147-A177-3AD203B41FA5}">
                      <a16:colId xmlns:a16="http://schemas.microsoft.com/office/drawing/2014/main" val="2257696812"/>
                    </a:ext>
                  </a:extLst>
                </a:gridCol>
                <a:gridCol w="2004433">
                  <a:extLst>
                    <a:ext uri="{9D8B030D-6E8A-4147-A177-3AD203B41FA5}">
                      <a16:colId xmlns:a16="http://schemas.microsoft.com/office/drawing/2014/main" val="2342705230"/>
                    </a:ext>
                  </a:extLst>
                </a:gridCol>
              </a:tblGrid>
              <a:tr h="781871">
                <a:tc rowSpan="2">
                  <a:txBody>
                    <a:bodyPr/>
                    <a:lstStyle/>
                    <a:p>
                      <a:pPr algn="ctr">
                        <a:lnSpc>
                          <a:spcPct val="107000"/>
                        </a:lnSpc>
                        <a:spcAft>
                          <a:spcPts val="0"/>
                        </a:spcAft>
                      </a:pPr>
                      <a:r>
                        <a:rPr lang="it-IT" sz="1800">
                          <a:effectLst/>
                        </a:rPr>
                        <a:t>Costruttore </a:t>
                      </a:r>
                      <a:br>
                        <a:rPr lang="it-IT" sz="1800">
                          <a:effectLst/>
                        </a:rPr>
                      </a:br>
                      <a:r>
                        <a:rPr lang="it-IT" sz="1800">
                          <a:effectLst/>
                        </a:rPr>
                        <a:t>di b</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gridSpan="2">
                  <a:txBody>
                    <a:bodyPr/>
                    <a:lstStyle/>
                    <a:p>
                      <a:pPr algn="ctr">
                        <a:lnSpc>
                          <a:spcPct val="107000"/>
                        </a:lnSpc>
                        <a:spcAft>
                          <a:spcPts val="0"/>
                        </a:spcAft>
                      </a:pPr>
                      <a:r>
                        <a:rPr lang="it-IT" sz="1800" dirty="0">
                          <a:effectLst/>
                        </a:rPr>
                        <a:t>Costruttore di 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it-IT"/>
                    </a:p>
                  </a:txBody>
                  <a:tcPr/>
                </a:tc>
                <a:extLst>
                  <a:ext uri="{0D108BD9-81ED-4DB2-BD59-A6C34878D82A}">
                    <a16:rowId xmlns:a16="http://schemas.microsoft.com/office/drawing/2014/main" val="2654423523"/>
                  </a:ext>
                </a:extLst>
              </a:tr>
              <a:tr h="762326">
                <a:tc vMerge="1">
                  <a:txBody>
                    <a:bodyPr/>
                    <a:lstStyle/>
                    <a:p>
                      <a:endParaRPr lang="it-IT"/>
                    </a:p>
                  </a:txBody>
                  <a:tcPr/>
                </a:tc>
                <a:tc>
                  <a:txBody>
                    <a:bodyPr/>
                    <a:lstStyle/>
                    <a:p>
                      <a:pPr algn="ctr">
                        <a:lnSpc>
                          <a:spcPct val="107000"/>
                        </a:lnSpc>
                        <a:spcAft>
                          <a:spcPts val="0"/>
                        </a:spcAft>
                      </a:pPr>
                      <a:r>
                        <a:rPr lang="it-IT" sz="1800">
                          <a:effectLst/>
                        </a:rPr>
                        <a:t>new()</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800">
                          <a:effectLst/>
                        </a:rPr>
                        <a:t>setObject (set2,e)</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946491558"/>
                  </a:ext>
                </a:extLst>
              </a:tr>
              <a:tr h="410482">
                <a:tc>
                  <a:txBody>
                    <a:bodyPr/>
                    <a:lstStyle/>
                    <a:p>
                      <a:pPr algn="ctr">
                        <a:lnSpc>
                          <a:spcPct val="107000"/>
                        </a:lnSpc>
                        <a:spcAft>
                          <a:spcPts val="0"/>
                        </a:spcAft>
                      </a:pPr>
                      <a:r>
                        <a:rPr lang="it-IT" sz="1800">
                          <a:effectLst/>
                        </a:rPr>
                        <a:t>new()</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800">
                          <a:effectLst/>
                        </a:rPr>
                        <a:t>true</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800">
                          <a:effectLst/>
                        </a:rPr>
                        <a:t>false</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4137577780"/>
                  </a:ext>
                </a:extLst>
              </a:tr>
              <a:tr h="1426916">
                <a:tc>
                  <a:txBody>
                    <a:bodyPr/>
                    <a:lstStyle/>
                    <a:p>
                      <a:pPr algn="ctr">
                        <a:lnSpc>
                          <a:spcPct val="107000"/>
                        </a:lnSpc>
                        <a:spcAft>
                          <a:spcPts val="0"/>
                        </a:spcAft>
                      </a:pPr>
                      <a:r>
                        <a:rPr lang="it-IT" sz="1800" dirty="0" err="1">
                          <a:effectLst/>
                        </a:rPr>
                        <a:t>setObject</a:t>
                      </a:r>
                      <a:r>
                        <a:rPr lang="it-IT" sz="1800" dirty="0">
                          <a:effectLst/>
                        </a:rPr>
                        <a:t> (set1,i)</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800">
                          <a:effectLst/>
                        </a:rPr>
                        <a:t>false</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it-IT" sz="1800" dirty="0" err="1">
                          <a:effectLst/>
                        </a:rPr>
                        <a:t>if</a:t>
                      </a:r>
                      <a:r>
                        <a:rPr lang="it-IT" sz="1800" dirty="0">
                          <a:effectLst/>
                        </a:rPr>
                        <a:t> e=i </a:t>
                      </a:r>
                      <a:r>
                        <a:rPr lang="it-IT" sz="1800" dirty="0" err="1">
                          <a:effectLst/>
                        </a:rPr>
                        <a:t>then</a:t>
                      </a:r>
                      <a:r>
                        <a:rPr lang="it-IT" sz="1800" dirty="0">
                          <a:effectLst/>
                        </a:rPr>
                        <a:t> </a:t>
                      </a:r>
                      <a:br>
                        <a:rPr lang="it-IT" sz="1800" dirty="0">
                          <a:effectLst/>
                        </a:rPr>
                      </a:br>
                      <a:r>
                        <a:rPr lang="it-IT" sz="1800" dirty="0" err="1">
                          <a:effectLst/>
                        </a:rPr>
                        <a:t>equal</a:t>
                      </a:r>
                      <a:r>
                        <a:rPr lang="it-IT" sz="1800" dirty="0">
                          <a:effectLst/>
                        </a:rPr>
                        <a:t>(set1,set2) else false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59991828"/>
                  </a:ext>
                </a:extLst>
              </a:tr>
            </a:tbl>
          </a:graphicData>
        </a:graphic>
      </p:graphicFrame>
    </p:spTree>
    <p:extLst>
      <p:ext uri="{BB962C8B-B14F-4D97-AF65-F5344CB8AC3E}">
        <p14:creationId xmlns:p14="http://schemas.microsoft.com/office/powerpoint/2010/main" val="487024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8E9D81-7FA0-4D68-A603-E32A3EFFB95A}"/>
              </a:ext>
            </a:extLst>
          </p:cNvPr>
          <p:cNvSpPr>
            <a:spLocks noGrp="1"/>
          </p:cNvSpPr>
          <p:nvPr>
            <p:ph type="title"/>
          </p:nvPr>
        </p:nvSpPr>
        <p:spPr>
          <a:xfrm>
            <a:off x="1141413" y="618518"/>
            <a:ext cx="9905998" cy="746456"/>
          </a:xfrm>
        </p:spPr>
        <p:txBody>
          <a:bodyPr>
            <a:normAutofit/>
          </a:bodyPr>
          <a:lstStyle/>
          <a:p>
            <a:pPr algn="ctr"/>
            <a:r>
              <a:rPr lang="it-IT" sz="4400" dirty="0"/>
              <a:t>ROOM</a:t>
            </a:r>
          </a:p>
        </p:txBody>
      </p:sp>
      <p:sp>
        <p:nvSpPr>
          <p:cNvPr id="4" name="CasellaDiTesto 3">
            <a:extLst>
              <a:ext uri="{FF2B5EF4-FFF2-40B4-BE49-F238E27FC236}">
                <a16:creationId xmlns:a16="http://schemas.microsoft.com/office/drawing/2014/main" id="{42994EE0-4058-4C81-8F5A-54433498931A}"/>
              </a:ext>
            </a:extLst>
          </p:cNvPr>
          <p:cNvSpPr txBox="1"/>
          <p:nvPr/>
        </p:nvSpPr>
        <p:spPr>
          <a:xfrm>
            <a:off x="4641939" y="1364974"/>
            <a:ext cx="2904962" cy="646331"/>
          </a:xfrm>
          <a:prstGeom prst="rect">
            <a:avLst/>
          </a:prstGeom>
          <a:noFill/>
        </p:spPr>
        <p:txBody>
          <a:bodyPr wrap="none" rtlCol="0">
            <a:spAutoFit/>
          </a:bodyPr>
          <a:lstStyle/>
          <a:p>
            <a:pPr algn="ctr"/>
            <a:r>
              <a:rPr lang="it-IT" b="1" dirty="0"/>
              <a:t>SPECIFICHE DI RESTRIZIONE</a:t>
            </a:r>
            <a:endParaRPr lang="it-IT" b="1" i="1" dirty="0"/>
          </a:p>
          <a:p>
            <a:pPr algn="ctr"/>
            <a:endParaRPr lang="it-IT" b="1" dirty="0"/>
          </a:p>
        </p:txBody>
      </p:sp>
      <p:sp>
        <p:nvSpPr>
          <p:cNvPr id="5" name="Rettangolo 4">
            <a:extLst>
              <a:ext uri="{FF2B5EF4-FFF2-40B4-BE49-F238E27FC236}">
                <a16:creationId xmlns:a16="http://schemas.microsoft.com/office/drawing/2014/main" id="{E966F5D7-4268-473B-B598-D431142B493C}"/>
              </a:ext>
            </a:extLst>
          </p:cNvPr>
          <p:cNvSpPr/>
          <p:nvPr/>
        </p:nvSpPr>
        <p:spPr>
          <a:xfrm>
            <a:off x="1345629" y="2510414"/>
            <a:ext cx="9497565" cy="1463286"/>
          </a:xfrm>
          <a:prstGeom prst="rect">
            <a:avLst/>
          </a:prstGeom>
        </p:spPr>
        <p:txBody>
          <a:bodyPr wrap="square">
            <a:spAutoFit/>
          </a:bodyPr>
          <a:lstStyle/>
          <a:p>
            <a:pPr>
              <a:lnSpc>
                <a:spcPct val="107000"/>
              </a:lnSpc>
              <a:spcAft>
                <a:spcPts val="800"/>
              </a:spcAft>
            </a:pPr>
            <a:r>
              <a:rPr lang="it-IT" sz="2400" i="1" dirty="0" err="1">
                <a:ea typeface="Calibri" panose="020F0502020204030204" pitchFamily="34" charset="0"/>
                <a:cs typeface="Times New Roman" panose="02020603050405020304" pitchFamily="18" charset="0"/>
              </a:rPr>
              <a:t>Restrictions</a:t>
            </a:r>
            <a:r>
              <a:rPr lang="it-IT" sz="2400" i="1" dirty="0">
                <a:ea typeface="Calibri" panose="020F0502020204030204" pitchFamily="34" charset="0"/>
                <a:cs typeface="Times New Roman" panose="02020603050405020304" pitchFamily="18" charset="0"/>
              </a:rPr>
              <a:t>:</a:t>
            </a:r>
            <a:endParaRPr lang="it-IT" i="1" dirty="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it-IT" sz="2400" dirty="0" err="1">
                <a:ea typeface="Calibri" panose="020F0502020204030204" pitchFamily="34" charset="0"/>
                <a:cs typeface="Times New Roman" panose="02020603050405020304" pitchFamily="18" charset="0"/>
              </a:rPr>
              <a:t>removeObject</a:t>
            </a:r>
            <a:r>
              <a:rPr lang="it-IT" sz="2400" dirty="0">
                <a:ea typeface="Calibri" panose="020F0502020204030204" pitchFamily="34" charset="0"/>
                <a:cs typeface="Times New Roman" panose="02020603050405020304" pitchFamily="18" charset="0"/>
              </a:rPr>
              <a:t>(new(),i) = </a:t>
            </a:r>
            <a:r>
              <a:rPr lang="it-IT" sz="2400" dirty="0" err="1">
                <a:ea typeface="Calibri" panose="020F0502020204030204" pitchFamily="34" charset="0"/>
                <a:cs typeface="Times New Roman" panose="02020603050405020304" pitchFamily="18" charset="0"/>
              </a:rPr>
              <a:t>error</a:t>
            </a:r>
            <a:r>
              <a:rPr lang="it-IT" sz="2400" dirty="0">
                <a:ea typeface="Calibri" panose="020F0502020204030204" pitchFamily="34" charset="0"/>
                <a:cs typeface="Times New Roman" panose="02020603050405020304" pitchFamily="18" charset="0"/>
              </a:rPr>
              <a:t>;</a:t>
            </a:r>
            <a:endParaRPr lang="it-IT" dirty="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it-IT" sz="2400" dirty="0" err="1">
                <a:ea typeface="Calibri" panose="020F0502020204030204" pitchFamily="34" charset="0"/>
                <a:cs typeface="Times New Roman" panose="02020603050405020304" pitchFamily="18" charset="0"/>
              </a:rPr>
              <a:t>removeObject</a:t>
            </a:r>
            <a:r>
              <a:rPr lang="it-IT" sz="2400" dirty="0">
                <a:ea typeface="Calibri" panose="020F0502020204030204" pitchFamily="34" charset="0"/>
                <a:cs typeface="Times New Roman" panose="02020603050405020304" pitchFamily="18" charset="0"/>
              </a:rPr>
              <a:t>(</a:t>
            </a:r>
            <a:r>
              <a:rPr lang="it-IT" sz="2400" dirty="0" err="1">
                <a:ea typeface="Calibri" panose="020F0502020204030204" pitchFamily="34" charset="0"/>
                <a:cs typeface="Times New Roman" panose="02020603050405020304" pitchFamily="18" charset="0"/>
              </a:rPr>
              <a:t>setObject</a:t>
            </a:r>
            <a:r>
              <a:rPr lang="it-IT" sz="2400" dirty="0">
                <a:ea typeface="Calibri" panose="020F0502020204030204" pitchFamily="34" charset="0"/>
                <a:cs typeface="Times New Roman" panose="02020603050405020304" pitchFamily="18" charset="0"/>
              </a:rPr>
              <a:t>(</a:t>
            </a:r>
            <a:r>
              <a:rPr lang="it-IT" sz="2400" dirty="0" err="1">
                <a:ea typeface="Calibri" panose="020F0502020204030204" pitchFamily="34" charset="0"/>
                <a:cs typeface="Times New Roman" panose="02020603050405020304" pitchFamily="18" charset="0"/>
              </a:rPr>
              <a:t>set,e</a:t>
            </a:r>
            <a:r>
              <a:rPr lang="it-IT" sz="2400" dirty="0">
                <a:ea typeface="Calibri" panose="020F0502020204030204" pitchFamily="34" charset="0"/>
                <a:cs typeface="Times New Roman" panose="02020603050405020304" pitchFamily="18" charset="0"/>
              </a:rPr>
              <a:t>),i) = </a:t>
            </a:r>
            <a:r>
              <a:rPr lang="it-IT" sz="2400" dirty="0" err="1">
                <a:ea typeface="Calibri" panose="020F0502020204030204" pitchFamily="34" charset="0"/>
                <a:cs typeface="Times New Roman" panose="02020603050405020304" pitchFamily="18" charset="0"/>
              </a:rPr>
              <a:t>if</a:t>
            </a:r>
            <a:r>
              <a:rPr lang="it-IT" sz="2400" dirty="0">
                <a:ea typeface="Calibri" panose="020F0502020204030204" pitchFamily="34" charset="0"/>
                <a:cs typeface="Times New Roman" panose="02020603050405020304" pitchFamily="18" charset="0"/>
              </a:rPr>
              <a:t> (</a:t>
            </a:r>
            <a:r>
              <a:rPr lang="it-IT" sz="2400" dirty="0" err="1">
                <a:ea typeface="Calibri" panose="020F0502020204030204" pitchFamily="34" charset="0"/>
                <a:cs typeface="Times New Roman" panose="02020603050405020304" pitchFamily="18" charset="0"/>
              </a:rPr>
              <a:t>isEmpty</a:t>
            </a:r>
            <a:r>
              <a:rPr lang="it-IT" sz="2400" dirty="0">
                <a:ea typeface="Calibri" panose="020F0502020204030204" pitchFamily="34" charset="0"/>
                <a:cs typeface="Times New Roman" panose="02020603050405020304" pitchFamily="18" charset="0"/>
              </a:rPr>
              <a:t>(set) and e != i) </a:t>
            </a:r>
            <a:r>
              <a:rPr lang="it-IT" sz="2400" dirty="0" err="1">
                <a:ea typeface="Calibri" panose="020F0502020204030204" pitchFamily="34" charset="0"/>
                <a:cs typeface="Times New Roman" panose="02020603050405020304" pitchFamily="18" charset="0"/>
              </a:rPr>
              <a:t>then</a:t>
            </a:r>
            <a:r>
              <a:rPr lang="it-IT" sz="2400" dirty="0">
                <a:ea typeface="Calibri" panose="020F0502020204030204" pitchFamily="34" charset="0"/>
                <a:cs typeface="Times New Roman" panose="02020603050405020304" pitchFamily="18" charset="0"/>
              </a:rPr>
              <a:t> </a:t>
            </a:r>
            <a:r>
              <a:rPr lang="it-IT" sz="2400" dirty="0" err="1">
                <a:ea typeface="Calibri" panose="020F0502020204030204" pitchFamily="34" charset="0"/>
                <a:cs typeface="Times New Roman" panose="02020603050405020304" pitchFamily="18" charset="0"/>
              </a:rPr>
              <a:t>error</a:t>
            </a:r>
            <a:r>
              <a:rPr lang="it-IT" sz="2400" dirty="0">
                <a:ea typeface="Calibri" panose="020F0502020204030204" pitchFamily="34" charset="0"/>
                <a:cs typeface="Times New Roman" panose="02020603050405020304" pitchFamily="18" charset="0"/>
              </a:rPr>
              <a:t>;</a:t>
            </a:r>
            <a:endParaRPr lang="it-IT" dirty="0">
              <a:effectLst/>
              <a:ea typeface="Calibri" panose="020F0502020204030204" pitchFamily="34" charset="0"/>
              <a:cs typeface="Times New Roman" panose="02020603050405020304" pitchFamily="18" charset="0"/>
            </a:endParaRPr>
          </a:p>
        </p:txBody>
      </p:sp>
      <p:sp>
        <p:nvSpPr>
          <p:cNvPr id="6" name="Rettangolo 5">
            <a:extLst>
              <a:ext uri="{FF2B5EF4-FFF2-40B4-BE49-F238E27FC236}">
                <a16:creationId xmlns:a16="http://schemas.microsoft.com/office/drawing/2014/main" id="{CB7D2A34-1C73-4078-A118-C9253B43768B}"/>
              </a:ext>
            </a:extLst>
          </p:cNvPr>
          <p:cNvSpPr/>
          <p:nvPr/>
        </p:nvSpPr>
        <p:spPr>
          <a:xfrm>
            <a:off x="3496393" y="5119141"/>
            <a:ext cx="5196038" cy="373885"/>
          </a:xfrm>
          <a:prstGeom prst="rect">
            <a:avLst/>
          </a:prstGeom>
        </p:spPr>
        <p:txBody>
          <a:bodyPr wrap="none">
            <a:spAutoFit/>
          </a:bodyPr>
          <a:lstStyle/>
          <a:p>
            <a:pPr>
              <a:lnSpc>
                <a:spcPct val="107000"/>
              </a:lnSpc>
              <a:spcAft>
                <a:spcPts val="800"/>
              </a:spcAft>
            </a:pPr>
            <a:r>
              <a:rPr lang="it-IT" i="1" dirty="0">
                <a:ea typeface="Calibri" panose="020F0502020204030204" pitchFamily="34" charset="0"/>
                <a:cs typeface="Times New Roman" panose="02020603050405020304" pitchFamily="18" charset="0"/>
              </a:rPr>
              <a:t>Si è deciso di non riportare alcuni metodi getter e setter!</a:t>
            </a:r>
            <a:endParaRPr lang="it-IT"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2705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569657-B5D8-486C-BFD0-3876F022BF9C}"/>
              </a:ext>
            </a:extLst>
          </p:cNvPr>
          <p:cNvSpPr>
            <a:spLocks noGrp="1"/>
          </p:cNvSpPr>
          <p:nvPr>
            <p:ph type="title"/>
          </p:nvPr>
        </p:nvSpPr>
        <p:spPr/>
        <p:txBody>
          <a:bodyPr>
            <a:normAutofit/>
          </a:bodyPr>
          <a:lstStyle/>
          <a:p>
            <a:pPr algn="ctr"/>
            <a:r>
              <a:rPr lang="it-IT" sz="5400" dirty="0"/>
              <a:t>Attenzione!</a:t>
            </a:r>
          </a:p>
        </p:txBody>
      </p:sp>
      <p:sp>
        <p:nvSpPr>
          <p:cNvPr id="3" name="Segnaposto contenuto 2">
            <a:extLst>
              <a:ext uri="{FF2B5EF4-FFF2-40B4-BE49-F238E27FC236}">
                <a16:creationId xmlns:a16="http://schemas.microsoft.com/office/drawing/2014/main" id="{B0CF904F-F45B-4322-AC92-A667605BC129}"/>
              </a:ext>
            </a:extLst>
          </p:cNvPr>
          <p:cNvSpPr>
            <a:spLocks noGrp="1"/>
          </p:cNvSpPr>
          <p:nvPr>
            <p:ph idx="1"/>
          </p:nvPr>
        </p:nvSpPr>
        <p:spPr/>
        <p:txBody>
          <a:bodyPr>
            <a:normAutofit/>
          </a:bodyPr>
          <a:lstStyle/>
          <a:p>
            <a:pPr marL="0" indent="0" algn="ctr">
              <a:buNone/>
            </a:pPr>
            <a:r>
              <a:rPr lang="it-IT" sz="3200" dirty="0"/>
              <a:t>Il gioco potrebbe causare mal di testa e dipendenza in caso di non successo oppure rabbia e stress per frasi offensive in risposta all’utente durante la storia! </a:t>
            </a:r>
          </a:p>
          <a:p>
            <a:pPr marL="0" indent="0" algn="ctr">
              <a:buNone/>
            </a:pPr>
            <a:endParaRPr lang="it-IT" sz="3200" dirty="0"/>
          </a:p>
          <a:p>
            <a:pPr marL="0" indent="0" algn="ctr">
              <a:buNone/>
            </a:pPr>
            <a:r>
              <a:rPr lang="it-IT" sz="3200" i="1" dirty="0"/>
              <a:t>Il team non si assume alcuna responsabilità!</a:t>
            </a:r>
          </a:p>
        </p:txBody>
      </p:sp>
    </p:spTree>
    <p:extLst>
      <p:ext uri="{BB962C8B-B14F-4D97-AF65-F5344CB8AC3E}">
        <p14:creationId xmlns:p14="http://schemas.microsoft.com/office/powerpoint/2010/main" val="2308649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8B203F-4F6C-4819-A4BF-60FD66FBD0B1}"/>
              </a:ext>
            </a:extLst>
          </p:cNvPr>
          <p:cNvSpPr>
            <a:spLocks noGrp="1"/>
          </p:cNvSpPr>
          <p:nvPr>
            <p:ph type="title"/>
          </p:nvPr>
        </p:nvSpPr>
        <p:spPr>
          <a:xfrm>
            <a:off x="1141412" y="777544"/>
            <a:ext cx="9905998" cy="1478570"/>
          </a:xfrm>
        </p:spPr>
        <p:txBody>
          <a:bodyPr>
            <a:normAutofit/>
          </a:bodyPr>
          <a:lstStyle/>
          <a:p>
            <a:pPr algn="ctr"/>
            <a:r>
              <a:rPr lang="it-IT" sz="4800" dirty="0"/>
              <a:t>Grazie per l’attenzione</a:t>
            </a:r>
          </a:p>
        </p:txBody>
      </p:sp>
      <p:sp>
        <p:nvSpPr>
          <p:cNvPr id="3" name="Segnaposto contenuto 2">
            <a:extLst>
              <a:ext uri="{FF2B5EF4-FFF2-40B4-BE49-F238E27FC236}">
                <a16:creationId xmlns:a16="http://schemas.microsoft.com/office/drawing/2014/main" id="{0C4B48AF-78AD-4ED6-A2F1-ED4016AEE684}"/>
              </a:ext>
            </a:extLst>
          </p:cNvPr>
          <p:cNvSpPr>
            <a:spLocks noGrp="1"/>
          </p:cNvSpPr>
          <p:nvPr>
            <p:ph idx="1"/>
          </p:nvPr>
        </p:nvSpPr>
        <p:spPr>
          <a:xfrm>
            <a:off x="1141411" y="2806078"/>
            <a:ext cx="9905999" cy="2402026"/>
          </a:xfrm>
        </p:spPr>
        <p:txBody>
          <a:bodyPr/>
          <a:lstStyle/>
          <a:p>
            <a:pPr marL="0" indent="0" algn="ctr">
              <a:buNone/>
            </a:pPr>
            <a:r>
              <a:rPr lang="it-IT" dirty="0"/>
              <a:t> </a:t>
            </a:r>
            <a:r>
              <a:rPr lang="it-IT" i="1" dirty="0"/>
              <a:t>Corona – Extra:</a:t>
            </a:r>
          </a:p>
          <a:p>
            <a:pPr algn="ctr"/>
            <a:r>
              <a:rPr lang="it-IT" dirty="0"/>
              <a:t>Michele Stelluti</a:t>
            </a:r>
          </a:p>
          <a:p>
            <a:pPr algn="ctr"/>
            <a:r>
              <a:rPr lang="it-IT" dirty="0"/>
              <a:t>Vincenzo </a:t>
            </a:r>
            <a:r>
              <a:rPr lang="it-IT" dirty="0" err="1"/>
              <a:t>Susso</a:t>
            </a:r>
            <a:endParaRPr lang="it-IT" dirty="0"/>
          </a:p>
          <a:p>
            <a:pPr algn="ctr"/>
            <a:r>
              <a:rPr lang="it-IT" dirty="0"/>
              <a:t>Giuseppe Tanzi</a:t>
            </a:r>
          </a:p>
        </p:txBody>
      </p:sp>
    </p:spTree>
    <p:extLst>
      <p:ext uri="{BB962C8B-B14F-4D97-AF65-F5344CB8AC3E}">
        <p14:creationId xmlns:p14="http://schemas.microsoft.com/office/powerpoint/2010/main" val="231149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7EABF8-17E4-485D-9635-1C6D972FCDF1}"/>
              </a:ext>
            </a:extLst>
          </p:cNvPr>
          <p:cNvSpPr>
            <a:spLocks noGrp="1"/>
          </p:cNvSpPr>
          <p:nvPr>
            <p:ph type="title"/>
          </p:nvPr>
        </p:nvSpPr>
        <p:spPr/>
        <p:txBody>
          <a:bodyPr/>
          <a:lstStyle/>
          <a:p>
            <a:pPr algn="ctr"/>
            <a:r>
              <a:rPr lang="it-IT" dirty="0"/>
              <a:t>Un po’ di storia</a:t>
            </a:r>
          </a:p>
        </p:txBody>
      </p:sp>
      <p:sp>
        <p:nvSpPr>
          <p:cNvPr id="3" name="Segnaposto contenuto 2">
            <a:extLst>
              <a:ext uri="{FF2B5EF4-FFF2-40B4-BE49-F238E27FC236}">
                <a16:creationId xmlns:a16="http://schemas.microsoft.com/office/drawing/2014/main" id="{3D113061-C5E4-4CC1-A2FC-4561E5061345}"/>
              </a:ext>
            </a:extLst>
          </p:cNvPr>
          <p:cNvSpPr>
            <a:spLocks noGrp="1"/>
          </p:cNvSpPr>
          <p:nvPr>
            <p:ph idx="1"/>
          </p:nvPr>
        </p:nvSpPr>
        <p:spPr>
          <a:xfrm>
            <a:off x="1141413" y="2249487"/>
            <a:ext cx="9905999" cy="2733330"/>
          </a:xfrm>
        </p:spPr>
        <p:txBody>
          <a:bodyPr>
            <a:normAutofit lnSpcReduction="10000"/>
          </a:bodyPr>
          <a:lstStyle/>
          <a:p>
            <a:pPr marL="0" indent="0" algn="ctr">
              <a:buNone/>
            </a:pPr>
            <a:r>
              <a:rPr lang="it-IT" dirty="0" err="1"/>
              <a:t>PrisonBreak</a:t>
            </a:r>
            <a:r>
              <a:rPr lang="it-IT" dirty="0"/>
              <a:t> è un’avventura testuale tratta dall'omonima serie americana "</a:t>
            </a:r>
            <a:r>
              <a:rPr lang="it-IT" dirty="0" err="1"/>
              <a:t>Prison</a:t>
            </a:r>
            <a:r>
              <a:rPr lang="it-IT" dirty="0"/>
              <a:t> Break". La trama dell’avventura parla di un uomo di nome Michael </a:t>
            </a:r>
            <a:r>
              <a:rPr lang="it-IT" dirty="0" err="1"/>
              <a:t>Scofield</a:t>
            </a:r>
            <a:r>
              <a:rPr lang="it-IT" dirty="0"/>
              <a:t>, protagonista della storia, che decide di farsi arrestare di proposito in modo da poter entrare nel carcere di Fox River, dove il fratello, Lincoln </a:t>
            </a:r>
            <a:r>
              <a:rPr lang="it-IT" dirty="0" err="1"/>
              <a:t>Burrows</a:t>
            </a:r>
            <a:r>
              <a:rPr lang="it-IT" dirty="0"/>
              <a:t> è stato imprigionato ingiustamente. </a:t>
            </a:r>
          </a:p>
          <a:p>
            <a:pPr marL="0" indent="0" algn="ctr">
              <a:buNone/>
            </a:pPr>
            <a:r>
              <a:rPr lang="it-IT" dirty="0"/>
              <a:t>Il suo scopo è quello di progettare un'evasione dall'interno insieme al fratello. </a:t>
            </a:r>
          </a:p>
        </p:txBody>
      </p:sp>
    </p:spTree>
    <p:extLst>
      <p:ext uri="{BB962C8B-B14F-4D97-AF65-F5344CB8AC3E}">
        <p14:creationId xmlns:p14="http://schemas.microsoft.com/office/powerpoint/2010/main" val="122178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F29CDF-FC7A-4BE1-8B34-B3E9B1433F21}"/>
              </a:ext>
            </a:extLst>
          </p:cNvPr>
          <p:cNvSpPr>
            <a:spLocks noGrp="1"/>
          </p:cNvSpPr>
          <p:nvPr>
            <p:ph type="title"/>
          </p:nvPr>
        </p:nvSpPr>
        <p:spPr/>
        <p:txBody>
          <a:bodyPr/>
          <a:lstStyle/>
          <a:p>
            <a:pPr algn="ctr"/>
            <a:r>
              <a:rPr lang="it-IT" dirty="0"/>
              <a:t>Il progetto</a:t>
            </a:r>
          </a:p>
        </p:txBody>
      </p:sp>
      <p:sp>
        <p:nvSpPr>
          <p:cNvPr id="3" name="Segnaposto contenuto 2">
            <a:extLst>
              <a:ext uri="{FF2B5EF4-FFF2-40B4-BE49-F238E27FC236}">
                <a16:creationId xmlns:a16="http://schemas.microsoft.com/office/drawing/2014/main" id="{EA4D14B8-5210-415C-B681-9F5402D35BC5}"/>
              </a:ext>
            </a:extLst>
          </p:cNvPr>
          <p:cNvSpPr>
            <a:spLocks noGrp="1"/>
          </p:cNvSpPr>
          <p:nvPr>
            <p:ph idx="1"/>
          </p:nvPr>
        </p:nvSpPr>
        <p:spPr/>
        <p:txBody>
          <a:bodyPr/>
          <a:lstStyle/>
          <a:p>
            <a:pPr marL="0" indent="0" algn="ctr">
              <a:buNone/>
            </a:pPr>
            <a:r>
              <a:rPr lang="it-IT" dirty="0"/>
              <a:t>L’avventura si presenta come un gioco del tipo </a:t>
            </a:r>
            <a:r>
              <a:rPr lang="it-IT" i="1" dirty="0"/>
              <a:t>Escape Room </a:t>
            </a:r>
            <a:r>
              <a:rPr lang="it-IT" dirty="0"/>
              <a:t>in modalità </a:t>
            </a:r>
            <a:r>
              <a:rPr lang="it-IT" i="1" dirty="0"/>
              <a:t>avventura testuale, </a:t>
            </a:r>
            <a:r>
              <a:rPr lang="it-IT" dirty="0"/>
              <a:t>anche se l’applicazione fa uso di SWING in Java, per permettere un’interfaccia grafica con l’utente che utilizza il gioco. L’applicazione permette di far registrare l’utente con l’inserimento di username, password, data di nascita e residenza e di poter giocare dopo aver effettuato il Login. </a:t>
            </a:r>
          </a:p>
        </p:txBody>
      </p:sp>
    </p:spTree>
    <p:extLst>
      <p:ext uri="{BB962C8B-B14F-4D97-AF65-F5344CB8AC3E}">
        <p14:creationId xmlns:p14="http://schemas.microsoft.com/office/powerpoint/2010/main" val="287259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5A561C-4985-4D61-B841-DA4C9E57E199}"/>
              </a:ext>
            </a:extLst>
          </p:cNvPr>
          <p:cNvSpPr>
            <a:spLocks noGrp="1"/>
          </p:cNvSpPr>
          <p:nvPr>
            <p:ph type="title"/>
          </p:nvPr>
        </p:nvSpPr>
        <p:spPr/>
        <p:txBody>
          <a:bodyPr/>
          <a:lstStyle/>
          <a:p>
            <a:pPr algn="ctr"/>
            <a:r>
              <a:rPr lang="it-IT" dirty="0"/>
              <a:t>Il sistema </a:t>
            </a:r>
            <a:r>
              <a:rPr lang="it-IT" dirty="0" err="1"/>
              <a:t>bbs</a:t>
            </a:r>
            <a:endParaRPr lang="it-IT" dirty="0"/>
          </a:p>
        </p:txBody>
      </p:sp>
      <p:sp>
        <p:nvSpPr>
          <p:cNvPr id="3" name="Segnaposto contenuto 2">
            <a:extLst>
              <a:ext uri="{FF2B5EF4-FFF2-40B4-BE49-F238E27FC236}">
                <a16:creationId xmlns:a16="http://schemas.microsoft.com/office/drawing/2014/main" id="{0075AC54-CD41-4C4C-9BF5-BFF7A75DECCA}"/>
              </a:ext>
            </a:extLst>
          </p:cNvPr>
          <p:cNvSpPr>
            <a:spLocks noGrp="1"/>
          </p:cNvSpPr>
          <p:nvPr>
            <p:ph idx="1"/>
          </p:nvPr>
        </p:nvSpPr>
        <p:spPr>
          <a:xfrm>
            <a:off x="1141412" y="2097087"/>
            <a:ext cx="9905999" cy="4142395"/>
          </a:xfrm>
        </p:spPr>
        <p:txBody>
          <a:bodyPr>
            <a:normAutofit fontScale="92500" lnSpcReduction="20000"/>
          </a:bodyPr>
          <a:lstStyle/>
          <a:p>
            <a:pPr marL="0" indent="0" algn="ctr">
              <a:buNone/>
            </a:pPr>
            <a:r>
              <a:rPr lang="it-IT" dirty="0"/>
              <a:t>L’applicazione si interfaccia con un server in modo da permettere più client di usare contemporaneamente l’applicazione.</a:t>
            </a:r>
          </a:p>
          <a:p>
            <a:pPr marL="0" indent="0" algn="ctr">
              <a:buNone/>
            </a:pPr>
            <a:r>
              <a:rPr lang="it-IT" dirty="0"/>
              <a:t>Se il login è avvenuto correttamente, l’utente potrà scegliere a quale gioco giocare tra i vari giochi disponibili e iniziare una nuova partita (con eventuale sovrascrittura della partita già presente) oppure caricare una partita già salvata in precedenza dallo stesso profilo utente. </a:t>
            </a:r>
          </a:p>
          <a:p>
            <a:pPr marL="0" indent="0" algn="ctr">
              <a:buNone/>
            </a:pPr>
            <a:r>
              <a:rPr lang="it-IT" dirty="0"/>
              <a:t>L’utente potrà sempre abbandonare il gioco premendo la X decidendo se salvare la partita in corso (in modo che con le idee più lucide possa finire successivamente il gioco!). </a:t>
            </a:r>
          </a:p>
          <a:p>
            <a:pPr marL="0" indent="0" algn="ctr">
              <a:buNone/>
            </a:pPr>
            <a:r>
              <a:rPr lang="it-IT" dirty="0"/>
              <a:t>Il gioco verrà salvato in un apposito database!</a:t>
            </a:r>
          </a:p>
          <a:p>
            <a:pPr marL="0" indent="0">
              <a:buNone/>
            </a:pPr>
            <a:endParaRPr lang="it-IT" dirty="0"/>
          </a:p>
        </p:txBody>
      </p:sp>
    </p:spTree>
    <p:extLst>
      <p:ext uri="{BB962C8B-B14F-4D97-AF65-F5344CB8AC3E}">
        <p14:creationId xmlns:p14="http://schemas.microsoft.com/office/powerpoint/2010/main" val="13267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B638A7-45BB-4EEC-BD77-B6DACB054799}"/>
              </a:ext>
            </a:extLst>
          </p:cNvPr>
          <p:cNvSpPr>
            <a:spLocks noGrp="1"/>
          </p:cNvSpPr>
          <p:nvPr>
            <p:ph type="title"/>
          </p:nvPr>
        </p:nvSpPr>
        <p:spPr/>
        <p:txBody>
          <a:bodyPr>
            <a:normAutofit/>
          </a:bodyPr>
          <a:lstStyle/>
          <a:p>
            <a:pPr algn="ctr"/>
            <a:r>
              <a:rPr lang="it-IT" sz="4000" dirty="0"/>
              <a:t>STILE ARCHITETTURALE</a:t>
            </a:r>
          </a:p>
        </p:txBody>
      </p:sp>
      <p:sp>
        <p:nvSpPr>
          <p:cNvPr id="3" name="Segnaposto contenuto 2">
            <a:extLst>
              <a:ext uri="{FF2B5EF4-FFF2-40B4-BE49-F238E27FC236}">
                <a16:creationId xmlns:a16="http://schemas.microsoft.com/office/drawing/2014/main" id="{D1FB4885-CC8C-42FB-8140-3308BCEEDD24}"/>
              </a:ext>
            </a:extLst>
          </p:cNvPr>
          <p:cNvSpPr>
            <a:spLocks noGrp="1"/>
          </p:cNvSpPr>
          <p:nvPr>
            <p:ph idx="1"/>
          </p:nvPr>
        </p:nvSpPr>
        <p:spPr/>
        <p:txBody>
          <a:bodyPr>
            <a:normAutofit fontScale="85000" lnSpcReduction="20000"/>
          </a:bodyPr>
          <a:lstStyle/>
          <a:p>
            <a:pPr marL="0" indent="0" algn="ctr">
              <a:buNone/>
            </a:pPr>
            <a:r>
              <a:rPr lang="it-IT" dirty="0"/>
              <a:t>Il pattern architetturale da noi utilizzato è il pattern Model – </a:t>
            </a:r>
            <a:r>
              <a:rPr lang="it-IT" dirty="0" err="1"/>
              <a:t>View</a:t>
            </a:r>
            <a:r>
              <a:rPr lang="it-IT" dirty="0"/>
              <a:t> – Controller, spesso abbreviato con la sigla </a:t>
            </a:r>
            <a:r>
              <a:rPr lang="it-IT" b="1" dirty="0"/>
              <a:t>MVC</a:t>
            </a:r>
            <a:endParaRPr lang="it-IT" dirty="0"/>
          </a:p>
          <a:p>
            <a:pPr marL="0" indent="0" algn="ctr">
              <a:buNone/>
            </a:pPr>
            <a:r>
              <a:rPr lang="it-IT" dirty="0"/>
              <a:t>Il pattern architetturale </a:t>
            </a:r>
            <a:r>
              <a:rPr lang="it-IT" b="1" dirty="0"/>
              <a:t>MVC</a:t>
            </a:r>
            <a:r>
              <a:rPr lang="it-IT" dirty="0"/>
              <a:t> prevede 3 elementi:</a:t>
            </a:r>
          </a:p>
          <a:p>
            <a:pPr lvl="0" algn="ctr"/>
            <a:r>
              <a:rPr lang="it-IT" b="1" dirty="0"/>
              <a:t>Model</a:t>
            </a:r>
            <a:r>
              <a:rPr lang="it-IT" dirty="0"/>
              <a:t>: Gli elementi di tipo </a:t>
            </a:r>
            <a:r>
              <a:rPr lang="it-IT" i="1" dirty="0"/>
              <a:t>model</a:t>
            </a:r>
            <a:r>
              <a:rPr lang="it-IT" dirty="0"/>
              <a:t> rappresentano un concetto del modello di dominio e hanno la responsabilità di rappresentare le informazioni che sono legate ai concetti del dominio;</a:t>
            </a:r>
          </a:p>
          <a:p>
            <a:pPr lvl="0" algn="ctr"/>
            <a:r>
              <a:rPr lang="it-IT" b="1" dirty="0" err="1"/>
              <a:t>View</a:t>
            </a:r>
            <a:r>
              <a:rPr lang="it-IT" dirty="0"/>
              <a:t>: Gli elementi di tipo </a:t>
            </a:r>
            <a:r>
              <a:rPr lang="it-IT" i="1" dirty="0" err="1"/>
              <a:t>view</a:t>
            </a:r>
            <a:r>
              <a:rPr lang="it-IT" i="1" dirty="0"/>
              <a:t> </a:t>
            </a:r>
            <a:r>
              <a:rPr lang="it-IT" dirty="0"/>
              <a:t>rappresentano un'interfaccia con l'ambiente esterno e hanno la responsabilità di far comunicare il sistema con gli attori;</a:t>
            </a:r>
          </a:p>
          <a:p>
            <a:pPr lvl="0" algn="ctr"/>
            <a:r>
              <a:rPr lang="it-IT" b="1" dirty="0"/>
              <a:t>Controller</a:t>
            </a:r>
            <a:r>
              <a:rPr lang="it-IT" dirty="0"/>
              <a:t>: Gli elementi di tipo </a:t>
            </a:r>
            <a:r>
              <a:rPr lang="it-IT" i="1" dirty="0"/>
              <a:t>controller</a:t>
            </a:r>
            <a:r>
              <a:rPr lang="it-IT" dirty="0"/>
              <a:t> contengono la logica dell'applicazione e hanno la responsabilità di gestire il comportamento di una o più entità all'interno di uno o più scenari.</a:t>
            </a:r>
          </a:p>
          <a:p>
            <a:pPr algn="ctr"/>
            <a:endParaRPr lang="it-IT" dirty="0"/>
          </a:p>
        </p:txBody>
      </p:sp>
    </p:spTree>
    <p:extLst>
      <p:ext uri="{BB962C8B-B14F-4D97-AF65-F5344CB8AC3E}">
        <p14:creationId xmlns:p14="http://schemas.microsoft.com/office/powerpoint/2010/main" val="358669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7432C-7E50-483B-A589-D83E4D6B602C}"/>
              </a:ext>
            </a:extLst>
          </p:cNvPr>
          <p:cNvSpPr>
            <a:spLocks noGrp="1"/>
          </p:cNvSpPr>
          <p:nvPr>
            <p:ph type="title"/>
          </p:nvPr>
        </p:nvSpPr>
        <p:spPr>
          <a:xfrm>
            <a:off x="1141413" y="618518"/>
            <a:ext cx="9905998" cy="971743"/>
          </a:xfrm>
        </p:spPr>
        <p:txBody>
          <a:bodyPr>
            <a:normAutofit/>
          </a:bodyPr>
          <a:lstStyle/>
          <a:p>
            <a:pPr algn="ctr"/>
            <a:r>
              <a:rPr lang="it-IT" sz="4400" dirty="0"/>
              <a:t>Stile architetturale</a:t>
            </a:r>
          </a:p>
        </p:txBody>
      </p:sp>
      <p:sp>
        <p:nvSpPr>
          <p:cNvPr id="3" name="Segnaposto contenuto 2">
            <a:extLst>
              <a:ext uri="{FF2B5EF4-FFF2-40B4-BE49-F238E27FC236}">
                <a16:creationId xmlns:a16="http://schemas.microsoft.com/office/drawing/2014/main" id="{B8ED8932-9AFB-4903-8A69-FA1A5FC99167}"/>
              </a:ext>
            </a:extLst>
          </p:cNvPr>
          <p:cNvSpPr>
            <a:spLocks noGrp="1"/>
          </p:cNvSpPr>
          <p:nvPr>
            <p:ph idx="1"/>
          </p:nvPr>
        </p:nvSpPr>
        <p:spPr/>
        <p:txBody>
          <a:bodyPr/>
          <a:lstStyle/>
          <a:p>
            <a:pPr marL="0" indent="0" algn="ctr">
              <a:buNone/>
            </a:pPr>
            <a:r>
              <a:rPr lang="it-IT" dirty="0"/>
              <a:t>Il pattern architetturale MVC è stato scelto in modo da disaccoppiare il più possibile la logica dell'applicazione dalla logica di presentazione: in questo modo risulta più semplice apportare modifiche. </a:t>
            </a:r>
          </a:p>
          <a:p>
            <a:pPr marL="0" indent="0" algn="ctr">
              <a:buNone/>
            </a:pPr>
            <a:r>
              <a:rPr lang="it-IT" dirty="0"/>
              <a:t>Utilizzando l'architettura MVC è anche possibile riutilizzare la logica dell'applicazione per aggiungere nuovi giochi e, eventualmente, un </a:t>
            </a:r>
            <a:r>
              <a:rPr lang="it-IT" dirty="0" err="1"/>
              <a:t>parser</a:t>
            </a:r>
            <a:r>
              <a:rPr lang="it-IT" dirty="0"/>
              <a:t> che comprende una lingua diversa da quella italiana.</a:t>
            </a:r>
          </a:p>
          <a:p>
            <a:endParaRPr lang="it-IT" dirty="0"/>
          </a:p>
        </p:txBody>
      </p:sp>
      <p:sp>
        <p:nvSpPr>
          <p:cNvPr id="4" name="CasellaDiTesto 3">
            <a:extLst>
              <a:ext uri="{FF2B5EF4-FFF2-40B4-BE49-F238E27FC236}">
                <a16:creationId xmlns:a16="http://schemas.microsoft.com/office/drawing/2014/main" id="{8340E18C-1AAD-46BC-9856-CE2487BEFC49}"/>
              </a:ext>
            </a:extLst>
          </p:cNvPr>
          <p:cNvSpPr txBox="1"/>
          <p:nvPr/>
        </p:nvSpPr>
        <p:spPr>
          <a:xfrm>
            <a:off x="4140863" y="1494164"/>
            <a:ext cx="3907095" cy="954107"/>
          </a:xfrm>
          <a:prstGeom prst="rect">
            <a:avLst/>
          </a:prstGeom>
          <a:noFill/>
        </p:spPr>
        <p:txBody>
          <a:bodyPr wrap="none" rtlCol="0">
            <a:spAutoFit/>
          </a:bodyPr>
          <a:lstStyle/>
          <a:p>
            <a:r>
              <a:rPr lang="it-IT" sz="2800" b="1" dirty="0"/>
              <a:t>SCELTE ARCHITETTURALI</a:t>
            </a:r>
          </a:p>
          <a:p>
            <a:endParaRPr lang="it-IT" sz="2800" b="1" dirty="0"/>
          </a:p>
        </p:txBody>
      </p:sp>
    </p:spTree>
    <p:extLst>
      <p:ext uri="{BB962C8B-B14F-4D97-AF65-F5344CB8AC3E}">
        <p14:creationId xmlns:p14="http://schemas.microsoft.com/office/powerpoint/2010/main" val="66963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0B473F-76E9-491E-B307-4EE68B07E122}"/>
              </a:ext>
            </a:extLst>
          </p:cNvPr>
          <p:cNvSpPr>
            <a:spLocks noGrp="1"/>
          </p:cNvSpPr>
          <p:nvPr>
            <p:ph type="title"/>
          </p:nvPr>
        </p:nvSpPr>
        <p:spPr>
          <a:xfrm>
            <a:off x="1141413" y="293840"/>
            <a:ext cx="9905998" cy="772960"/>
          </a:xfrm>
        </p:spPr>
        <p:txBody>
          <a:bodyPr>
            <a:normAutofit fontScale="90000"/>
          </a:bodyPr>
          <a:lstStyle/>
          <a:p>
            <a:pPr algn="ctr"/>
            <a:r>
              <a:rPr lang="it-IT" sz="4400" dirty="0"/>
              <a:t>DIAGRAMMA DELLE CLASSI</a:t>
            </a:r>
            <a:br>
              <a:rPr lang="it-IT" sz="4400" dirty="0"/>
            </a:br>
            <a:r>
              <a:rPr lang="it-IT" dirty="0" err="1"/>
              <a:t>uml</a:t>
            </a:r>
            <a:r>
              <a:rPr lang="it-IT" dirty="0"/>
              <a:t> server</a:t>
            </a:r>
            <a:endParaRPr lang="it-IT" sz="4400" dirty="0"/>
          </a:p>
        </p:txBody>
      </p:sp>
      <p:pic>
        <p:nvPicPr>
          <p:cNvPr id="5" name="Segnaposto contenuto 4" descr="UML Server">
            <a:extLst>
              <a:ext uri="{FF2B5EF4-FFF2-40B4-BE49-F238E27FC236}">
                <a16:creationId xmlns:a16="http://schemas.microsoft.com/office/drawing/2014/main" id="{364EF704-3E56-44E8-9F25-E42298979BB5}"/>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839925" y="1285461"/>
            <a:ext cx="10508974" cy="5278699"/>
          </a:xfrm>
        </p:spPr>
      </p:pic>
    </p:spTree>
    <p:extLst>
      <p:ext uri="{BB962C8B-B14F-4D97-AF65-F5344CB8AC3E}">
        <p14:creationId xmlns:p14="http://schemas.microsoft.com/office/powerpoint/2010/main" val="394635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0B473F-76E9-491E-B307-4EE68B07E122}"/>
              </a:ext>
            </a:extLst>
          </p:cNvPr>
          <p:cNvSpPr>
            <a:spLocks noGrp="1"/>
          </p:cNvSpPr>
          <p:nvPr>
            <p:ph type="title"/>
          </p:nvPr>
        </p:nvSpPr>
        <p:spPr>
          <a:xfrm>
            <a:off x="1141413" y="293840"/>
            <a:ext cx="9905998" cy="772960"/>
          </a:xfrm>
        </p:spPr>
        <p:txBody>
          <a:bodyPr>
            <a:normAutofit fontScale="90000"/>
          </a:bodyPr>
          <a:lstStyle/>
          <a:p>
            <a:pPr algn="ctr"/>
            <a:r>
              <a:rPr lang="it-IT" sz="4400" dirty="0"/>
              <a:t>DIAGRAMMA DELLE CLASSI</a:t>
            </a:r>
            <a:br>
              <a:rPr lang="it-IT" sz="4400" dirty="0"/>
            </a:br>
            <a:r>
              <a:rPr lang="it-IT" dirty="0" err="1"/>
              <a:t>uml</a:t>
            </a:r>
            <a:r>
              <a:rPr lang="it-IT" dirty="0"/>
              <a:t> </a:t>
            </a:r>
            <a:r>
              <a:rPr lang="it-IT" dirty="0" err="1"/>
              <a:t>prison</a:t>
            </a:r>
            <a:r>
              <a:rPr lang="it-IT" dirty="0"/>
              <a:t> break</a:t>
            </a:r>
            <a:endParaRPr lang="it-IT" sz="4400" dirty="0"/>
          </a:p>
        </p:txBody>
      </p:sp>
      <p:pic>
        <p:nvPicPr>
          <p:cNvPr id="7" name="Immagine 6" descr="Immagine che contiene screenshot&#10;&#10;Descrizione generata automaticamente">
            <a:extLst>
              <a:ext uri="{FF2B5EF4-FFF2-40B4-BE49-F238E27FC236}">
                <a16:creationId xmlns:a16="http://schemas.microsoft.com/office/drawing/2014/main" id="{D5EEF510-EFD9-4198-AB73-CEB109276B76}"/>
              </a:ext>
            </a:extLst>
          </p:cNvPr>
          <p:cNvPicPr>
            <a:picLocks noChangeAspect="1"/>
          </p:cNvPicPr>
          <p:nvPr/>
        </p:nvPicPr>
        <p:blipFill>
          <a:blip r:embed="rId2"/>
          <a:stretch>
            <a:fillRect/>
          </a:stretch>
        </p:blipFill>
        <p:spPr>
          <a:xfrm>
            <a:off x="1039570" y="1159565"/>
            <a:ext cx="10109683" cy="5512905"/>
          </a:xfrm>
          <a:prstGeom prst="rect">
            <a:avLst/>
          </a:prstGeom>
        </p:spPr>
      </p:pic>
    </p:spTree>
    <p:extLst>
      <p:ext uri="{BB962C8B-B14F-4D97-AF65-F5344CB8AC3E}">
        <p14:creationId xmlns:p14="http://schemas.microsoft.com/office/powerpoint/2010/main" val="1705242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194</TotalTime>
  <Words>905</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23</vt:i4>
      </vt:variant>
    </vt:vector>
  </HeadingPairs>
  <TitlesOfParts>
    <vt:vector size="28" baseType="lpstr">
      <vt:lpstr>Arial</vt:lpstr>
      <vt:lpstr>Calibri</vt:lpstr>
      <vt:lpstr>Elephant</vt:lpstr>
      <vt:lpstr>Tw Cen MT</vt:lpstr>
      <vt:lpstr>Circuito</vt:lpstr>
      <vt:lpstr>Corona - BBS</vt:lpstr>
      <vt:lpstr>Idea del progetto</vt:lpstr>
      <vt:lpstr>Un po’ di storia</vt:lpstr>
      <vt:lpstr>Il progetto</vt:lpstr>
      <vt:lpstr>Il sistema bbs</vt:lpstr>
      <vt:lpstr>STILE ARCHITETTURALE</vt:lpstr>
      <vt:lpstr>Stile architetturale</vt:lpstr>
      <vt:lpstr>DIAGRAMMA DELLE CLASSI uml server</vt:lpstr>
      <vt:lpstr>DIAGRAMMA DELLE CLASSI uml prison break</vt:lpstr>
      <vt:lpstr>DETTAGLI INNOVATIVI DEL PROGETTO</vt:lpstr>
      <vt:lpstr>Più giochi in un’unica applicazione!</vt:lpstr>
      <vt:lpstr>Più comandi in un’unica frase!</vt:lpstr>
      <vt:lpstr>Hash della password </vt:lpstr>
      <vt:lpstr>USO DEL DATABASE</vt:lpstr>
      <vt:lpstr>Memorizzazione delle stanze in un set</vt:lpstr>
      <vt:lpstr>SPECIFICHE ALGEBRICHE</vt:lpstr>
      <vt:lpstr>ROOM</vt:lpstr>
      <vt:lpstr>ROOM</vt:lpstr>
      <vt:lpstr>ROOM</vt:lpstr>
      <vt:lpstr>ROOM</vt:lpstr>
      <vt:lpstr>ROOM</vt:lpstr>
      <vt:lpstr>Attenzione!</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 BBS</dc:title>
  <dc:creator>Giuseppe Tanzi</dc:creator>
  <cp:lastModifiedBy>Giuseppe Tanzi</cp:lastModifiedBy>
  <cp:revision>18</cp:revision>
  <dcterms:created xsi:type="dcterms:W3CDTF">2020-07-10T08:21:18Z</dcterms:created>
  <dcterms:modified xsi:type="dcterms:W3CDTF">2020-07-15T09:33:33Z</dcterms:modified>
</cp:coreProperties>
</file>