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65" r:id="rId3"/>
    <p:sldId id="266" r:id="rId4"/>
    <p:sldId id="267" r:id="rId5"/>
    <p:sldId id="269" r:id="rId6"/>
    <p:sldId id="271" r:id="rId7"/>
    <p:sldId id="272" r:id="rId8"/>
    <p:sldId id="276" r:id="rId9"/>
    <p:sldId id="277" r:id="rId10"/>
    <p:sldId id="2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p:cViewPr varScale="1">
        <p:scale>
          <a:sx n="120" d="100"/>
          <a:sy n="120" d="100"/>
        </p:scale>
        <p:origin x="120" y="19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11/20/2024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11/20/2024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11/20/2024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11/20/2024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11/20/2024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11/20/2024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11/20/2024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11/20/2024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11/20/2024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11/20/2024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11/20/2024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11/20/2024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dirty="0"/>
              <a:t>Robotic Arm Sorting with Object Detection</a:t>
            </a:r>
            <a:endParaRPr dirty="0"/>
          </a:p>
        </p:txBody>
      </p:sp>
      <p:sp>
        <p:nvSpPr>
          <p:cNvPr id="3" name="Subtitle 2"/>
          <p:cNvSpPr>
            <a:spLocks noGrp="1"/>
          </p:cNvSpPr>
          <p:nvPr>
            <p:ph type="subTitle" idx="1"/>
          </p:nvPr>
        </p:nvSpPr>
        <p:spPr/>
        <p:txBody>
          <a:bodyPr/>
          <a:lstStyle/>
          <a:p>
            <a:r>
              <a:rPr lang="en-ZA" dirty="0"/>
              <a:t>Leveraging Vision &amp; AI for Assembly Line Sorting</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B636B-8D92-F1DE-F01A-E43FEB29F5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35F679-7DE0-CAD5-E04E-4AB30404D858}"/>
              </a:ext>
            </a:extLst>
          </p:cNvPr>
          <p:cNvSpPr>
            <a:spLocks noGrp="1"/>
          </p:cNvSpPr>
          <p:nvPr>
            <p:ph type="title"/>
          </p:nvPr>
        </p:nvSpPr>
        <p:spPr>
          <a:xfrm>
            <a:off x="5334000" y="2857500"/>
            <a:ext cx="1524000" cy="1143000"/>
          </a:xfrm>
        </p:spPr>
        <p:txBody>
          <a:bodyPr>
            <a:normAutofit/>
          </a:bodyPr>
          <a:lstStyle/>
          <a:p>
            <a:r>
              <a:rPr lang="en-ZA" sz="6000" dirty="0"/>
              <a:t>Q&amp;A</a:t>
            </a:r>
            <a:endParaRPr sz="6000" dirty="0"/>
          </a:p>
        </p:txBody>
      </p:sp>
    </p:spTree>
    <p:extLst>
      <p:ext uri="{BB962C8B-B14F-4D97-AF65-F5344CB8AC3E}">
        <p14:creationId xmlns:p14="http://schemas.microsoft.com/office/powerpoint/2010/main" val="1228630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ZA" dirty="0"/>
              <a:t>Introduction</a:t>
            </a:r>
            <a:endParaRPr dirty="0"/>
          </a:p>
        </p:txBody>
      </p:sp>
      <p:sp>
        <p:nvSpPr>
          <p:cNvPr id="14" name="Content Placeholder 13"/>
          <p:cNvSpPr>
            <a:spLocks noGrp="1"/>
          </p:cNvSpPr>
          <p:nvPr>
            <p:ph idx="1"/>
          </p:nvPr>
        </p:nvSpPr>
        <p:spPr/>
        <p:txBody>
          <a:bodyPr>
            <a:normAutofit fontScale="92500" lnSpcReduction="10000"/>
          </a:bodyPr>
          <a:lstStyle/>
          <a:p>
            <a:pPr marL="0" indent="0">
              <a:buNone/>
            </a:pPr>
            <a:r>
              <a:rPr lang="en-US" b="0" i="0" dirty="0">
                <a:effectLst/>
                <a:latin typeface="Open Sans" panose="020B0606030504020204" pitchFamily="34" charset="0"/>
              </a:rPr>
              <a:t>The robotic arm, powered by YOLO, is revolutionizing manufacturing processes by enhancing efficiency and precision. It performs precise sorting tasks, identifying objects based on visual attributes. This system, controlled by a Raspberry Pi Pico, is transforming assembly lines and enhancing the efficiency of manufacturing processes.</a:t>
            </a:r>
            <a:endParaRPr lang="en-ZA" b="1" i="0" dirty="0">
              <a:effectLst/>
              <a:latin typeface="Open Sans" panose="020B0606030504020204" pitchFamily="34" charset="0"/>
            </a:endParaRPr>
          </a:p>
          <a:p>
            <a:pPr marL="0" indent="0">
              <a:buNone/>
            </a:pPr>
            <a:r>
              <a:rPr lang="en-ZA" i="0" dirty="0">
                <a:effectLst/>
                <a:latin typeface="Open Sans" panose="020B0606030504020204" pitchFamily="34" charset="0"/>
              </a:rPr>
              <a:t>To design an automated Robotic Arm Sorting System using YOLO and OpenCV for :</a:t>
            </a:r>
          </a:p>
          <a:p>
            <a:r>
              <a:rPr lang="en-ZA" i="0" dirty="0">
                <a:effectLst/>
                <a:latin typeface="Open Sans" panose="020B0606030504020204" pitchFamily="34" charset="0"/>
              </a:rPr>
              <a:t>Faster, </a:t>
            </a:r>
            <a:r>
              <a:rPr lang="en-ZA" dirty="0">
                <a:latin typeface="Open Sans" panose="020B0606030504020204" pitchFamily="34" charset="0"/>
              </a:rPr>
              <a:t>e</a:t>
            </a:r>
            <a:r>
              <a:rPr lang="en-ZA" i="0" dirty="0">
                <a:effectLst/>
                <a:latin typeface="Open Sans" panose="020B0606030504020204" pitchFamily="34" charset="0"/>
              </a:rPr>
              <a:t>rror-free </a:t>
            </a:r>
            <a:r>
              <a:rPr lang="en-ZA" dirty="0">
                <a:latin typeface="Open Sans" panose="020B0606030504020204" pitchFamily="34" charset="0"/>
              </a:rPr>
              <a:t>s</a:t>
            </a:r>
            <a:r>
              <a:rPr lang="en-ZA" i="0" dirty="0">
                <a:effectLst/>
                <a:latin typeface="Open Sans" panose="020B0606030504020204" pitchFamily="34" charset="0"/>
              </a:rPr>
              <a:t>orting</a:t>
            </a:r>
          </a:p>
          <a:p>
            <a:r>
              <a:rPr lang="en-ZA" dirty="0">
                <a:latin typeface="Open Sans" panose="020B0606030504020204" pitchFamily="34" charset="0"/>
              </a:rPr>
              <a:t>Enhanced efficiency in high-volume tasks</a:t>
            </a:r>
          </a:p>
          <a:p>
            <a:r>
              <a:rPr lang="en-ZA" i="0" dirty="0">
                <a:effectLst/>
                <a:latin typeface="Open Sans" panose="020B0606030504020204" pitchFamily="34" charset="0"/>
              </a:rPr>
              <a:t>Reduced manual intervention</a:t>
            </a:r>
          </a:p>
          <a:p>
            <a:r>
              <a:rPr lang="en-ZA" dirty="0">
                <a:latin typeface="Open Sans" panose="020B0606030504020204" pitchFamily="34" charset="0"/>
              </a:rPr>
              <a:t>Adaptability for diverse sorting needs</a:t>
            </a:r>
          </a:p>
          <a:p>
            <a:pPr marL="0" indent="0">
              <a:buNone/>
            </a:pPr>
            <a:r>
              <a:rPr lang="en-US" dirty="0">
                <a:latin typeface="Open Sans" panose="020B0606030504020204" pitchFamily="34" charset="0"/>
              </a:rPr>
              <a:t>This project showcases how AI and Robotics Transform industrial processes.</a:t>
            </a:r>
            <a:endParaRPr lang="en-ZA" i="0" dirty="0">
              <a:effectLst/>
              <a:latin typeface="Open Sans" panose="020B0606030504020204" pitchFamily="34" charset="0"/>
            </a:endParaRPr>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Problem Statement</a:t>
            </a:r>
            <a:endParaRPr dirty="0"/>
          </a:p>
        </p:txBody>
      </p:sp>
      <p:sp>
        <p:nvSpPr>
          <p:cNvPr id="4" name="Content Placeholder 3">
            <a:extLst>
              <a:ext uri="{FF2B5EF4-FFF2-40B4-BE49-F238E27FC236}">
                <a16:creationId xmlns:a16="http://schemas.microsoft.com/office/drawing/2014/main" id="{A040F0FB-1D69-9938-0CDF-A449603C311E}"/>
              </a:ext>
            </a:extLst>
          </p:cNvPr>
          <p:cNvSpPr>
            <a:spLocks noGrp="1"/>
          </p:cNvSpPr>
          <p:nvPr>
            <p:ph idx="1"/>
          </p:nvPr>
        </p:nvSpPr>
        <p:spPr/>
        <p:txBody>
          <a:bodyPr>
            <a:normAutofit fontScale="92500" lnSpcReduction="20000"/>
          </a:bodyPr>
          <a:lstStyle/>
          <a:p>
            <a:pPr marL="0" indent="0">
              <a:buNone/>
            </a:pPr>
            <a:r>
              <a:rPr lang="en-ZA" dirty="0"/>
              <a:t>On assembly lines, manual sorting is time-consuming, labour-intensive, and error-prone, which results in inefficiencies in high-volumes.</a:t>
            </a:r>
          </a:p>
          <a:p>
            <a:pPr marL="0" indent="0">
              <a:buNone/>
            </a:pPr>
            <a:r>
              <a:rPr lang="en-ZA" b="1" dirty="0"/>
              <a:t>Challenges</a:t>
            </a:r>
          </a:p>
          <a:p>
            <a:pPr marL="457200" indent="-457200">
              <a:buFont typeface="+mj-lt"/>
              <a:buAutoNum type="arabicPeriod"/>
            </a:pPr>
            <a:r>
              <a:rPr lang="en-ZA" b="1" dirty="0"/>
              <a:t>Inconsistency</a:t>
            </a:r>
            <a:r>
              <a:rPr lang="en-ZA" dirty="0"/>
              <a:t> : Errors in human weariness cause variations in sorting quality.</a:t>
            </a:r>
          </a:p>
          <a:p>
            <a:pPr marL="457200" indent="-457200">
              <a:buFont typeface="+mj-lt"/>
              <a:buAutoNum type="arabicPeriod"/>
            </a:pPr>
            <a:r>
              <a:rPr lang="en-ZA" b="1" dirty="0"/>
              <a:t>High Labour Cost</a:t>
            </a:r>
            <a:r>
              <a:rPr lang="en-ZA" dirty="0"/>
              <a:t> : Reliance on human labour raises operating costs.</a:t>
            </a:r>
          </a:p>
          <a:p>
            <a:pPr marL="457200" indent="-457200">
              <a:buFont typeface="+mj-lt"/>
              <a:buAutoNum type="arabicPeriod"/>
            </a:pPr>
            <a:r>
              <a:rPr lang="en-ZA" b="1" dirty="0"/>
              <a:t>Limited Speed</a:t>
            </a:r>
            <a:r>
              <a:rPr lang="en-ZA" dirty="0"/>
              <a:t> : The speed of contemporary production lines is too fast for human sorting.</a:t>
            </a:r>
          </a:p>
          <a:p>
            <a:pPr marL="457200" indent="-457200">
              <a:buFont typeface="+mj-lt"/>
              <a:buAutoNum type="arabicPeriod"/>
            </a:pPr>
            <a:r>
              <a:rPr lang="en-ZA" b="1" dirty="0"/>
              <a:t>Errors in Classification</a:t>
            </a:r>
            <a:r>
              <a:rPr lang="en-ZA" dirty="0"/>
              <a:t> : Subjective judgement may lead to items being incorrectly classified.</a:t>
            </a:r>
          </a:p>
          <a:p>
            <a:pPr marL="457200" indent="-457200">
              <a:buFont typeface="+mj-lt"/>
              <a:buAutoNum type="arabicPeriod"/>
            </a:pPr>
            <a:r>
              <a:rPr lang="en-ZA" b="1" dirty="0"/>
              <a:t>Safety Concerns</a:t>
            </a:r>
            <a:r>
              <a:rPr lang="en-ZA" dirty="0"/>
              <a:t> : Employees are subjected to potential risks and repetitious duties.</a:t>
            </a:r>
          </a:p>
          <a:p>
            <a:pPr marL="0" indent="0">
              <a:buNone/>
            </a:pPr>
            <a:r>
              <a:rPr lang="en-ZA" dirty="0"/>
              <a:t>These issues are resolved by implementing a robotic arm with object detection, which offers scalable, reliable, and secure sorting solutions for manufacturing lines.</a:t>
            </a:r>
          </a:p>
        </p:txBody>
      </p:sp>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System Overview – Part 1</a:t>
            </a:r>
            <a:endParaRPr dirty="0"/>
          </a:p>
        </p:txBody>
      </p:sp>
      <p:sp>
        <p:nvSpPr>
          <p:cNvPr id="3" name="Content Placeholder 2"/>
          <p:cNvSpPr>
            <a:spLocks noGrp="1"/>
          </p:cNvSpPr>
          <p:nvPr>
            <p:ph sz="half" idx="1"/>
          </p:nvPr>
        </p:nvSpPr>
        <p:spPr/>
        <p:txBody>
          <a:bodyPr>
            <a:normAutofit fontScale="92500" lnSpcReduction="10000"/>
          </a:bodyPr>
          <a:lstStyle/>
          <a:p>
            <a:pPr marL="0" indent="0">
              <a:buNone/>
            </a:pPr>
            <a:r>
              <a:rPr lang="en-ZA" b="1" dirty="0"/>
              <a:t>Object Detection System</a:t>
            </a:r>
          </a:p>
          <a:p>
            <a:r>
              <a:rPr lang="en-ZA" b="1" dirty="0"/>
              <a:t>Camera</a:t>
            </a:r>
            <a:r>
              <a:rPr lang="en-ZA" dirty="0"/>
              <a:t> : Captures real-time images for analysis.</a:t>
            </a:r>
          </a:p>
          <a:p>
            <a:r>
              <a:rPr lang="en-ZA" b="1" dirty="0"/>
              <a:t>Algorithm</a:t>
            </a:r>
            <a:r>
              <a:rPr lang="en-ZA" dirty="0"/>
              <a:t> : YOLO for real-time object detection. OpenCV for image preprocessing and feature extraction.</a:t>
            </a:r>
          </a:p>
          <a:p>
            <a:pPr marL="0" indent="0">
              <a:buNone/>
            </a:pPr>
            <a:r>
              <a:rPr lang="en-ZA" b="1" dirty="0"/>
              <a:t>Robotic Arm</a:t>
            </a:r>
          </a:p>
          <a:p>
            <a:r>
              <a:rPr lang="en-ZA" b="1" dirty="0"/>
              <a:t>Structure</a:t>
            </a:r>
            <a:r>
              <a:rPr lang="en-ZA" dirty="0"/>
              <a:t> : Multi-jointed arm with a gripper for handling objects.</a:t>
            </a:r>
          </a:p>
          <a:p>
            <a:r>
              <a:rPr lang="en-ZA" b="1" dirty="0"/>
              <a:t>Servo Motors</a:t>
            </a:r>
            <a:r>
              <a:rPr lang="en-ZA" dirty="0"/>
              <a:t> : Control precise arm movement based on microcontroller instructions.</a:t>
            </a:r>
            <a:endParaRPr b="1" dirty="0"/>
          </a:p>
        </p:txBody>
      </p:sp>
      <p:pic>
        <p:nvPicPr>
          <p:cNvPr id="8" name="Content Placeholder 7" descr="A dog sitting next to a bicycle&#10;&#10;Description automatically generated">
            <a:extLst>
              <a:ext uri="{FF2B5EF4-FFF2-40B4-BE49-F238E27FC236}">
                <a16:creationId xmlns:a16="http://schemas.microsoft.com/office/drawing/2014/main" id="{3919324A-690B-246B-2475-81D6C7444DB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61112" y="1825626"/>
            <a:ext cx="5221287" cy="1868488"/>
          </a:xfrm>
        </p:spPr>
      </p:pic>
      <p:pic>
        <p:nvPicPr>
          <p:cNvPr id="10" name="Picture 9" descr="A robotic arm with wires&#10;&#10;Description automatically generated">
            <a:extLst>
              <a:ext uri="{FF2B5EF4-FFF2-40B4-BE49-F238E27FC236}">
                <a16:creationId xmlns:a16="http://schemas.microsoft.com/office/drawing/2014/main" id="{38903C0B-218A-1781-361E-D3EFA21E2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V="1">
            <a:off x="6355669" y="3960812"/>
            <a:ext cx="5221287" cy="2020888"/>
          </a:xfrm>
          <a:prstGeom prst="rect">
            <a:avLst/>
          </a:prstGeom>
        </p:spPr>
      </p:pic>
    </p:spTree>
    <p:extLst>
      <p:ext uri="{BB962C8B-B14F-4D97-AF65-F5344CB8AC3E}">
        <p14:creationId xmlns:p14="http://schemas.microsoft.com/office/powerpoint/2010/main" val="414526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1143000"/>
          </a:xfrm>
        </p:spPr>
        <p:txBody>
          <a:bodyPr anchor="b">
            <a:normAutofit/>
          </a:bodyPr>
          <a:lstStyle/>
          <a:p>
            <a:r>
              <a:rPr lang="en-US" dirty="0"/>
              <a:t>System Overview – Part 2</a:t>
            </a:r>
            <a:endParaRPr dirty="0"/>
          </a:p>
        </p:txBody>
      </p:sp>
      <p:sp>
        <p:nvSpPr>
          <p:cNvPr id="4" name="Content Placeholder 3">
            <a:extLst>
              <a:ext uri="{FF2B5EF4-FFF2-40B4-BE49-F238E27FC236}">
                <a16:creationId xmlns:a16="http://schemas.microsoft.com/office/drawing/2014/main" id="{04791402-12C1-2848-8155-C8AF2D144070}"/>
              </a:ext>
            </a:extLst>
          </p:cNvPr>
          <p:cNvSpPr>
            <a:spLocks noGrp="1"/>
          </p:cNvSpPr>
          <p:nvPr>
            <p:ph sz="half" idx="1"/>
          </p:nvPr>
        </p:nvSpPr>
        <p:spPr>
          <a:xfrm>
            <a:off x="1524000" y="1825625"/>
            <a:ext cx="4343400" cy="4270375"/>
          </a:xfrm>
        </p:spPr>
        <p:txBody>
          <a:bodyPr>
            <a:normAutofit/>
          </a:bodyPr>
          <a:lstStyle/>
          <a:p>
            <a:pPr marL="0" indent="0">
              <a:buNone/>
            </a:pPr>
            <a:r>
              <a:rPr lang="en-ZA" sz="1100" b="1"/>
              <a:t>Microcontroller(Raspberry Pi Pico)</a:t>
            </a:r>
          </a:p>
          <a:p>
            <a:r>
              <a:rPr lang="en-ZA" sz="1100"/>
              <a:t>Interprets signals from the object detection system.</a:t>
            </a:r>
          </a:p>
          <a:p>
            <a:r>
              <a:rPr lang="en-ZA" sz="1100"/>
              <a:t>Controls servo motors for arm movements using </a:t>
            </a:r>
            <a:r>
              <a:rPr lang="en-ZA" sz="1100" err="1"/>
              <a:t>MicroPython</a:t>
            </a:r>
            <a:r>
              <a:rPr lang="en-ZA" sz="1100"/>
              <a:t>.</a:t>
            </a:r>
          </a:p>
          <a:p>
            <a:pPr marL="0" indent="0">
              <a:buNone/>
            </a:pPr>
            <a:r>
              <a:rPr lang="en-ZA" sz="1100" b="1"/>
              <a:t>Sorting Logic</a:t>
            </a:r>
          </a:p>
          <a:p>
            <a:r>
              <a:rPr lang="en-ZA" sz="1100"/>
              <a:t>Predefined rules for sorting based on object characteristics(colour, shape).</a:t>
            </a:r>
          </a:p>
          <a:p>
            <a:r>
              <a:rPr lang="en-ZA" sz="1100"/>
              <a:t>Feedback mechanism logs unrecognized objects for manual review.</a:t>
            </a:r>
          </a:p>
          <a:p>
            <a:pPr marL="0" indent="0">
              <a:buNone/>
            </a:pPr>
            <a:r>
              <a:rPr lang="en-ZA" sz="1100" b="1"/>
              <a:t>Workflow</a:t>
            </a:r>
          </a:p>
          <a:p>
            <a:r>
              <a:rPr lang="en-ZA" sz="1100"/>
              <a:t>Camera detects and classifies objects.</a:t>
            </a:r>
          </a:p>
          <a:p>
            <a:r>
              <a:rPr lang="en-ZA" sz="1100"/>
              <a:t>Microcontroller receives object data and moves the robotic arm.</a:t>
            </a:r>
          </a:p>
          <a:p>
            <a:r>
              <a:rPr lang="en-ZA" sz="1100"/>
              <a:t>Robotic arm picks, sorts, and resets for the next cycle.</a:t>
            </a:r>
          </a:p>
        </p:txBody>
      </p:sp>
      <p:pic>
        <p:nvPicPr>
          <p:cNvPr id="11" name="Picture 10" descr="A green circuit board with yellow and green edges&#10;&#10;Description automatically generated with medium confidence">
            <a:extLst>
              <a:ext uri="{FF2B5EF4-FFF2-40B4-BE49-F238E27FC236}">
                <a16:creationId xmlns:a16="http://schemas.microsoft.com/office/drawing/2014/main" id="{86DEBDF8-36B7-0398-4284-BD194C531681}"/>
              </a:ext>
            </a:extLst>
          </p:cNvPr>
          <p:cNvPicPr>
            <a:picLocks noChangeAspect="1"/>
          </p:cNvPicPr>
          <p:nvPr/>
        </p:nvPicPr>
        <p:blipFill>
          <a:blip r:embed="rId2">
            <a:extLst>
              <a:ext uri="{28A0092B-C50C-407E-A947-70E740481C1C}">
                <a14:useLocalDpi xmlns:a14="http://schemas.microsoft.com/office/drawing/2010/main" val="0"/>
              </a:ext>
            </a:extLst>
          </a:blip>
          <a:srcRect l="10365" r="13354" b="3"/>
          <a:stretch/>
        </p:blipFill>
        <p:spPr>
          <a:xfrm>
            <a:off x="6324600" y="1807709"/>
            <a:ext cx="4343400" cy="1919062"/>
          </a:xfrm>
          <a:prstGeom prst="rect">
            <a:avLst/>
          </a:prstGeom>
          <a:noFill/>
        </p:spPr>
      </p:pic>
      <p:pic>
        <p:nvPicPr>
          <p:cNvPr id="13" name="Picture 12" descr="A screen shot of a computer&#10;&#10;Description automatically generated">
            <a:extLst>
              <a:ext uri="{FF2B5EF4-FFF2-40B4-BE49-F238E27FC236}">
                <a16:creationId xmlns:a16="http://schemas.microsoft.com/office/drawing/2014/main" id="{9FBA348C-6D8F-944A-6CF3-2C7F43B190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600" y="4038600"/>
            <a:ext cx="4343400" cy="2068285"/>
          </a:xfrm>
          <a:prstGeom prst="rect">
            <a:avLst/>
          </a:prstGeom>
        </p:spPr>
      </p:pic>
    </p:spTree>
    <p:extLst>
      <p:ext uri="{BB962C8B-B14F-4D97-AF65-F5344CB8AC3E}">
        <p14:creationId xmlns:p14="http://schemas.microsoft.com/office/powerpoint/2010/main" val="115302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1143000"/>
          </a:xfrm>
        </p:spPr>
        <p:txBody>
          <a:bodyPr anchor="b">
            <a:normAutofit/>
          </a:bodyPr>
          <a:lstStyle/>
          <a:p>
            <a:r>
              <a:rPr lang="en-US" dirty="0"/>
              <a:t>Real-World Implementation</a:t>
            </a:r>
            <a:endParaRPr dirty="0"/>
          </a:p>
        </p:txBody>
      </p:sp>
      <p:sp>
        <p:nvSpPr>
          <p:cNvPr id="4" name="Content Placeholder 3"/>
          <p:cNvSpPr>
            <a:spLocks noGrp="1"/>
          </p:cNvSpPr>
          <p:nvPr>
            <p:ph sz="half" idx="1"/>
          </p:nvPr>
        </p:nvSpPr>
        <p:spPr>
          <a:xfrm>
            <a:off x="1524000" y="1825625"/>
            <a:ext cx="4343400" cy="4270375"/>
          </a:xfrm>
        </p:spPr>
        <p:txBody>
          <a:bodyPr>
            <a:normAutofit/>
          </a:bodyPr>
          <a:lstStyle/>
          <a:p>
            <a:r>
              <a:rPr lang="en-US" sz="1700" b="1"/>
              <a:t>Use Case 1</a:t>
            </a:r>
            <a:r>
              <a:rPr lang="en-US" sz="1700"/>
              <a:t> : Sorting by colour for plastic recycling plants.</a:t>
            </a:r>
          </a:p>
          <a:p>
            <a:r>
              <a:rPr lang="en-US" sz="1700" b="1"/>
              <a:t>Use Case 2</a:t>
            </a:r>
            <a:r>
              <a:rPr lang="en-US" sz="1700"/>
              <a:t> : Size-based sorting in the packaging industry.</a:t>
            </a:r>
          </a:p>
          <a:p>
            <a:r>
              <a:rPr lang="en-US" sz="1700" b="1"/>
              <a:t>Use Case 3</a:t>
            </a:r>
            <a:r>
              <a:rPr lang="en-US" sz="1700"/>
              <a:t> : Shape recognition in electronic manufacturing.</a:t>
            </a:r>
          </a:p>
          <a:p>
            <a:r>
              <a:rPr lang="en-US" sz="1700" b="1"/>
              <a:t>Use Case 4</a:t>
            </a:r>
            <a:r>
              <a:rPr lang="en-US" sz="1700"/>
              <a:t> : Quality Control and Defect Sorting in Automotive industry.</a:t>
            </a:r>
          </a:p>
          <a:p>
            <a:r>
              <a:rPr lang="en-US" sz="1700" b="1"/>
              <a:t>Use Case 5</a:t>
            </a:r>
            <a:r>
              <a:rPr lang="en-US" sz="1700"/>
              <a:t> : Food sorting in agriculture and food processing.</a:t>
            </a:r>
          </a:p>
          <a:p>
            <a:r>
              <a:rPr lang="en-US" sz="1700" b="1"/>
              <a:t>Use Case 6</a:t>
            </a:r>
            <a:r>
              <a:rPr lang="en-US" sz="1700"/>
              <a:t> : Material Identification in construction material sorting.</a:t>
            </a:r>
            <a:endParaRPr lang="en-US" sz="1700" b="1"/>
          </a:p>
        </p:txBody>
      </p:sp>
      <p:pic>
        <p:nvPicPr>
          <p:cNvPr id="8" name="Picture 7" descr="A close-up of a robotic arm&#10;&#10;Description automatically generated">
            <a:extLst>
              <a:ext uri="{FF2B5EF4-FFF2-40B4-BE49-F238E27FC236}">
                <a16:creationId xmlns:a16="http://schemas.microsoft.com/office/drawing/2014/main" id="{654C2CCE-852E-6771-EC74-73EB3D592A13}"/>
              </a:ext>
            </a:extLst>
          </p:cNvPr>
          <p:cNvPicPr>
            <a:picLocks noChangeAspect="1"/>
          </p:cNvPicPr>
          <p:nvPr/>
        </p:nvPicPr>
        <p:blipFill>
          <a:blip r:embed="rId2">
            <a:extLst>
              <a:ext uri="{28A0092B-C50C-407E-A947-70E740481C1C}">
                <a14:useLocalDpi xmlns:a14="http://schemas.microsoft.com/office/drawing/2010/main" val="0"/>
              </a:ext>
            </a:extLst>
          </a:blip>
          <a:srcRect l="25280" r="21241" b="1"/>
          <a:stretch/>
        </p:blipFill>
        <p:spPr>
          <a:xfrm>
            <a:off x="6324600" y="1825625"/>
            <a:ext cx="4343400" cy="4270375"/>
          </a:xfrm>
          <a:prstGeom prst="rect">
            <a:avLst/>
          </a:prstGeom>
          <a:noFill/>
        </p:spPr>
      </p:pic>
    </p:spTree>
    <p:extLst>
      <p:ext uri="{BB962C8B-B14F-4D97-AF65-F5344CB8AC3E}">
        <p14:creationId xmlns:p14="http://schemas.microsoft.com/office/powerpoint/2010/main" val="1475842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the System</a:t>
            </a:r>
            <a:endParaRPr dirty="0"/>
          </a:p>
        </p:txBody>
      </p:sp>
      <p:sp>
        <p:nvSpPr>
          <p:cNvPr id="3" name="Content Placeholder 2">
            <a:extLst>
              <a:ext uri="{FF2B5EF4-FFF2-40B4-BE49-F238E27FC236}">
                <a16:creationId xmlns:a16="http://schemas.microsoft.com/office/drawing/2014/main" id="{3900AD71-4C93-2C4B-657B-68C929081CED}"/>
              </a:ext>
            </a:extLst>
          </p:cNvPr>
          <p:cNvSpPr>
            <a:spLocks noGrp="1"/>
          </p:cNvSpPr>
          <p:nvPr>
            <p:ph idx="1"/>
          </p:nvPr>
        </p:nvSpPr>
        <p:spPr/>
        <p:txBody>
          <a:bodyPr/>
          <a:lstStyle/>
          <a:p>
            <a:r>
              <a:rPr lang="en-ZA" b="1" dirty="0"/>
              <a:t>Enhanced Efficiency</a:t>
            </a:r>
            <a:r>
              <a:rPr lang="en-ZA" dirty="0"/>
              <a:t> : Automates repetitive tasks, reducing processing time and increasing throughput. Operates continuously without fatigue, ensuring consistent output.</a:t>
            </a:r>
          </a:p>
          <a:p>
            <a:r>
              <a:rPr lang="en-ZA" b="1" dirty="0"/>
              <a:t>Improved Accuracy</a:t>
            </a:r>
            <a:r>
              <a:rPr lang="en-ZA" dirty="0"/>
              <a:t> : Detects and sorts objects with precision, minimising human error. Ensures consistent quality across all sorting operations.</a:t>
            </a:r>
          </a:p>
          <a:p>
            <a:r>
              <a:rPr lang="en-ZA" b="1" dirty="0"/>
              <a:t>Cost Savings</a:t>
            </a:r>
            <a:r>
              <a:rPr lang="en-ZA" dirty="0"/>
              <a:t> : Reduces reliance on manual labour, lowering operational costs over time. Minimal maintenance costs compared to long-term labour expenses.</a:t>
            </a:r>
          </a:p>
          <a:p>
            <a:r>
              <a:rPr lang="en-ZA" b="1" dirty="0"/>
              <a:t>Scalability</a:t>
            </a:r>
            <a:r>
              <a:rPr lang="en-ZA" dirty="0"/>
              <a:t> : Easily adaptable to different assembly line tasks and production scales.</a:t>
            </a:r>
          </a:p>
          <a:p>
            <a:r>
              <a:rPr lang="en-ZA" b="1" dirty="0"/>
              <a:t>Workspace Safety</a:t>
            </a:r>
            <a:r>
              <a:rPr lang="en-ZA" dirty="0"/>
              <a:t> : Eliminates the need for humans to perform hazardous, repetitive tasks.</a:t>
            </a:r>
            <a:endParaRPr lang="en-ZA" b="1" dirty="0"/>
          </a:p>
        </p:txBody>
      </p:sp>
    </p:spTree>
    <p:extLst>
      <p:ext uri="{BB962C8B-B14F-4D97-AF65-F5344CB8AC3E}">
        <p14:creationId xmlns:p14="http://schemas.microsoft.com/office/powerpoint/2010/main" val="215988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8CEA4-CD65-FCD3-DD67-892CDC8F32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1FDC79-BA45-4B93-2D06-9133ECBC83B6}"/>
              </a:ext>
            </a:extLst>
          </p:cNvPr>
          <p:cNvSpPr>
            <a:spLocks noGrp="1"/>
          </p:cNvSpPr>
          <p:nvPr>
            <p:ph type="title"/>
          </p:nvPr>
        </p:nvSpPr>
        <p:spPr/>
        <p:txBody>
          <a:bodyPr/>
          <a:lstStyle/>
          <a:p>
            <a:r>
              <a:rPr lang="en-US" dirty="0"/>
              <a:t>Challenges and Future Improvements</a:t>
            </a:r>
            <a:endParaRPr dirty="0"/>
          </a:p>
        </p:txBody>
      </p:sp>
      <p:sp>
        <p:nvSpPr>
          <p:cNvPr id="3" name="Content Placeholder 2">
            <a:extLst>
              <a:ext uri="{FF2B5EF4-FFF2-40B4-BE49-F238E27FC236}">
                <a16:creationId xmlns:a16="http://schemas.microsoft.com/office/drawing/2014/main" id="{B36C08AD-EDF5-C3ED-DE69-2DFE1B1EF730}"/>
              </a:ext>
            </a:extLst>
          </p:cNvPr>
          <p:cNvSpPr>
            <a:spLocks noGrp="1"/>
          </p:cNvSpPr>
          <p:nvPr>
            <p:ph sz="half" idx="1"/>
          </p:nvPr>
        </p:nvSpPr>
        <p:spPr/>
        <p:txBody>
          <a:bodyPr>
            <a:normAutofit/>
          </a:bodyPr>
          <a:lstStyle/>
          <a:p>
            <a:pPr marL="0" indent="0">
              <a:buNone/>
            </a:pPr>
            <a:r>
              <a:rPr lang="en-ZA" b="1" dirty="0"/>
              <a:t>Challenges</a:t>
            </a:r>
          </a:p>
          <a:p>
            <a:r>
              <a:rPr lang="en-ZA" dirty="0"/>
              <a:t>Initial Setup Costs</a:t>
            </a:r>
          </a:p>
          <a:p>
            <a:r>
              <a:rPr lang="en-ZA" dirty="0"/>
              <a:t>Detection Limitations</a:t>
            </a:r>
          </a:p>
          <a:p>
            <a:r>
              <a:rPr lang="en-ZA" dirty="0"/>
              <a:t>Maintenance Requirements</a:t>
            </a:r>
          </a:p>
          <a:p>
            <a:r>
              <a:rPr lang="en-ZA" dirty="0"/>
              <a:t>Algorithm Limitations</a:t>
            </a:r>
          </a:p>
          <a:p>
            <a:r>
              <a:rPr lang="en-ZA" dirty="0"/>
              <a:t>Adaptability Issues</a:t>
            </a:r>
          </a:p>
        </p:txBody>
      </p:sp>
      <p:sp>
        <p:nvSpPr>
          <p:cNvPr id="4" name="Content Placeholder 3">
            <a:extLst>
              <a:ext uri="{FF2B5EF4-FFF2-40B4-BE49-F238E27FC236}">
                <a16:creationId xmlns:a16="http://schemas.microsoft.com/office/drawing/2014/main" id="{590278EC-1411-F6EC-B0AA-479206DAE724}"/>
              </a:ext>
            </a:extLst>
          </p:cNvPr>
          <p:cNvSpPr>
            <a:spLocks noGrp="1"/>
          </p:cNvSpPr>
          <p:nvPr>
            <p:ph sz="half" idx="2"/>
          </p:nvPr>
        </p:nvSpPr>
        <p:spPr/>
        <p:txBody>
          <a:bodyPr/>
          <a:lstStyle/>
          <a:p>
            <a:pPr marL="0" indent="0">
              <a:buNone/>
            </a:pPr>
            <a:r>
              <a:rPr lang="en-ZA" b="1" dirty="0"/>
              <a:t>Future Improvements</a:t>
            </a:r>
          </a:p>
          <a:p>
            <a:r>
              <a:rPr lang="en-ZA" dirty="0"/>
              <a:t>Advanced Object Detection</a:t>
            </a:r>
          </a:p>
          <a:p>
            <a:r>
              <a:rPr lang="en-ZA" dirty="0"/>
              <a:t>Improved Hardware</a:t>
            </a:r>
          </a:p>
          <a:p>
            <a:r>
              <a:rPr lang="en-ZA" dirty="0"/>
              <a:t>Feedback and Learning Systems</a:t>
            </a:r>
          </a:p>
          <a:p>
            <a:r>
              <a:rPr lang="en-ZA" dirty="0"/>
              <a:t>Modular Design</a:t>
            </a:r>
          </a:p>
          <a:p>
            <a:r>
              <a:rPr lang="en-ZA" dirty="0"/>
              <a:t>Energy Efficiency</a:t>
            </a:r>
          </a:p>
          <a:p>
            <a:pPr marL="0" indent="0">
              <a:buNone/>
            </a:pPr>
            <a:endParaRPr lang="en-ZA" dirty="0"/>
          </a:p>
        </p:txBody>
      </p:sp>
      <p:pic>
        <p:nvPicPr>
          <p:cNvPr id="6" name="Picture 5" descr="A green arrow with white text&#10;&#10;Description automatically generated">
            <a:extLst>
              <a:ext uri="{FF2B5EF4-FFF2-40B4-BE49-F238E27FC236}">
                <a16:creationId xmlns:a16="http://schemas.microsoft.com/office/drawing/2014/main" id="{5A311735-28C5-D5AD-98AB-218DF4ECC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771" y="4953000"/>
            <a:ext cx="4321629" cy="1609725"/>
          </a:xfrm>
          <a:prstGeom prst="rect">
            <a:avLst/>
          </a:prstGeom>
        </p:spPr>
      </p:pic>
      <p:pic>
        <p:nvPicPr>
          <p:cNvPr id="8" name="Picture 7" descr="A green arrow pointing up to a white brick wall&#10;&#10;Description automatically generated">
            <a:extLst>
              <a:ext uri="{FF2B5EF4-FFF2-40B4-BE49-F238E27FC236}">
                <a16:creationId xmlns:a16="http://schemas.microsoft.com/office/drawing/2014/main" id="{00F6EB11-6A99-ED1F-2FB1-86A897A7D1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4953000"/>
            <a:ext cx="4343400" cy="1600200"/>
          </a:xfrm>
          <a:prstGeom prst="rect">
            <a:avLst/>
          </a:prstGeom>
        </p:spPr>
      </p:pic>
    </p:spTree>
    <p:extLst>
      <p:ext uri="{BB962C8B-B14F-4D97-AF65-F5344CB8AC3E}">
        <p14:creationId xmlns:p14="http://schemas.microsoft.com/office/powerpoint/2010/main" val="3573071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45272-C2EC-2F1F-3BAA-F9F03BD1DE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A8620C-4765-067D-469A-9541081AE24C}"/>
              </a:ext>
            </a:extLst>
          </p:cNvPr>
          <p:cNvSpPr>
            <a:spLocks noGrp="1"/>
          </p:cNvSpPr>
          <p:nvPr>
            <p:ph type="title"/>
          </p:nvPr>
        </p:nvSpPr>
        <p:spPr>
          <a:xfrm>
            <a:off x="1524000" y="457200"/>
            <a:ext cx="9144000" cy="1143000"/>
          </a:xfrm>
        </p:spPr>
        <p:txBody>
          <a:bodyPr anchor="b">
            <a:normAutofit/>
          </a:bodyPr>
          <a:lstStyle/>
          <a:p>
            <a:r>
              <a:rPr lang="en-US" dirty="0"/>
              <a:t>Conclusion</a:t>
            </a:r>
            <a:endParaRPr dirty="0"/>
          </a:p>
        </p:txBody>
      </p:sp>
      <p:sp>
        <p:nvSpPr>
          <p:cNvPr id="3" name="Content Placeholder 2">
            <a:extLst>
              <a:ext uri="{FF2B5EF4-FFF2-40B4-BE49-F238E27FC236}">
                <a16:creationId xmlns:a16="http://schemas.microsoft.com/office/drawing/2014/main" id="{423AED24-80E4-B236-A44F-198163ECA5AF}"/>
              </a:ext>
            </a:extLst>
          </p:cNvPr>
          <p:cNvSpPr>
            <a:spLocks noGrp="1"/>
          </p:cNvSpPr>
          <p:nvPr>
            <p:ph sz="half" idx="1"/>
          </p:nvPr>
        </p:nvSpPr>
        <p:spPr>
          <a:xfrm>
            <a:off x="1524000" y="1825625"/>
            <a:ext cx="4343400" cy="4270375"/>
          </a:xfrm>
        </p:spPr>
        <p:txBody>
          <a:bodyPr>
            <a:normAutofit/>
          </a:bodyPr>
          <a:lstStyle/>
          <a:p>
            <a:pPr marL="0" indent="0">
              <a:buNone/>
            </a:pPr>
            <a:r>
              <a:rPr lang="en-ZA" dirty="0"/>
              <a:t>The robotic arm revolutionizes assembly line automation by improving scalability, accuracy, and efficiency. It reduces human error and operating expenses, enhancing worker safety. Future AI advancements offer opportunities for further optimization, despite initial setup costs and detection restrictions.</a:t>
            </a:r>
          </a:p>
        </p:txBody>
      </p:sp>
      <p:pic>
        <p:nvPicPr>
          <p:cNvPr id="5" name="Picture 4" descr="A machine with a blue arm&#10;&#10;Description automatically generated with medium confidence">
            <a:extLst>
              <a:ext uri="{FF2B5EF4-FFF2-40B4-BE49-F238E27FC236}">
                <a16:creationId xmlns:a16="http://schemas.microsoft.com/office/drawing/2014/main" id="{C4FA9EED-796C-892A-191B-401F0FE11C3F}"/>
              </a:ext>
            </a:extLst>
          </p:cNvPr>
          <p:cNvPicPr>
            <a:picLocks noChangeAspect="1"/>
          </p:cNvPicPr>
          <p:nvPr/>
        </p:nvPicPr>
        <p:blipFill>
          <a:blip r:embed="rId2">
            <a:extLst>
              <a:ext uri="{28A0092B-C50C-407E-A947-70E740481C1C}">
                <a14:useLocalDpi xmlns:a14="http://schemas.microsoft.com/office/drawing/2010/main" val="0"/>
              </a:ext>
            </a:extLst>
          </a:blip>
          <a:srcRect l="2320" r="36442" b="-2"/>
          <a:stretch/>
        </p:blipFill>
        <p:spPr>
          <a:xfrm>
            <a:off x="6324600" y="1825625"/>
            <a:ext cx="4343400" cy="4270375"/>
          </a:xfrm>
          <a:prstGeom prst="rect">
            <a:avLst/>
          </a:prstGeom>
          <a:noFill/>
        </p:spPr>
      </p:pic>
    </p:spTree>
    <p:extLst>
      <p:ext uri="{BB962C8B-B14F-4D97-AF65-F5344CB8AC3E}">
        <p14:creationId xmlns:p14="http://schemas.microsoft.com/office/powerpoint/2010/main" val="1291122138"/>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74</TotalTime>
  <Words>619</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Candara</vt:lpstr>
      <vt:lpstr>Consolas</vt:lpstr>
      <vt:lpstr>Open Sans</vt:lpstr>
      <vt:lpstr>Tech Computer 16x9</vt:lpstr>
      <vt:lpstr>Robotic Arm Sorting with Object Detection</vt:lpstr>
      <vt:lpstr>Introduction</vt:lpstr>
      <vt:lpstr>Problem Statement</vt:lpstr>
      <vt:lpstr>System Overview – Part 1</vt:lpstr>
      <vt:lpstr>System Overview – Part 2</vt:lpstr>
      <vt:lpstr>Real-World Implementation</vt:lpstr>
      <vt:lpstr>Benefits of the System</vt:lpstr>
      <vt:lpstr>Challenges and Future Improvements</vt:lpstr>
      <vt:lpstr>Conclusion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Jordan Miguel Barradas</dc:creator>
  <cp:lastModifiedBy>Jordan Miguel Barradas</cp:lastModifiedBy>
  <cp:revision>1</cp:revision>
  <dcterms:created xsi:type="dcterms:W3CDTF">2024-11-20T06:49:18Z</dcterms:created>
  <dcterms:modified xsi:type="dcterms:W3CDTF">2024-11-20T08:04:14Z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