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embeddings/oleObject1.bin" ContentType="application/vnd.openxmlformats-officedocument.oleObject"/>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01" r:id="rId1"/>
  </p:sldMasterIdLst>
  <p:notesMasterIdLst>
    <p:notesMasterId r:id="rId85"/>
  </p:notesMasterIdLst>
  <p:handoutMasterIdLst>
    <p:handoutMasterId r:id="rId86"/>
  </p:handoutMasterIdLst>
  <p:sldIdLst>
    <p:sldId id="323" r:id="rId2"/>
    <p:sldId id="325" r:id="rId3"/>
    <p:sldId id="375" r:id="rId4"/>
    <p:sldId id="376" r:id="rId5"/>
    <p:sldId id="377" r:id="rId6"/>
    <p:sldId id="378" r:id="rId7"/>
    <p:sldId id="379" r:id="rId8"/>
    <p:sldId id="380" r:id="rId9"/>
    <p:sldId id="381" r:id="rId10"/>
    <p:sldId id="328" r:id="rId11"/>
    <p:sldId id="329" r:id="rId12"/>
    <p:sldId id="330" r:id="rId13"/>
    <p:sldId id="331" r:id="rId14"/>
    <p:sldId id="332" r:id="rId15"/>
    <p:sldId id="333" r:id="rId16"/>
    <p:sldId id="334" r:id="rId17"/>
    <p:sldId id="335" r:id="rId18"/>
    <p:sldId id="382" r:id="rId19"/>
    <p:sldId id="383" r:id="rId20"/>
    <p:sldId id="384" r:id="rId21"/>
    <p:sldId id="385" r:id="rId22"/>
    <p:sldId id="386" r:id="rId23"/>
    <p:sldId id="387" r:id="rId24"/>
    <p:sldId id="388" r:id="rId25"/>
    <p:sldId id="389" r:id="rId26"/>
    <p:sldId id="390" r:id="rId27"/>
    <p:sldId id="391" r:id="rId28"/>
    <p:sldId id="392" r:id="rId29"/>
    <p:sldId id="393" r:id="rId30"/>
    <p:sldId id="394" r:id="rId31"/>
    <p:sldId id="395" r:id="rId32"/>
    <p:sldId id="396" r:id="rId33"/>
    <p:sldId id="397" r:id="rId34"/>
    <p:sldId id="398" r:id="rId35"/>
    <p:sldId id="399" r:id="rId36"/>
    <p:sldId id="400" r:id="rId37"/>
    <p:sldId id="401" r:id="rId38"/>
    <p:sldId id="402" r:id="rId39"/>
    <p:sldId id="403" r:id="rId40"/>
    <p:sldId id="404" r:id="rId41"/>
    <p:sldId id="405" r:id="rId42"/>
    <p:sldId id="406" r:id="rId43"/>
    <p:sldId id="408" r:id="rId44"/>
    <p:sldId id="336" r:id="rId45"/>
    <p:sldId id="337" r:id="rId46"/>
    <p:sldId id="338" r:id="rId47"/>
    <p:sldId id="339" r:id="rId48"/>
    <p:sldId id="340" r:id="rId49"/>
    <p:sldId id="341" r:id="rId50"/>
    <p:sldId id="342" r:id="rId51"/>
    <p:sldId id="343" r:id="rId52"/>
    <p:sldId id="344" r:id="rId53"/>
    <p:sldId id="345" r:id="rId54"/>
    <p:sldId id="346" r:id="rId55"/>
    <p:sldId id="347" r:id="rId56"/>
    <p:sldId id="348" r:id="rId57"/>
    <p:sldId id="349" r:id="rId58"/>
    <p:sldId id="350" r:id="rId59"/>
    <p:sldId id="351" r:id="rId60"/>
    <p:sldId id="352" r:id="rId61"/>
    <p:sldId id="353" r:id="rId62"/>
    <p:sldId id="354" r:id="rId63"/>
    <p:sldId id="355" r:id="rId64"/>
    <p:sldId id="356" r:id="rId65"/>
    <p:sldId id="357" r:id="rId66"/>
    <p:sldId id="358" r:id="rId67"/>
    <p:sldId id="359" r:id="rId68"/>
    <p:sldId id="374" r:id="rId69"/>
    <p:sldId id="360" r:id="rId70"/>
    <p:sldId id="361" r:id="rId71"/>
    <p:sldId id="362" r:id="rId72"/>
    <p:sldId id="363" r:id="rId73"/>
    <p:sldId id="364" r:id="rId74"/>
    <p:sldId id="365" r:id="rId75"/>
    <p:sldId id="366" r:id="rId76"/>
    <p:sldId id="367" r:id="rId77"/>
    <p:sldId id="368" r:id="rId78"/>
    <p:sldId id="369" r:id="rId79"/>
    <p:sldId id="370" r:id="rId80"/>
    <p:sldId id="371" r:id="rId81"/>
    <p:sldId id="409" r:id="rId82"/>
    <p:sldId id="372" r:id="rId83"/>
    <p:sldId id="373" r:id="rId84"/>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charset="-128"/>
        <a:cs typeface="+mn-cs"/>
      </a:defRPr>
    </a:lvl5pPr>
    <a:lvl6pPr marL="2286000" algn="l" defTabSz="914400" rtl="0" eaLnBrk="1" latinLnBrk="0" hangingPunct="1">
      <a:defRPr sz="2400" kern="1200">
        <a:solidFill>
          <a:schemeClr val="tx1"/>
        </a:solidFill>
        <a:latin typeface="Arial" charset="0"/>
        <a:ea typeface="ＭＳ Ｐゴシック" charset="-128"/>
        <a:cs typeface="+mn-cs"/>
      </a:defRPr>
    </a:lvl6pPr>
    <a:lvl7pPr marL="2743200" algn="l" defTabSz="914400" rtl="0" eaLnBrk="1" latinLnBrk="0" hangingPunct="1">
      <a:defRPr sz="2400" kern="1200">
        <a:solidFill>
          <a:schemeClr val="tx1"/>
        </a:solidFill>
        <a:latin typeface="Arial" charset="0"/>
        <a:ea typeface="ＭＳ Ｐゴシック" charset="-128"/>
        <a:cs typeface="+mn-cs"/>
      </a:defRPr>
    </a:lvl7pPr>
    <a:lvl8pPr marL="3200400" algn="l" defTabSz="914400" rtl="0" eaLnBrk="1" latinLnBrk="0" hangingPunct="1">
      <a:defRPr sz="2400" kern="1200">
        <a:solidFill>
          <a:schemeClr val="tx1"/>
        </a:solidFill>
        <a:latin typeface="Arial" charset="0"/>
        <a:ea typeface="ＭＳ Ｐゴシック" charset="-128"/>
        <a:cs typeface="+mn-cs"/>
      </a:defRPr>
    </a:lvl8pPr>
    <a:lvl9pPr marL="3657600" algn="l" defTabSz="914400" rtl="0" eaLnBrk="1" latinLnBrk="0" hangingPunct="1">
      <a:defRPr sz="2400"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clrMru>
    <a:srgbClr val="FF090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498" autoAdjust="0"/>
    <p:restoredTop sz="84522" autoAdjust="0"/>
  </p:normalViewPr>
  <p:slideViewPr>
    <p:cSldViewPr snapToGrid="0">
      <p:cViewPr>
        <p:scale>
          <a:sx n="98" d="100"/>
          <a:sy n="98" d="100"/>
        </p:scale>
        <p:origin x="-1152" y="-8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7512"/>
    </p:cViewPr>
  </p:sorter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theme" Target="theme/theme1.xml"/><Relationship Id="rId91"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notesMaster" Target="notesMasters/notesMaster1.xml"/><Relationship Id="rId86" Type="http://schemas.openxmlformats.org/officeDocument/2006/relationships/handoutMaster" Target="handoutMasters/handoutMaster1.xml"/><Relationship Id="rId87" Type="http://schemas.openxmlformats.org/officeDocument/2006/relationships/printerSettings" Target="printerSettings/printerSettings1.bin"/><Relationship Id="rId88" Type="http://schemas.openxmlformats.org/officeDocument/2006/relationships/presProps" Target="presProps.xml"/><Relationship Id="rId89"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5F1577E-C9F5-BF4C-8498-454E74A4F28E}" type="datetimeFigureOut">
              <a:rPr lang="en-US" smtClean="0"/>
              <a:t>27/11/17</a:t>
            </a:fld>
            <a:endParaRPr lang="en-CA"/>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A657F37-545A-1042-B632-CCEEE859CE4D}" type="slidenum">
              <a:rPr lang="en-CA" smtClean="0"/>
              <a:t>‹#›</a:t>
            </a:fld>
            <a:endParaRPr lang="en-CA"/>
          </a:p>
        </p:txBody>
      </p:sp>
    </p:spTree>
    <p:extLst>
      <p:ext uri="{BB962C8B-B14F-4D97-AF65-F5344CB8AC3E}">
        <p14:creationId xmlns:p14="http://schemas.microsoft.com/office/powerpoint/2010/main" val="83968762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a:noFill/>
          </a:ln>
          <a:extLs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defRPr sz="1200">
                <a:ea typeface="ＭＳ Ｐゴシック" charset="0"/>
                <a:cs typeface="ＭＳ Ｐゴシック" charset="0"/>
              </a:defRPr>
            </a:lvl1pPr>
          </a:lstStyle>
          <a:p>
            <a:pPr>
              <a:defRPr/>
            </a:pPr>
            <a:endParaRPr lang="en-US"/>
          </a:p>
        </p:txBody>
      </p:sp>
      <p:sp>
        <p:nvSpPr>
          <p:cNvPr id="5123" name="Rectangle 3"/>
          <p:cNvSpPr>
            <a:spLocks noGrp="1" noChangeArrowheads="1"/>
          </p:cNvSpPr>
          <p:nvPr>
            <p:ph type="dt" idx="1"/>
          </p:nvPr>
        </p:nvSpPr>
        <p:spPr bwMode="auto">
          <a:xfrm>
            <a:off x="3886200" y="0"/>
            <a:ext cx="2971800" cy="457200"/>
          </a:xfrm>
          <a:prstGeom prst="rect">
            <a:avLst/>
          </a:prstGeom>
          <a:noFill/>
          <a:ln>
            <a:noFill/>
          </a:ln>
          <a:extLs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lgn="r">
              <a:defRPr sz="1200">
                <a:ea typeface="ＭＳ Ｐゴシック" charset="0"/>
                <a:cs typeface="ＭＳ Ｐゴシック" charset="0"/>
              </a:defRPr>
            </a:lvl1pPr>
          </a:lstStyle>
          <a:p>
            <a:pPr>
              <a:defRPr/>
            </a:pPr>
            <a:endParaRPr lang="en-US"/>
          </a:p>
        </p:txBody>
      </p:sp>
      <p:sp>
        <p:nvSpPr>
          <p:cNvPr id="1638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5125" name="Rectangle 5"/>
          <p:cNvSpPr>
            <a:spLocks noGrp="1" noChangeArrowheads="1"/>
          </p:cNvSpPr>
          <p:nvPr>
            <p:ph type="body" sz="quarter" idx="3"/>
          </p:nvPr>
        </p:nvSpPr>
        <p:spPr bwMode="auto">
          <a:xfrm>
            <a:off x="914400" y="4343400"/>
            <a:ext cx="5029200" cy="4114800"/>
          </a:xfrm>
          <a:prstGeom prst="rect">
            <a:avLst/>
          </a:prstGeom>
          <a:noFill/>
          <a:ln>
            <a:noFill/>
          </a:ln>
          <a:extLs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126" name="Rectangle 6"/>
          <p:cNvSpPr>
            <a:spLocks noGrp="1" noChangeArrowheads="1"/>
          </p:cNvSpPr>
          <p:nvPr>
            <p:ph type="ftr" sz="quarter" idx="4"/>
          </p:nvPr>
        </p:nvSpPr>
        <p:spPr bwMode="auto">
          <a:xfrm>
            <a:off x="0" y="8686800"/>
            <a:ext cx="2971800" cy="457200"/>
          </a:xfrm>
          <a:prstGeom prst="rect">
            <a:avLst/>
          </a:prstGeom>
          <a:noFill/>
          <a:ln>
            <a:noFill/>
          </a:ln>
          <a:extLs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lvl1pPr>
              <a:defRPr sz="1200">
                <a:ea typeface="ＭＳ Ｐゴシック" charset="0"/>
                <a:cs typeface="ＭＳ Ｐゴシック" charset="0"/>
              </a:defRPr>
            </a:lvl1pPr>
          </a:lstStyle>
          <a:p>
            <a:pPr>
              <a:defRPr/>
            </a:pPr>
            <a:endParaRPr lang="en-US"/>
          </a:p>
        </p:txBody>
      </p:sp>
      <p:sp>
        <p:nvSpPr>
          <p:cNvPr id="5127" name="Rectangle 7"/>
          <p:cNvSpPr>
            <a:spLocks noGrp="1" noChangeArrowheads="1"/>
          </p:cNvSpPr>
          <p:nvPr>
            <p:ph type="sldNum" sz="quarter" idx="5"/>
          </p:nvPr>
        </p:nvSpPr>
        <p:spPr bwMode="auto">
          <a:xfrm>
            <a:off x="3886200" y="8686800"/>
            <a:ext cx="2971800" cy="457200"/>
          </a:xfrm>
          <a:prstGeom prst="rect">
            <a:avLst/>
          </a:prstGeom>
          <a:noFill/>
          <a:ln>
            <a:noFill/>
          </a:ln>
          <a:extLs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lvl1pPr algn="r">
              <a:defRPr sz="1200"/>
            </a:lvl1pPr>
          </a:lstStyle>
          <a:p>
            <a:pPr>
              <a:defRPr/>
            </a:pPr>
            <a:fld id="{B3F601CB-E4CF-F140-98BE-0074C7EEDAFF}" type="slidenum">
              <a:rPr lang="en-US" altLang="en-US"/>
              <a:pPr>
                <a:defRPr/>
              </a:pPr>
              <a:t>‹#›</a:t>
            </a:fld>
            <a:endParaRPr lang="en-US" altLang="en-US"/>
          </a:p>
        </p:txBody>
      </p:sp>
    </p:spTree>
    <p:extLst>
      <p:ext uri="{BB962C8B-B14F-4D97-AF65-F5344CB8AC3E}">
        <p14:creationId xmlns:p14="http://schemas.microsoft.com/office/powerpoint/2010/main" val="371819327"/>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fld id="{28ED31BB-1BFD-D447-8D2A-986A365382A7}" type="slidenum">
              <a:rPr lang="en-US" altLang="en-US" sz="1200"/>
              <a:pPr/>
              <a:t>1</a:t>
            </a:fld>
            <a:endParaRPr lang="en-US" altLang="en-US" sz="1200"/>
          </a:p>
        </p:txBody>
      </p:sp>
      <p:sp>
        <p:nvSpPr>
          <p:cNvPr id="18434" name="Rectangle 2"/>
          <p:cNvSpPr>
            <a:spLocks noGrp="1" noRot="1" noChangeAspect="1" noChangeArrowheads="1" noTextEdit="1"/>
          </p:cNvSpPr>
          <p:nvPr>
            <p:ph type="sldImg"/>
          </p:nvPr>
        </p:nvSpPr>
        <p:spPr>
          <a:ln/>
        </p:spPr>
      </p:sp>
      <p:sp>
        <p:nvSpPr>
          <p:cNvPr id="18435" name="Rectangle 3"/>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endParaRPr lang="it-IT" altLang="en-US">
              <a:ea typeface="ＭＳ Ｐゴシック" charset="-128"/>
            </a:endParaRPr>
          </a:p>
        </p:txBody>
      </p:sp>
    </p:spTree>
    <p:extLst>
      <p:ext uri="{BB962C8B-B14F-4D97-AF65-F5344CB8AC3E}">
        <p14:creationId xmlns:p14="http://schemas.microsoft.com/office/powerpoint/2010/main" val="21374997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2CD42E3-7D35-DB43-B004-42C4DD636133}" type="slidenum">
              <a:rPr lang="en-US"/>
              <a:pPr/>
              <a:t>44</a:t>
            </a:fld>
            <a:endParaRPr lang="en-US"/>
          </a:p>
        </p:txBody>
      </p:sp>
      <p:sp>
        <p:nvSpPr>
          <p:cNvPr id="9113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91139" name="Rectangle 3"/>
          <p:cNvSpPr>
            <a:spLocks noGrp="1" noChangeArrowheads="1"/>
          </p:cNvSpPr>
          <p:nvPr>
            <p:ph type="body" idx="1"/>
          </p:nvPr>
        </p:nvSpPr>
        <p:spPr/>
        <p:txBody>
          <a:bodyPr/>
          <a:lstStyle/>
          <a:p>
            <a:r>
              <a:rPr lang="en-US"/>
              <a:t>-&gt; BigTable: http://labs.google.com/papers/bigtable.html</a:t>
            </a:r>
          </a:p>
          <a:p>
            <a:r>
              <a:rPr lang="en-US"/>
              <a:t>-&gt; Dynamo: http://www.allthingsdistributed.com/2007/10/amazons_dynamo.html and  http://www.allthingsdistributed.com/files/amazon-dynamo-sosp2007.pdf</a:t>
            </a:r>
          </a:p>
          <a:p>
            <a:r>
              <a:rPr lang="en-US"/>
              <a:t>-&gt; Amazon and consistency </a:t>
            </a:r>
          </a:p>
          <a:p>
            <a:r>
              <a:rPr lang="en-US"/>
              <a:t>    * http://www.allthingsdistributed.com/2010/02</a:t>
            </a:r>
          </a:p>
          <a:p>
            <a:r>
              <a:rPr lang="en-US"/>
              <a:t>    * http://www.allthingsdistributed.com/2008/12</a:t>
            </a:r>
          </a:p>
          <a:p>
            <a:pPr lvl="1"/>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10E0F4F-0AA5-714A-997D-2DD7BD51CC05}" type="slidenum">
              <a:rPr lang="en-US"/>
              <a:pPr/>
              <a:t>45</a:t>
            </a:fld>
            <a:endParaRPr lang="en-US"/>
          </a:p>
        </p:txBody>
      </p:sp>
      <p:sp>
        <p:nvSpPr>
          <p:cNvPr id="2150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21507" name="Rectangle 3"/>
          <p:cNvSpPr>
            <a:spLocks noGrp="1" noChangeArrowheads="1"/>
          </p:cNvSpPr>
          <p:nvPr>
            <p:ph type="body" idx="1"/>
          </p:nvPr>
        </p:nvSpPr>
        <p:spPr/>
        <p:txBody>
          <a:bodyPr/>
          <a:lstStyle/>
          <a:p>
            <a:r>
              <a:rPr lang="en-US"/>
              <a:t>-&gt; So you have reached a point where a read-only cache and write-based RDBMS isn</a:t>
            </a:r>
            <a:r>
              <a:rPr lang="ja-JP" altLang="en-US">
                <a:latin typeface="Arial"/>
              </a:rPr>
              <a:t>’</a:t>
            </a:r>
            <a:r>
              <a:rPr lang="en-US"/>
              <a:t>t delivering the throughput necessary to support a particular application.</a:t>
            </a:r>
          </a:p>
          <a:p>
            <a:r>
              <a:rPr lang="en-US"/>
              <a:t>-&gt; You need to examine alternatives and what alternatives are out there.</a:t>
            </a:r>
          </a:p>
          <a:p>
            <a:r>
              <a:rPr lang="en-US"/>
              <a:t>-&gt; The NoSQL databases are a pragmatic response to growing scale of databases and the falling prices of commodity hardware.  </a:t>
            </a:r>
          </a:p>
          <a:p>
            <a:r>
              <a:rPr lang="en-US"/>
              <a:t>-&gt; Most likely, 10 years from now, the majority of data is still stored in RDBMS.</a:t>
            </a:r>
          </a:p>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C8B922-7D4E-124C-8785-3284F3EB68E6}" type="slidenum">
              <a:rPr lang="en-US"/>
              <a:pPr/>
              <a:t>46</a:t>
            </a:fld>
            <a:endParaRPr lang="en-US"/>
          </a:p>
        </p:txBody>
      </p:sp>
      <p:sp>
        <p:nvSpPr>
          <p:cNvPr id="4198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41987" name="Rectangle 3"/>
          <p:cNvSpPr>
            <a:spLocks noGrp="1" noChangeArrowheads="1"/>
          </p:cNvSpPr>
          <p:nvPr>
            <p:ph type="body" idx="1"/>
          </p:nvPr>
        </p:nvSpPr>
        <p:spPr/>
        <p:txBody>
          <a:bodyPr/>
          <a:lstStyle/>
          <a:p>
            <a:r>
              <a:rPr lang="en-US"/>
              <a:t>-&gt; Proposed by Eric Brewer (talk on Principles of Distributed Computing July 2000).</a:t>
            </a:r>
          </a:p>
          <a:p>
            <a:r>
              <a:rPr lang="en-US"/>
              <a:t>-&gt; Partitionability: divide nodes into small groups that can see other groups, but they can't see everyone.</a:t>
            </a:r>
            <a:br>
              <a:rPr lang="en-US"/>
            </a:br>
            <a:r>
              <a:rPr lang="en-US"/>
              <a:t>-&gt; Consistency: write a value and then you read the value you get the same value back. In a partitioned system there are windows where that's not true.</a:t>
            </a:r>
            <a:br>
              <a:rPr lang="en-US"/>
            </a:br>
            <a:r>
              <a:rPr lang="en-US"/>
              <a:t>-&gt; Availability: may not always be able to write or read. The system will say you can't write because it wants to keep the system consistent.</a:t>
            </a:r>
            <a:br>
              <a:rPr lang="en-US"/>
            </a:br>
            <a:r>
              <a:rPr lang="en-US"/>
              <a:t>-&gt; To scale you have to partition, so you are left with choosing either high consistency or high availability for a particular system. You must find the right</a:t>
            </a:r>
          </a:p>
          <a:p>
            <a:r>
              <a:rPr lang="en-US"/>
              <a:t>     overlap of availability and consistency. </a:t>
            </a:r>
          </a:p>
          <a:p>
            <a:r>
              <a:rPr lang="en-US"/>
              <a:t>-&gt; Choose a specific approach based on the needs of the service.</a:t>
            </a:r>
            <a:br>
              <a:rPr lang="en-US"/>
            </a:br>
            <a:r>
              <a:rPr lang="en-US"/>
              <a:t>-&gt; For the checkout process you always want to honor requests to add items to a shopping cart because it's revenue producing. </a:t>
            </a:r>
          </a:p>
          <a:p>
            <a:r>
              <a:rPr lang="en-US"/>
              <a:t>    In this case you choose high availability. Errors are hidden from the customer and sorted out later. </a:t>
            </a:r>
            <a:br>
              <a:rPr lang="en-US"/>
            </a:br>
            <a:r>
              <a:rPr lang="en-US"/>
              <a:t>-&gt; When a customer submits an order you favor consistency because several services--credit card processing, shipping and handling, reporting—</a:t>
            </a:r>
          </a:p>
          <a:p>
            <a:r>
              <a:rPr lang="en-US"/>
              <a:t>    are simultaneously accessing the data.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D62F5F6-ABF6-A342-AB6E-285F55877EDE}" type="slidenum">
              <a:rPr lang="en-US"/>
              <a:pPr/>
              <a:t>48</a:t>
            </a:fld>
            <a:endParaRPr lang="en-US"/>
          </a:p>
        </p:txBody>
      </p:sp>
      <p:sp>
        <p:nvSpPr>
          <p:cNvPr id="7475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74755" name="Rectangle 3"/>
          <p:cNvSpPr>
            <a:spLocks noGrp="1" noChangeArrowheads="1"/>
          </p:cNvSpPr>
          <p:nvPr>
            <p:ph type="body" idx="1"/>
          </p:nvPr>
        </p:nvSpPr>
        <p:spPr/>
        <p:txBody>
          <a:bodyPr/>
          <a:lstStyle/>
          <a:p>
            <a:r>
              <a:rPr lang="en-US"/>
              <a:t>-&gt; http://cloudera-todd.s3.amazonaws.com/nosql.pdf</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E143F7C-9CFC-7440-A5F3-94CEA80DEFC9}" type="slidenum">
              <a:rPr lang="en-US"/>
              <a:pPr/>
              <a:t>49</a:t>
            </a:fld>
            <a:endParaRPr lang="en-US"/>
          </a:p>
        </p:txBody>
      </p:sp>
      <p:sp>
        <p:nvSpPr>
          <p:cNvPr id="4403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44035" name="Rectangle 3"/>
          <p:cNvSpPr>
            <a:spLocks noGrp="1" noChangeArrowheads="1"/>
          </p:cNvSpPr>
          <p:nvPr>
            <p:ph type="body" idx="1"/>
          </p:nvPr>
        </p:nvSpPr>
        <p:spPr/>
        <p:txBody>
          <a:bodyPr/>
          <a:lstStyle/>
          <a:p>
            <a:r>
              <a:rPr lang="en-US"/>
              <a:t>-&gt; http://en.wikipedia.org/wiki/Eventual_consistency</a:t>
            </a:r>
          </a:p>
          <a:p>
            <a:r>
              <a:rPr lang="en-US"/>
              <a:t>-&gt; http://www.allthingsdistributed.com/2008/12/eventually_consistent.html</a:t>
            </a:r>
          </a:p>
          <a:p>
            <a:endParaRPr lang="en-US"/>
          </a:p>
          <a:p>
            <a:r>
              <a:rPr lang="en-US"/>
              <a:t>The types of large systems based on CAP aren't ACID they are BASE (http://queue.acm.org/detail.cfm?id=1394128):</a:t>
            </a:r>
            <a:br>
              <a:rPr lang="en-US"/>
            </a:br>
            <a:r>
              <a:rPr lang="en-US"/>
              <a:t>* Basically Available - system seems to work all the time</a:t>
            </a:r>
            <a:br>
              <a:rPr lang="en-US"/>
            </a:br>
            <a:r>
              <a:rPr lang="en-US"/>
              <a:t>* Soft State - it doesn't have to be consistent all the time</a:t>
            </a:r>
            <a:br>
              <a:rPr lang="en-US"/>
            </a:br>
            <a:r>
              <a:rPr lang="en-US"/>
              <a:t>* Eventually Consistent - becomes consistent at some later time</a:t>
            </a:r>
            <a:br>
              <a:rPr lang="en-US"/>
            </a:br>
            <a:endParaRPr lang="en-US"/>
          </a:p>
          <a:p>
            <a:r>
              <a:rPr lang="en-US"/>
              <a:t>Everyone who builds big applications builds them on CAP and BASE: Google, Yahoo, Facebook, Amazon, eBay, etc </a:t>
            </a:r>
          </a:p>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E886CC2-4335-F34C-A6B6-049C638FCFF5}" type="slidenum">
              <a:rPr lang="en-US"/>
              <a:pPr/>
              <a:t>50</a:t>
            </a:fld>
            <a:endParaRPr lang="en-US"/>
          </a:p>
        </p:txBody>
      </p:sp>
      <p:sp>
        <p:nvSpPr>
          <p:cNvPr id="1741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7411" name="Rectangle 3"/>
          <p:cNvSpPr>
            <a:spLocks noGrp="1" noChangeArrowheads="1"/>
          </p:cNvSpPr>
          <p:nvPr>
            <p:ph type="body" idx="1"/>
          </p:nvPr>
        </p:nvSpPr>
        <p:spPr/>
        <p:txBody>
          <a:bodyPr/>
          <a:lstStyle/>
          <a:p>
            <a:r>
              <a:rPr lang="en-US"/>
              <a:t>-&gt; Not an exhaustive list, just some of the more well-known. </a:t>
            </a:r>
          </a:p>
          <a:p>
            <a:r>
              <a:rPr lang="en-US"/>
              <a:t>-&gt; HBase is the data storage solution for Hadoop.</a:t>
            </a:r>
          </a:p>
          <a:p>
            <a:r>
              <a:rPr lang="en-US"/>
              <a:t>-&gt; Graph: is a network database that uses edges and nodes to represent and store data.</a:t>
            </a:r>
          </a:p>
          <a:p>
            <a:r>
              <a:rPr lang="en-US"/>
              <a:t>-&gt; Document: views are stored as rows which are kept sorted by key. Can adapt to variations in document structure.</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E5A2BB6-BABA-5245-9196-7A8B5DB45AFF}" type="slidenum">
              <a:rPr lang="en-US"/>
              <a:pPr/>
              <a:t>51</a:t>
            </a:fld>
            <a:endParaRPr lang="en-US"/>
          </a:p>
        </p:txBody>
      </p:sp>
      <p:sp>
        <p:nvSpPr>
          <p:cNvPr id="1126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1267" name="Rectangle 3"/>
          <p:cNvSpPr>
            <a:spLocks noGrp="1" noChangeArrowheads="1"/>
          </p:cNvSpPr>
          <p:nvPr>
            <p:ph type="body" idx="1"/>
          </p:nvPr>
        </p:nvSpPr>
        <p:spPr/>
        <p:txBody>
          <a:bodyPr/>
          <a:lstStyle/>
          <a:p>
            <a:r>
              <a:rPr lang="en-US"/>
              <a:t>-&gt; http://chariotsolutions.blogspot.com/2010/01/why-you-need-nosql-in-your-toolbox.html</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A0EEDA5-07ED-7043-A955-752F51E53D61}" type="slidenum">
              <a:rPr lang="en-US"/>
              <a:pPr/>
              <a:t>53</a:t>
            </a:fld>
            <a:endParaRPr lang="en-US"/>
          </a:p>
        </p:txBody>
      </p:sp>
      <p:sp>
        <p:nvSpPr>
          <p:cNvPr id="10342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03427" name="Rectangle 3"/>
          <p:cNvSpPr>
            <a:spLocks noGrp="1" noChangeArrowheads="1"/>
          </p:cNvSpPr>
          <p:nvPr>
            <p:ph type="body" idx="1"/>
          </p:nvPr>
        </p:nvSpPr>
        <p:spPr/>
        <p:txBody>
          <a:bodyPr/>
          <a:lstStyle/>
          <a:p>
            <a:r>
              <a:rPr lang="en-US"/>
              <a:t>-&gt; As the data is written, the latest version is on at least one node.  The data is then versioned/replicated to other nodes within the system.  </a:t>
            </a:r>
          </a:p>
          <a:p>
            <a:r>
              <a:rPr lang="en-US"/>
              <a:t>-&gt; Eventually, the same version is on all nodes.</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4C4F5D-C889-C64A-A3C3-D63EB0AC092D}" type="slidenum">
              <a:rPr lang="en-US"/>
              <a:pPr/>
              <a:t>54</a:t>
            </a:fld>
            <a:endParaRPr lang="en-US"/>
          </a:p>
        </p:txBody>
      </p:sp>
      <p:sp>
        <p:nvSpPr>
          <p:cNvPr id="6963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69635" name="Rectangle 3"/>
          <p:cNvSpPr>
            <a:spLocks noGrp="1" noChangeArrowheads="1"/>
          </p:cNvSpPr>
          <p:nvPr>
            <p:ph type="body" idx="1"/>
          </p:nvPr>
        </p:nvSpPr>
        <p:spPr/>
        <p:txBody>
          <a:bodyPr/>
          <a:lstStyle/>
          <a:p>
            <a:r>
              <a:rPr lang="en-US"/>
              <a:t>-&gt; No JDBC</a:t>
            </a:r>
          </a:p>
          <a:p>
            <a:r>
              <a:rPr lang="en-US"/>
              <a:t>-&gt; Data integrity at the application layer</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8E1021F-F6C9-EC46-A3F6-707DA0E8E168}" type="slidenum">
              <a:rPr lang="en-US"/>
              <a:pPr/>
              <a:t>55</a:t>
            </a:fld>
            <a:endParaRPr lang="en-US"/>
          </a:p>
        </p:txBody>
      </p:sp>
      <p:sp>
        <p:nvSpPr>
          <p:cNvPr id="8806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88067" name="Rectangle 3"/>
          <p:cNvSpPr>
            <a:spLocks noGrp="1" noChangeArrowheads="1"/>
          </p:cNvSpPr>
          <p:nvPr>
            <p:ph type="body" idx="1"/>
          </p:nvPr>
        </p:nvSpPr>
        <p:spPr/>
        <p:txBody>
          <a:bodyPr/>
          <a:lstStyle/>
          <a:p>
            <a:endParaRPr lang="en-CA"/>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2272A48-3158-F448-969E-0C1B9B36A9F9}" type="slidenum">
              <a:rPr lang="en-US"/>
              <a:pPr/>
              <a:t>2</a:t>
            </a:fld>
            <a:endParaRPr lang="en-US"/>
          </a:p>
        </p:txBody>
      </p:sp>
      <p:sp>
        <p:nvSpPr>
          <p:cNvPr id="5939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59395" name="Rectangle 3"/>
          <p:cNvSpPr>
            <a:spLocks noGrp="1" noChangeArrowheads="1"/>
          </p:cNvSpPr>
          <p:nvPr>
            <p:ph type="body" idx="1"/>
          </p:nvPr>
        </p:nvSpPr>
        <p:spPr/>
        <p:txBody>
          <a:bodyPr/>
          <a:lstStyle/>
          <a:p>
            <a:endParaRPr lang="en-CA"/>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5015C48-E775-864A-95B2-3D640CD272DA}" type="slidenum">
              <a:rPr lang="en-US"/>
              <a:pPr/>
              <a:t>56</a:t>
            </a:fld>
            <a:endParaRPr lang="en-US"/>
          </a:p>
        </p:txBody>
      </p:sp>
      <p:sp>
        <p:nvSpPr>
          <p:cNvPr id="9421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94211" name="Rectangle 3"/>
          <p:cNvSpPr>
            <a:spLocks noGrp="1" noChangeArrowheads="1"/>
          </p:cNvSpPr>
          <p:nvPr>
            <p:ph type="body" idx="1"/>
          </p:nvPr>
        </p:nvSpPr>
        <p:spPr/>
        <p:txBody>
          <a:bodyPr/>
          <a:lstStyle/>
          <a:p>
            <a:r>
              <a:rPr lang="en-US"/>
              <a:t>-&gt; http://incubator.apache.org/thrift/static/thrift-20070401.pdf</a:t>
            </a:r>
          </a:p>
          <a:p>
            <a:r>
              <a:rPr lang="en-US"/>
              <a:t>-&gt; http://incubator.apache.org/thrift/</a:t>
            </a:r>
          </a:p>
          <a:p>
            <a:r>
              <a:rPr lang="en-US"/>
              <a:t>-&gt; Thrift also created by Facebook engineers and donated to Apache</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E7D47AB-B92D-DB4D-A178-ED62AA7E045D}" type="slidenum">
              <a:rPr lang="en-US"/>
              <a:pPr/>
              <a:t>58</a:t>
            </a:fld>
            <a:endParaRPr lang="en-US"/>
          </a:p>
        </p:txBody>
      </p:sp>
      <p:sp>
        <p:nvSpPr>
          <p:cNvPr id="6758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67587" name="Rectangle 3"/>
          <p:cNvSpPr>
            <a:spLocks noGrp="1" noChangeArrowheads="1"/>
          </p:cNvSpPr>
          <p:nvPr>
            <p:ph type="body" idx="1"/>
          </p:nvPr>
        </p:nvSpPr>
        <p:spPr/>
        <p:txBody>
          <a:bodyPr/>
          <a:lstStyle/>
          <a:p>
            <a:r>
              <a:rPr lang="en-US"/>
              <a:t>-&gt; http://horicky.blogspot.com/2009/11/nosql-patterns.html</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C5A30B4-2312-E146-9CE2-DA7AC4BAC55C}" type="slidenum">
              <a:rPr lang="en-US"/>
              <a:pPr/>
              <a:t>59</a:t>
            </a:fld>
            <a:endParaRPr lang="en-US"/>
          </a:p>
        </p:txBody>
      </p:sp>
      <p:sp>
        <p:nvSpPr>
          <p:cNvPr id="8294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82947" name="Rectangle 3"/>
          <p:cNvSpPr>
            <a:spLocks noGrp="1" noChangeArrowheads="1"/>
          </p:cNvSpPr>
          <p:nvPr>
            <p:ph type="body" idx="1"/>
          </p:nvPr>
        </p:nvSpPr>
        <p:spPr/>
        <p:txBody>
          <a:bodyPr/>
          <a:lstStyle/>
          <a:p>
            <a:r>
              <a:rPr lang="en-US"/>
              <a:t>-&gt; Have heard it referred to as a 4 or 5 dimensional hash table.</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9CB3AFE-3DC7-E246-8457-8B727EA3D08A}" type="slidenum">
              <a:rPr lang="en-US"/>
              <a:pPr/>
              <a:t>60</a:t>
            </a:fld>
            <a:endParaRPr lang="en-US"/>
          </a:p>
        </p:txBody>
      </p:sp>
      <p:sp>
        <p:nvSpPr>
          <p:cNvPr id="8192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81923" name="Rectangle 3"/>
          <p:cNvSpPr>
            <a:spLocks noGrp="1" noChangeArrowheads="1"/>
          </p:cNvSpPr>
          <p:nvPr>
            <p:ph type="body" idx="1"/>
          </p:nvPr>
        </p:nvSpPr>
        <p:spPr/>
        <p:txBody>
          <a:bodyPr/>
          <a:lstStyle/>
          <a:p>
            <a:r>
              <a:rPr lang="en-US"/>
              <a:t>-&gt; Keys have different numbers of columns, so the database can scale in an irregular way.</a:t>
            </a:r>
          </a:p>
          <a:p>
            <a:r>
              <a:rPr lang="en-US"/>
              <a:t>-&gt; Simple and Super: super columns are columns within columns.</a:t>
            </a:r>
          </a:p>
          <a:p>
            <a:r>
              <a:rPr lang="en-US"/>
              <a:t>-&gt; Refer to date by </a:t>
            </a:r>
            <a:r>
              <a:rPr lang="en-US" b="1"/>
              <a:t>keyspace</a:t>
            </a:r>
            <a:r>
              <a:rPr lang="en-US"/>
              <a:t>, a </a:t>
            </a:r>
            <a:r>
              <a:rPr lang="en-US" b="1"/>
              <a:t>column family</a:t>
            </a:r>
            <a:r>
              <a:rPr lang="en-US"/>
              <a:t>, a </a:t>
            </a:r>
            <a:r>
              <a:rPr lang="en-US" b="1"/>
              <a:t>key</a:t>
            </a:r>
            <a:r>
              <a:rPr lang="en-US"/>
              <a:t>, an </a:t>
            </a:r>
            <a:r>
              <a:rPr lang="en-US" i="1"/>
              <a:t>optional</a:t>
            </a:r>
            <a:r>
              <a:rPr lang="en-US"/>
              <a:t> </a:t>
            </a:r>
            <a:r>
              <a:rPr lang="en-US" b="1"/>
              <a:t>super column</a:t>
            </a:r>
            <a:r>
              <a:rPr lang="en-US"/>
              <a:t>, and a </a:t>
            </a:r>
            <a:r>
              <a:rPr lang="en-US" b="1"/>
              <a:t>column</a:t>
            </a:r>
            <a:r>
              <a:rPr lang="en-US"/>
              <a:t>. </a:t>
            </a:r>
          </a:p>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9879C6B-CDCB-9749-A5C1-4BA9353D75E1}" type="slidenum">
              <a:rPr lang="en-US"/>
              <a:pPr/>
              <a:t>61</a:t>
            </a:fld>
            <a:endParaRPr lang="en-US"/>
          </a:p>
        </p:txBody>
      </p:sp>
      <p:sp>
        <p:nvSpPr>
          <p:cNvPr id="10547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05475" name="Rectangle 3"/>
          <p:cNvSpPr>
            <a:spLocks noGrp="1" noChangeArrowheads="1"/>
          </p:cNvSpPr>
          <p:nvPr>
            <p:ph type="body" idx="1"/>
          </p:nvPr>
        </p:nvSpPr>
        <p:spPr/>
        <p:txBody>
          <a:bodyPr/>
          <a:lstStyle/>
          <a:p>
            <a:r>
              <a:rPr lang="en-US"/>
              <a:t>-&gt; http://www.slideshare.net/julesbravo/cassandra-3125809</a:t>
            </a:r>
          </a:p>
          <a:p>
            <a:r>
              <a:rPr lang="en-US"/>
              <a:t>-&gt; Have a good simple benchmark to show to demonstrate difference between Cassandra and MySQL</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4C50077-847B-6D43-986F-3A9FB823ECCB}" type="slidenum">
              <a:rPr lang="en-US"/>
              <a:pPr/>
              <a:t>62</a:t>
            </a:fld>
            <a:endParaRPr lang="en-US"/>
          </a:p>
        </p:txBody>
      </p:sp>
      <p:sp>
        <p:nvSpPr>
          <p:cNvPr id="10752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07523" name="Rectangle 3"/>
          <p:cNvSpPr>
            <a:spLocks noGrp="1" noChangeArrowheads="1"/>
          </p:cNvSpPr>
          <p:nvPr>
            <p:ph type="body" idx="1"/>
          </p:nvPr>
        </p:nvSpPr>
        <p:spPr/>
        <p:txBody>
          <a:bodyPr/>
          <a:lstStyle/>
          <a:p>
            <a:endParaRPr lang="en-CA"/>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F41B9F-8AD5-454C-8377-7E59C34D27BA}" type="slidenum">
              <a:rPr lang="en-US"/>
              <a:pPr/>
              <a:t>63</a:t>
            </a:fld>
            <a:endParaRPr lang="en-US"/>
          </a:p>
        </p:txBody>
      </p:sp>
      <p:sp>
        <p:nvSpPr>
          <p:cNvPr id="10957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09571" name="Rectangle 3"/>
          <p:cNvSpPr>
            <a:spLocks noGrp="1" noChangeArrowheads="1"/>
          </p:cNvSpPr>
          <p:nvPr>
            <p:ph type="body" idx="1"/>
          </p:nvPr>
        </p:nvSpPr>
        <p:spPr/>
        <p:txBody>
          <a:bodyPr/>
          <a:lstStyle/>
          <a:p>
            <a:r>
              <a:rPr lang="en-US"/>
              <a:t>-&gt; http://senguptas.org/Documents/cassandra_cs349c_presentation.pdf</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224A730-E340-4F4A-B960-7997D99AD79E}" type="slidenum">
              <a:rPr lang="en-US"/>
              <a:pPr/>
              <a:t>64</a:t>
            </a:fld>
            <a:endParaRPr lang="en-US"/>
          </a:p>
        </p:txBody>
      </p:sp>
      <p:sp>
        <p:nvSpPr>
          <p:cNvPr id="9318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93187" name="Rectangle 3"/>
          <p:cNvSpPr>
            <a:spLocks noGrp="1" noChangeArrowheads="1"/>
          </p:cNvSpPr>
          <p:nvPr>
            <p:ph type="body" idx="1"/>
          </p:nvPr>
        </p:nvSpPr>
        <p:spPr/>
        <p:txBody>
          <a:bodyPr/>
          <a:lstStyle/>
          <a:p>
            <a:r>
              <a:rPr lang="en-US"/>
              <a:t>-&gt; http://home.roadrunner.com/~tuco/looney/acme.html</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45E8F07-36B5-5042-97C2-B77EE0620BD0}" type="slidenum">
              <a:rPr lang="en-US"/>
              <a:pPr/>
              <a:t>66</a:t>
            </a:fld>
            <a:endParaRPr lang="en-US"/>
          </a:p>
        </p:txBody>
      </p:sp>
      <p:sp>
        <p:nvSpPr>
          <p:cNvPr id="7987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79875" name="Rectangle 3"/>
          <p:cNvSpPr>
            <a:spLocks noGrp="1" noChangeArrowheads="1"/>
          </p:cNvSpPr>
          <p:nvPr>
            <p:ph type="body" idx="1"/>
          </p:nvPr>
        </p:nvSpPr>
        <p:spPr/>
        <p:txBody>
          <a:bodyPr/>
          <a:lstStyle/>
          <a:p>
            <a:endParaRPr lang="en-CA"/>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0B81C16-7CE3-DC42-ADCC-489DFA8391EB}" type="slidenum">
              <a:rPr lang="en-US"/>
              <a:pPr/>
              <a:t>69</a:t>
            </a:fld>
            <a:endParaRPr lang="en-US"/>
          </a:p>
        </p:txBody>
      </p:sp>
      <p:sp>
        <p:nvSpPr>
          <p:cNvPr id="8909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89091" name="Rectangle 3"/>
          <p:cNvSpPr>
            <a:spLocks noGrp="1" noChangeArrowheads="1"/>
          </p:cNvSpPr>
          <p:nvPr>
            <p:ph type="body" idx="1"/>
          </p:nvPr>
        </p:nvSpPr>
        <p:spPr/>
        <p:txBody>
          <a:bodyPr/>
          <a:lstStyle/>
          <a:p>
            <a:r>
              <a:rPr lang="en-US"/>
              <a:t>-&gt; Open-source at GitHub</a:t>
            </a:r>
          </a:p>
          <a:p>
            <a:r>
              <a:rPr lang="en-US"/>
              <a:t>-&gt; Lead developer is Ran Tavoy</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E7CC9A4-D77E-714D-8A5C-2278BA6B69C3}" type="slidenum">
              <a:rPr lang="en-US"/>
              <a:pPr/>
              <a:t>10</a:t>
            </a:fld>
            <a:endParaRPr lang="en-US"/>
          </a:p>
        </p:txBody>
      </p:sp>
      <p:sp>
        <p:nvSpPr>
          <p:cNvPr id="921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9219" name="Rectangle 3"/>
          <p:cNvSpPr>
            <a:spLocks noGrp="1" noChangeArrowheads="1"/>
          </p:cNvSpPr>
          <p:nvPr>
            <p:ph type="body" idx="1"/>
          </p:nvPr>
        </p:nvSpPr>
        <p:spPr/>
        <p:txBody>
          <a:bodyPr/>
          <a:lstStyle/>
          <a:p>
            <a:pPr>
              <a:lnSpc>
                <a:spcPct val="90000"/>
              </a:lnSpc>
            </a:pPr>
            <a:r>
              <a:rPr lang="en-US"/>
              <a:t>-&gt; For the longest time (and still true today), the big relational database vendors such as Oracle, IBM, Sybase, and a lesser extent Microsoft were the mainstay of how data was stored.</a:t>
            </a:r>
          </a:p>
          <a:p>
            <a:pPr>
              <a:lnSpc>
                <a:spcPct val="90000"/>
              </a:lnSpc>
            </a:pPr>
            <a:r>
              <a:rPr lang="en-US"/>
              <a:t>-&gt; During the Internet boom, startups looking for low-cost RDBMS alternatives turned to MySQL and PostgreSQL.</a:t>
            </a:r>
          </a:p>
          <a:p>
            <a:pPr>
              <a:lnSpc>
                <a:spcPct val="90000"/>
              </a:lnSpc>
            </a:pPr>
            <a:r>
              <a:rPr lang="en-US"/>
              <a:t>-&gt; The </a:t>
            </a:r>
            <a:r>
              <a:rPr lang="ja-JP" altLang="en-US">
                <a:latin typeface="Arial"/>
              </a:rPr>
              <a:t>‘</a:t>
            </a:r>
            <a:r>
              <a:rPr lang="en-US"/>
              <a:t>Slashdot Effect</a:t>
            </a:r>
            <a:r>
              <a:rPr lang="ja-JP" altLang="en-US">
                <a:latin typeface="Arial"/>
              </a:rPr>
              <a:t>’</a:t>
            </a:r>
            <a:r>
              <a:rPr lang="en-US"/>
              <a:t> occurs when a popular website links to a smaller site, causing a massive increase in traffic. </a:t>
            </a:r>
          </a:p>
          <a:p>
            <a:pPr>
              <a:lnSpc>
                <a:spcPct val="90000"/>
              </a:lnSpc>
            </a:pPr>
            <a:r>
              <a:rPr lang="en-US"/>
              <a:t>-&gt; Hooking your RDBMS to a web-based application was a recipe for headaches, they are OLTP in nature.  Could have hundreds of thousands of visitors in a short-time span.</a:t>
            </a:r>
          </a:p>
          <a:p>
            <a:pPr>
              <a:lnSpc>
                <a:spcPct val="90000"/>
              </a:lnSpc>
            </a:pPr>
            <a:r>
              <a:rPr lang="en-US"/>
              <a:t>-&gt; To mitigate, began to front the RDBMS with a read-only cache such as memcache to offload a considerable amount of the read traffic. </a:t>
            </a:r>
          </a:p>
          <a:p>
            <a:pPr>
              <a:lnSpc>
                <a:spcPct val="90000"/>
              </a:lnSpc>
            </a:pPr>
            <a:r>
              <a:rPr lang="en-US"/>
              <a:t>-&gt; As datasets grew, the simple memcache/MySQL model (for lower-cost startups) started to become problematic.</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44CF654-A8F9-DC47-955A-92EFF242B4E2}" type="slidenum">
              <a:rPr lang="en-US"/>
              <a:pPr/>
              <a:t>70</a:t>
            </a:fld>
            <a:endParaRPr lang="en-US"/>
          </a:p>
        </p:txBody>
      </p:sp>
      <p:sp>
        <p:nvSpPr>
          <p:cNvPr id="10240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02403" name="Rectangle 3"/>
          <p:cNvSpPr>
            <a:spLocks noGrp="1" noChangeArrowheads="1"/>
          </p:cNvSpPr>
          <p:nvPr>
            <p:ph type="body" idx="1"/>
          </p:nvPr>
        </p:nvSpPr>
        <p:spPr/>
        <p:txBody>
          <a:bodyPr/>
          <a:lstStyle/>
          <a:p>
            <a:r>
              <a:rPr lang="en-US"/>
              <a:t>-&gt; Using JConsole</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5D272AF-F97F-2D45-A063-3AB973159A8B}" type="slidenum">
              <a:rPr lang="en-US"/>
              <a:pPr/>
              <a:t>73</a:t>
            </a:fld>
            <a:endParaRPr lang="en-US"/>
          </a:p>
        </p:txBody>
      </p:sp>
      <p:sp>
        <p:nvSpPr>
          <p:cNvPr id="11161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11619" name="Rectangle 3"/>
          <p:cNvSpPr>
            <a:spLocks noGrp="1" noChangeArrowheads="1"/>
          </p:cNvSpPr>
          <p:nvPr>
            <p:ph type="body" idx="1"/>
          </p:nvPr>
        </p:nvSpPr>
        <p:spPr/>
        <p:txBody>
          <a:bodyPr/>
          <a:lstStyle/>
          <a:p>
            <a:r>
              <a:rPr lang="en-US"/>
              <a:t>-&gt; The purpose of these two slides is not to teach how to do Cassandra/Hector programming but to show how much programming needs to be done versus Hibernate</a:t>
            </a:r>
          </a:p>
          <a:p>
            <a:r>
              <a:rPr lang="en-US"/>
              <a:t>-&gt; Back in the good old days of JDBC programming</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C66E487-7220-EA4D-9E87-48E9EB5BD978}" type="slidenum">
              <a:rPr lang="en-US"/>
              <a:pPr/>
              <a:t>75</a:t>
            </a:fld>
            <a:endParaRPr lang="en-US"/>
          </a:p>
        </p:txBody>
      </p:sp>
      <p:sp>
        <p:nvSpPr>
          <p:cNvPr id="7680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76803" name="Rectangle 3"/>
          <p:cNvSpPr>
            <a:spLocks noGrp="1" noChangeArrowheads="1"/>
          </p:cNvSpPr>
          <p:nvPr>
            <p:ph type="body" idx="1"/>
          </p:nvPr>
        </p:nvSpPr>
        <p:spPr/>
        <p:txBody>
          <a:bodyPr/>
          <a:lstStyle/>
          <a:p>
            <a:r>
              <a:rPr lang="en-US"/>
              <a:t>-&gt; http://static.last.fm/johan/nosql-20090611/cassandra_nosql.ppt</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FB8F0AD-F1C9-6548-9278-719D6EA344F9}" type="slidenum">
              <a:rPr lang="en-US"/>
              <a:pPr/>
              <a:t>76</a:t>
            </a:fld>
            <a:endParaRPr lang="en-US"/>
          </a:p>
        </p:txBody>
      </p:sp>
      <p:sp>
        <p:nvSpPr>
          <p:cNvPr id="8397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83971" name="Rectangle 3"/>
          <p:cNvSpPr>
            <a:spLocks noGrp="1" noChangeArrowheads="1"/>
          </p:cNvSpPr>
          <p:nvPr>
            <p:ph type="body" idx="1"/>
          </p:nvPr>
        </p:nvSpPr>
        <p:spPr/>
        <p:txBody>
          <a:bodyPr/>
          <a:lstStyle/>
          <a:p>
            <a:r>
              <a:rPr lang="en-US"/>
              <a:t>-&gt; http://github.com/PedroGomes/datanucleus-cassandra (JDO)</a:t>
            </a:r>
          </a:p>
          <a:p>
            <a:r>
              <a:rPr lang="en-US"/>
              <a:t>-&gt; http://github.com/wolpert/grails-cassandra</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2E9C46-BE3A-3B41-908C-A172B113C020}" type="slidenum">
              <a:rPr lang="en-US"/>
              <a:pPr/>
              <a:t>77</a:t>
            </a:fld>
            <a:endParaRPr lang="en-US"/>
          </a:p>
        </p:txBody>
      </p:sp>
      <p:sp>
        <p:nvSpPr>
          <p:cNvPr id="6349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63491" name="Rectangle 3"/>
          <p:cNvSpPr>
            <a:spLocks noGrp="1" noChangeArrowheads="1"/>
          </p:cNvSpPr>
          <p:nvPr>
            <p:ph type="body" idx="1"/>
          </p:nvPr>
        </p:nvSpPr>
        <p:spPr/>
        <p:txBody>
          <a:bodyPr/>
          <a:lstStyle/>
          <a:p>
            <a:r>
              <a:rPr lang="en-US"/>
              <a:t>-&gt; Taken from: http://www.claassen.net/geek/blog/2010/02/nosql-is-new-arcadia.html</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CF136E7-2D8D-A64F-B97E-3AB7F19A08B4}" type="slidenum">
              <a:rPr lang="en-US"/>
              <a:pPr/>
              <a:t>78</a:t>
            </a:fld>
            <a:endParaRPr lang="en-US"/>
          </a:p>
        </p:txBody>
      </p:sp>
      <p:sp>
        <p:nvSpPr>
          <p:cNvPr id="4710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47107" name="Rectangle 3"/>
          <p:cNvSpPr>
            <a:spLocks noGrp="1" noChangeArrowheads="1"/>
          </p:cNvSpPr>
          <p:nvPr>
            <p:ph type="body" idx="1"/>
          </p:nvPr>
        </p:nvSpPr>
        <p:spPr/>
        <p:txBody>
          <a:bodyPr/>
          <a:lstStyle/>
          <a:p>
            <a:r>
              <a:rPr lang="en-US"/>
              <a:t>-&gt; Need to educate the DBA rather than going around them.</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D7CB82-1838-6B4D-8135-45000DA625E9}" type="slidenum">
              <a:rPr lang="en-US"/>
              <a:pPr/>
              <a:t>79</a:t>
            </a:fld>
            <a:endParaRPr lang="en-US"/>
          </a:p>
        </p:txBody>
      </p:sp>
      <p:sp>
        <p:nvSpPr>
          <p:cNvPr id="7270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72707" name="Rectangle 3"/>
          <p:cNvSpPr>
            <a:spLocks noGrp="1" noChangeArrowheads="1"/>
          </p:cNvSpPr>
          <p:nvPr>
            <p:ph type="body" idx="1"/>
          </p:nvPr>
        </p:nvSpPr>
        <p:spPr/>
        <p:txBody>
          <a:bodyPr/>
          <a:lstStyle/>
          <a:p>
            <a:r>
              <a:rPr lang="en-US"/>
              <a:t>http://www.infoq.com/articles/nosql-in-the-enterprise</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E3A41FA-6BA7-3342-96BA-A96A6AD453B2}" type="slidenum">
              <a:rPr lang="en-US"/>
              <a:pPr/>
              <a:t>80</a:t>
            </a:fld>
            <a:endParaRPr lang="en-US"/>
          </a:p>
        </p:txBody>
      </p:sp>
      <p:sp>
        <p:nvSpPr>
          <p:cNvPr id="7065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70659" name="Rectangle 3"/>
          <p:cNvSpPr>
            <a:spLocks noGrp="1" noChangeArrowheads="1"/>
          </p:cNvSpPr>
          <p:nvPr>
            <p:ph type="body" idx="1"/>
          </p:nvPr>
        </p:nvSpPr>
        <p:spPr/>
        <p:txBody>
          <a:bodyPr/>
          <a:lstStyle/>
          <a:p>
            <a:r>
              <a:rPr lang="en-US"/>
              <a:t>NoSQL has taken a field that was "dead" (database development) and suddenly brought it back to life. </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smtClean="0">
                <a:solidFill>
                  <a:schemeClr val="tx1"/>
                </a:solidFill>
                <a:effectLst/>
                <a:latin typeface="Arial" charset="0"/>
                <a:ea typeface="ＭＳ Ｐゴシック" charset="0"/>
                <a:cs typeface="ＭＳ Ｐゴシック" charset="0"/>
              </a:rPr>
              <a:t>I want you to spend time documenting the architecture for which you already gathered preliminary insights; document the structure; the decisions that were taken over time, the properties that these decisions imply and your rationale over those decisions; Document the style and provide a rationale why that style (or others, if in your opinion others apply) may be appropriate or not for the domain at hand; also document an overview of the technologies involved and provide statistics over the complexity and metrics that describe the software architecture</a:t>
            </a:r>
            <a:r>
              <a:rPr lang="en-US" dirty="0" smtClean="0"/>
              <a:t> </a:t>
            </a:r>
            <a:endParaRPr lang="en-CA" dirty="0"/>
          </a:p>
        </p:txBody>
      </p:sp>
      <p:sp>
        <p:nvSpPr>
          <p:cNvPr id="4" name="Slide Number Placeholder 3"/>
          <p:cNvSpPr>
            <a:spLocks noGrp="1"/>
          </p:cNvSpPr>
          <p:nvPr>
            <p:ph type="sldNum" sz="quarter" idx="10"/>
          </p:nvPr>
        </p:nvSpPr>
        <p:spPr/>
        <p:txBody>
          <a:bodyPr/>
          <a:lstStyle/>
          <a:p>
            <a:pPr>
              <a:defRPr/>
            </a:pPr>
            <a:fld id="{B3F601CB-E4CF-F140-98BE-0074C7EEDAFF}" type="slidenum">
              <a:rPr lang="en-US" altLang="en-US" smtClean="0"/>
              <a:pPr>
                <a:defRPr/>
              </a:pPr>
              <a:t>81</a:t>
            </a:fld>
            <a:endParaRPr lang="en-US" altLang="en-US"/>
          </a:p>
        </p:txBody>
      </p:sp>
    </p:spTree>
    <p:extLst>
      <p:ext uri="{BB962C8B-B14F-4D97-AF65-F5344CB8AC3E}">
        <p14:creationId xmlns:p14="http://schemas.microsoft.com/office/powerpoint/2010/main" val="166617900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930D211-C466-FE4E-BF09-14FC4A27C999}" type="slidenum">
              <a:rPr lang="en-US"/>
              <a:pPr/>
              <a:t>83</a:t>
            </a:fld>
            <a:endParaRPr lang="en-US"/>
          </a:p>
        </p:txBody>
      </p:sp>
      <p:sp>
        <p:nvSpPr>
          <p:cNvPr id="8499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84995" name="Rectangle 3"/>
          <p:cNvSpPr>
            <a:spLocks noGrp="1" noChangeArrowheads="1"/>
          </p:cNvSpPr>
          <p:nvPr>
            <p:ph type="body" idx="1"/>
          </p:nvPr>
        </p:nvSpPr>
        <p:spPr/>
        <p:txBody>
          <a:bodyPr/>
          <a:lstStyle/>
          <a:p>
            <a:r>
              <a:rPr lang="en-US"/>
              <a:t>Books:</a:t>
            </a:r>
          </a:p>
          <a:p>
            <a:r>
              <a:rPr lang="en-US"/>
              <a:t>-&gt; CouchDB (O</a:t>
            </a:r>
            <a:r>
              <a:rPr lang="ja-JP" altLang="en-US">
                <a:latin typeface="Arial"/>
              </a:rPr>
              <a:t>’</a:t>
            </a:r>
            <a:r>
              <a:rPr lang="en-US"/>
              <a:t>Reilly)</a:t>
            </a:r>
          </a:p>
          <a:p>
            <a:r>
              <a:rPr lang="en-US"/>
              <a:t>-&gt; Hadoop (O</a:t>
            </a:r>
            <a:r>
              <a:rPr lang="ja-JP" altLang="en-US">
                <a:latin typeface="Arial"/>
              </a:rPr>
              <a:t>’</a:t>
            </a:r>
            <a:r>
              <a:rPr lang="en-US"/>
              <a:t>Reilly)</a:t>
            </a:r>
          </a:p>
          <a:p>
            <a:r>
              <a:rPr lang="en-US"/>
              <a:t>-&gt; MongoDB (O</a:t>
            </a:r>
            <a:r>
              <a:rPr lang="ja-JP" altLang="en-US">
                <a:latin typeface="Arial"/>
              </a:rPr>
              <a:t>’</a:t>
            </a:r>
            <a:r>
              <a:rPr lang="en-US"/>
              <a:t>Reilly Forthcoming)</a:t>
            </a:r>
          </a:p>
          <a:p>
            <a:endParaRPr lang="en-US"/>
          </a:p>
          <a:p>
            <a:r>
              <a:rPr lang="en-US"/>
              <a:t>-&gt; Hadoop in Action (Manning Forthcoming)</a:t>
            </a:r>
          </a:p>
          <a:p>
            <a:r>
              <a:rPr lang="en-US"/>
              <a:t>-&gt; CouchDB in Action (Manning Forthcoming)</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3CE7F76-D405-9840-82AE-DF5160FA54F7}" type="slidenum">
              <a:rPr lang="en-US"/>
              <a:pPr/>
              <a:t>11</a:t>
            </a:fld>
            <a:endParaRPr lang="en-US"/>
          </a:p>
        </p:txBody>
      </p:sp>
      <p:sp>
        <p:nvSpPr>
          <p:cNvPr id="1331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3315" name="Rectangle 3"/>
          <p:cNvSpPr>
            <a:spLocks noGrp="1" noChangeArrowheads="1"/>
          </p:cNvSpPr>
          <p:nvPr>
            <p:ph type="body" idx="1"/>
          </p:nvPr>
        </p:nvSpPr>
        <p:spPr/>
        <p:txBody>
          <a:bodyPr/>
          <a:lstStyle/>
          <a:p>
            <a:r>
              <a:rPr lang="en-US"/>
              <a:t>-&gt; Best way to provide ACID and a rich query model is to have the dataset on a single machine.</a:t>
            </a:r>
          </a:p>
          <a:p>
            <a:r>
              <a:rPr lang="en-US"/>
              <a:t>-&gt; However, there are limits to scaling up (Vertical Scaling).  </a:t>
            </a:r>
          </a:p>
          <a:p>
            <a:r>
              <a:rPr lang="en-US"/>
              <a:t>-&gt; Past a certain point, an organization will find it is cheaper and more feasible to scale out (horizontal scaling) by adding smaller, more inexpensive (relatively) servers rather than investing in a single larger server. </a:t>
            </a:r>
          </a:p>
          <a:p>
            <a:r>
              <a:rPr lang="en-US"/>
              <a:t>-&gt; A number of different approaches to scaling out (Horizontal Scaling).</a:t>
            </a:r>
          </a:p>
          <a:p>
            <a:r>
              <a:rPr lang="en-US"/>
              <a:t>-&gt; DBAs began to look at master-slave and sharding as a strategy to overcome some of these issues.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EF45D0-2EB5-5743-9659-E90DF3161405}" type="slidenum">
              <a:rPr lang="en-US"/>
              <a:pPr/>
              <a:t>13</a:t>
            </a:fld>
            <a:endParaRPr lang="en-US"/>
          </a:p>
        </p:txBody>
      </p:sp>
      <p:sp>
        <p:nvSpPr>
          <p:cNvPr id="3686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36867" name="Rectangle 3"/>
          <p:cNvSpPr>
            <a:spLocks noGrp="1" noChangeArrowheads="1"/>
          </p:cNvSpPr>
          <p:nvPr>
            <p:ph type="body" idx="1"/>
          </p:nvPr>
        </p:nvSpPr>
        <p:spPr/>
        <p:txBody>
          <a:bodyPr/>
          <a:lstStyle/>
          <a:p>
            <a:r>
              <a:rPr lang="en-US" dirty="0"/>
              <a:t>-&gt; Different </a:t>
            </a:r>
            <a:r>
              <a:rPr lang="en-US" dirty="0" err="1"/>
              <a:t>sharding</a:t>
            </a:r>
            <a:r>
              <a:rPr lang="en-US" dirty="0"/>
              <a:t> approaches:</a:t>
            </a:r>
          </a:p>
          <a:p>
            <a:r>
              <a:rPr lang="en-US" dirty="0"/>
              <a:t>    -&gt; Vertical Partitioning: Have tables related to a specific feature sit on their own server. May have to rebalance or </a:t>
            </a:r>
            <a:r>
              <a:rPr lang="en-US" dirty="0" err="1"/>
              <a:t>reshard</a:t>
            </a:r>
            <a:r>
              <a:rPr lang="en-US" dirty="0"/>
              <a:t> if tables outgrow server.</a:t>
            </a:r>
          </a:p>
          <a:p>
            <a:r>
              <a:rPr lang="en-US" dirty="0"/>
              <a:t>    -&gt; Range-Based Partitioning: When single table cannot sit on a server, split table onto multiple servers.  Split table based on some critical value range.</a:t>
            </a:r>
          </a:p>
          <a:p>
            <a:r>
              <a:rPr lang="en-US" dirty="0"/>
              <a:t>    -&gt; Key or Hash-Based partitioning:  Use a key value in a hash and use the resulting value as entry into multiple servers.</a:t>
            </a:r>
          </a:p>
          <a:p>
            <a:r>
              <a:rPr lang="en-US" dirty="0"/>
              <a:t>    -&gt; Directory-Based Partitioning: Have a lookup service that has knowledge of the partitioning scheme . This allows for the adding of servers or</a:t>
            </a:r>
          </a:p>
          <a:p>
            <a:r>
              <a:rPr lang="en-US" dirty="0"/>
              <a:t>        changing the partition scheme without changing the application.  </a:t>
            </a:r>
          </a:p>
          <a:p>
            <a:r>
              <a:rPr lang="en-US" dirty="0"/>
              <a:t>-&gt; http://</a:t>
            </a:r>
            <a:r>
              <a:rPr lang="en-US" dirty="0" err="1"/>
              <a:t>adam.heroku.com</a:t>
            </a:r>
            <a:r>
              <a:rPr lang="en-US" dirty="0"/>
              <a:t>/past/2009/7/6/</a:t>
            </a:r>
            <a:r>
              <a:rPr lang="en-US" dirty="0" err="1" smtClean="0"/>
              <a:t>sql_databases_dont_scale</a:t>
            </a:r>
            <a:endParaRPr lang="en-US" dirty="0" smtClean="0"/>
          </a:p>
          <a:p>
            <a:endParaRPr lang="en-US" dirty="0" smtClean="0"/>
          </a:p>
          <a:p>
            <a:r>
              <a:rPr lang="en-US" dirty="0" smtClean="0"/>
              <a:t>RI: table relationships must always be consistent.</a:t>
            </a:r>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18AE9D4-8262-FD4C-902D-DA3BE0D933C4}" type="slidenum">
              <a:rPr lang="en-US"/>
              <a:pPr/>
              <a:t>14</a:t>
            </a:fld>
            <a:endParaRPr lang="en-US"/>
          </a:p>
        </p:txBody>
      </p:sp>
      <p:sp>
        <p:nvSpPr>
          <p:cNvPr id="3891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38915" name="Rectangle 3"/>
          <p:cNvSpPr>
            <a:spLocks noGrp="1" noChangeArrowheads="1"/>
          </p:cNvSpPr>
          <p:nvPr>
            <p:ph type="body" idx="1"/>
          </p:nvPr>
        </p:nvSpPr>
        <p:spPr/>
        <p:txBody>
          <a:bodyPr/>
          <a:lstStyle/>
          <a:p>
            <a:r>
              <a:rPr lang="en-US"/>
              <a:t>-&gt; The multi-master replication system is responsible for propagating data modifications made by each member to the rest of the group, and resolving any conflicts that might arise between concurrent changes made by different members. </a:t>
            </a:r>
          </a:p>
          <a:p>
            <a:r>
              <a:rPr lang="en-US"/>
              <a:t>-&gt; For INSERT-only, data is versioned upon update.</a:t>
            </a:r>
          </a:p>
          <a:p>
            <a:r>
              <a:rPr lang="en-US"/>
              <a:t>-&gt; Data is never DELETED, only inactivated.</a:t>
            </a:r>
          </a:p>
          <a:p>
            <a:r>
              <a:rPr lang="en-US"/>
              <a:t>-&gt; JOINs are expensive with large volumes and don</a:t>
            </a:r>
            <a:r>
              <a:rPr lang="ja-JP" altLang="en-US">
                <a:latin typeface="Arial"/>
              </a:rPr>
              <a:t>’</a:t>
            </a:r>
            <a:r>
              <a:rPr lang="en-US"/>
              <a:t>t work across partitions.</a:t>
            </a:r>
          </a:p>
          <a:p>
            <a:r>
              <a:rPr lang="en-US"/>
              <a:t>-&gt; Denormalization leads to even larger databases, reduces query time.</a:t>
            </a:r>
          </a:p>
          <a:p>
            <a:r>
              <a:rPr lang="en-US"/>
              <a:t>-&gt; Consistency is the responsibility of the application.</a:t>
            </a:r>
          </a:p>
          <a:p>
            <a:r>
              <a:rPr lang="en-US"/>
              <a:t>-&gt; In-memory databases have not caught on mainstream and regular RDBMS are more disk-intensive that memory-intensive.  Vendors looking to fix this.</a:t>
            </a:r>
          </a:p>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064AF19-75A8-494D-9F6D-059290058326}" type="slidenum">
              <a:rPr lang="en-US"/>
              <a:pPr/>
              <a:t>15</a:t>
            </a:fld>
            <a:endParaRPr lang="en-US"/>
          </a:p>
        </p:txBody>
      </p:sp>
      <p:sp>
        <p:nvSpPr>
          <p:cNvPr id="6041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60419" name="Rectangle 3"/>
          <p:cNvSpPr>
            <a:spLocks noGrp="1" noChangeArrowheads="1"/>
          </p:cNvSpPr>
          <p:nvPr>
            <p:ph type="body" idx="1"/>
          </p:nvPr>
        </p:nvSpPr>
        <p:spPr/>
        <p:txBody>
          <a:bodyPr/>
          <a:lstStyle/>
          <a:p>
            <a:r>
              <a:rPr lang="en-US"/>
              <a:t>-&gt; NoSQL was a term coined by Eric Evans.  He states that </a:t>
            </a:r>
            <a:r>
              <a:rPr lang="ja-JP" altLang="en-US">
                <a:latin typeface="Arial"/>
              </a:rPr>
              <a:t>‘</a:t>
            </a:r>
            <a:r>
              <a:rPr lang="en-US"/>
              <a:t>… but the whole point of seeking alternatives is that you need to solve a problem that relational databases are a bad fit for. …</a:t>
            </a:r>
          </a:p>
          <a:p>
            <a:r>
              <a:rPr lang="en-US"/>
              <a:t>-&gt; This is why people are continually interpreting nosql to be </a:t>
            </a:r>
            <a:r>
              <a:rPr lang="en-US" i="1"/>
              <a:t>anti-RDBMS</a:t>
            </a:r>
            <a:r>
              <a:rPr lang="en-US"/>
              <a:t>, it's the only rational conclusion when the only thing some of these projects share in common is that they are </a:t>
            </a:r>
            <a:r>
              <a:rPr lang="en-US" i="1"/>
              <a:t>not relational databases</a:t>
            </a:r>
            <a:r>
              <a:rPr lang="en-US"/>
              <a:t>.</a:t>
            </a:r>
            <a:r>
              <a:rPr lang="ja-JP" altLang="en-US">
                <a:latin typeface="Arial"/>
              </a:rPr>
              <a:t>’</a:t>
            </a:r>
            <a:r>
              <a:rPr lang="en-US"/>
              <a:t>  </a:t>
            </a:r>
          </a:p>
          <a:p>
            <a:r>
              <a:rPr lang="en-US"/>
              <a:t>-&gt; Emil Elfrem stated it is not a </a:t>
            </a:r>
            <a:r>
              <a:rPr lang="ja-JP" altLang="en-US">
                <a:latin typeface="Arial"/>
              </a:rPr>
              <a:t>‘</a:t>
            </a:r>
            <a:r>
              <a:rPr lang="en-US"/>
              <a:t>NO</a:t>
            </a:r>
            <a:r>
              <a:rPr lang="ja-JP" altLang="en-US">
                <a:latin typeface="Arial"/>
              </a:rPr>
              <a:t>’</a:t>
            </a:r>
            <a:r>
              <a:rPr lang="en-US"/>
              <a:t> SQL but more of a </a:t>
            </a:r>
            <a:r>
              <a:rPr lang="ja-JP" altLang="en-US">
                <a:latin typeface="Arial"/>
              </a:rPr>
              <a:t>‘</a:t>
            </a:r>
            <a:r>
              <a:rPr lang="en-US"/>
              <a:t>Not Only</a:t>
            </a:r>
            <a:r>
              <a:rPr lang="ja-JP" altLang="en-US">
                <a:latin typeface="Arial"/>
              </a:rPr>
              <a:t>”</a:t>
            </a:r>
            <a:r>
              <a:rPr lang="en-US"/>
              <a:t> SQL. </a:t>
            </a:r>
          </a:p>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106AA81-1D35-AB47-BD65-4B40D6B2D7B1}" type="slidenum">
              <a:rPr lang="en-US"/>
              <a:pPr/>
              <a:t>16</a:t>
            </a:fld>
            <a:endParaRPr lang="en-US"/>
          </a:p>
        </p:txBody>
      </p:sp>
      <p:sp>
        <p:nvSpPr>
          <p:cNvPr id="3379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33795" name="Rectangle 3"/>
          <p:cNvSpPr>
            <a:spLocks noGrp="1" noChangeArrowheads="1"/>
          </p:cNvSpPr>
          <p:nvPr>
            <p:ph type="body" idx="1"/>
          </p:nvPr>
        </p:nvSpPr>
        <p:spPr/>
        <p:txBody>
          <a:bodyPr/>
          <a:lstStyle/>
          <a:p>
            <a:r>
              <a:rPr lang="en-US"/>
              <a:t>-&gt; Too often as consultants, when we talk about data storage, we immediately reach for a relational database.</a:t>
            </a:r>
          </a:p>
          <a:p>
            <a:r>
              <a:rPr lang="en-US"/>
              <a:t>-&gt; Relational databases offer a very good general purpose solution to many different data storage needs.</a:t>
            </a:r>
          </a:p>
          <a:p>
            <a:r>
              <a:rPr lang="en-US"/>
              <a:t>-&gt; In other words, it is the safe choice and will work in many situations.</a:t>
            </a:r>
          </a:p>
          <a:p>
            <a:r>
              <a:rPr lang="en-US"/>
              <a:t>-&gt; Need to have some knowledge of alternatives, if nothing else to know when a NoSQL solution needs further investigation.</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C5F9182-8489-7A4B-AD2F-19BAE3671D93}" type="slidenum">
              <a:rPr lang="en-US"/>
              <a:pPr/>
              <a:t>17</a:t>
            </a:fld>
            <a:endParaRPr lang="en-US"/>
          </a:p>
        </p:txBody>
      </p:sp>
      <p:sp>
        <p:nvSpPr>
          <p:cNvPr id="2048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20483" name="Rectangle 3"/>
          <p:cNvSpPr>
            <a:spLocks noGrp="1" noChangeArrowheads="1"/>
          </p:cNvSpPr>
          <p:nvPr>
            <p:ph type="body" idx="1"/>
          </p:nvPr>
        </p:nvSpPr>
        <p:spPr/>
        <p:txBody>
          <a:bodyPr/>
          <a:lstStyle/>
          <a:p>
            <a:pPr>
              <a:lnSpc>
                <a:spcPct val="90000"/>
              </a:lnSpc>
            </a:pPr>
            <a:r>
              <a:rPr lang="en-US"/>
              <a:t>-&gt; However, the people with the largest datasets (terrabyte/petabyte) began to realize that sharding was putting a bandage on their issues.  The more aggressive thought leaders (Google, Facebook, Twitter) began to explore alternative ways to store data.  This became especially true in 2008/2009.</a:t>
            </a:r>
          </a:p>
          <a:p>
            <a:pPr>
              <a:lnSpc>
                <a:spcPct val="90000"/>
              </a:lnSpc>
            </a:pPr>
            <a:r>
              <a:rPr lang="en-US"/>
              <a:t>-&gt; These datasets have high read/write rates.</a:t>
            </a:r>
          </a:p>
          <a:p>
            <a:pPr>
              <a:lnSpc>
                <a:spcPct val="90000"/>
              </a:lnSpc>
            </a:pPr>
            <a:r>
              <a:rPr lang="en-US"/>
              <a:t>-&gt; With the advent of Amazon S3, a large respected vendor made the statement that maybe is was okay to look at alternative storage solutions other that relational.</a:t>
            </a:r>
          </a:p>
          <a:p>
            <a:pPr>
              <a:lnSpc>
                <a:spcPct val="90000"/>
              </a:lnSpc>
            </a:pPr>
            <a:r>
              <a:rPr lang="en-US"/>
              <a:t>-&gt; All of the NoSQL options with the exception of Amazon S3 (Amazon Dynamo) are open-source solutions.  This provides a low-cost entry point to </a:t>
            </a:r>
            <a:r>
              <a:rPr lang="ja-JP" altLang="en-US">
                <a:latin typeface="Arial"/>
              </a:rPr>
              <a:t>‘</a:t>
            </a:r>
            <a:r>
              <a:rPr lang="en-US"/>
              <a:t>kick the tires</a:t>
            </a:r>
            <a:r>
              <a:rPr lang="ja-JP" altLang="en-US">
                <a:latin typeface="Arial"/>
              </a:rPr>
              <a:t>’</a:t>
            </a:r>
            <a:r>
              <a:rPr lang="en-US"/>
              <a: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gif"/></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Line 6"/>
          <p:cNvSpPr>
            <a:spLocks noChangeShapeType="1"/>
          </p:cNvSpPr>
          <p:nvPr/>
        </p:nvSpPr>
        <p:spPr bwMode="auto">
          <a:xfrm>
            <a:off x="685800" y="1676400"/>
            <a:ext cx="7772400" cy="0"/>
          </a:xfrm>
          <a:prstGeom prst="line">
            <a:avLst/>
          </a:prstGeom>
          <a:noFill/>
          <a:ln w="9525">
            <a:solidFill>
              <a:srgbClr val="FF66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 name="Line 7"/>
          <p:cNvSpPr>
            <a:spLocks noChangeShapeType="1"/>
          </p:cNvSpPr>
          <p:nvPr/>
        </p:nvSpPr>
        <p:spPr bwMode="auto">
          <a:xfrm>
            <a:off x="685800" y="5943600"/>
            <a:ext cx="7772400" cy="0"/>
          </a:xfrm>
          <a:prstGeom prst="line">
            <a:avLst/>
          </a:prstGeom>
          <a:noFill/>
          <a:ln w="9525">
            <a:solidFill>
              <a:srgbClr val="FF66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0355" name="Rectangle 3"/>
          <p:cNvSpPr>
            <a:spLocks noGrp="1" noChangeArrowheads="1"/>
          </p:cNvSpPr>
          <p:nvPr>
            <p:ph type="ctrTitle"/>
          </p:nvPr>
        </p:nvSpPr>
        <p:spPr>
          <a:xfrm>
            <a:off x="685800" y="1981200"/>
            <a:ext cx="7772400" cy="1143000"/>
          </a:xfrm>
        </p:spPr>
        <p:txBody>
          <a:bodyPr/>
          <a:lstStyle>
            <a:lvl1pPr algn="ctr">
              <a:defRPr/>
            </a:lvl1pPr>
          </a:lstStyle>
          <a:p>
            <a:r>
              <a:rPr lang="en-US" smtClean="0"/>
              <a:t>Click to edit Master title style</a:t>
            </a:r>
            <a:endParaRPr lang="en-US"/>
          </a:p>
        </p:txBody>
      </p:sp>
      <p:sp>
        <p:nvSpPr>
          <p:cNvPr id="100356" name="Rectangle 4"/>
          <p:cNvSpPr>
            <a:spLocks noGrp="1" noChangeArrowheads="1"/>
          </p:cNvSpPr>
          <p:nvPr>
            <p:ph type="subTitle" idx="1"/>
          </p:nvPr>
        </p:nvSpPr>
        <p:spPr>
          <a:xfrm>
            <a:off x="1371600" y="3429000"/>
            <a:ext cx="6400800" cy="914400"/>
          </a:xfrm>
        </p:spPr>
        <p:txBody>
          <a:bodyPr/>
          <a:lstStyle>
            <a:lvl1pPr marL="0" indent="0" algn="ctr">
              <a:buFont typeface="Wingdings" pitchFamily="2" charset="2"/>
              <a:buNone/>
              <a:defRPr sz="1800">
                <a:solidFill>
                  <a:srgbClr val="003366"/>
                </a:solidFill>
                <a:effectLst>
                  <a:outerShdw blurRad="38100" dist="38100" dir="2700000" algn="tl">
                    <a:srgbClr val="C0C0C0"/>
                  </a:outerShdw>
                </a:effectLst>
              </a:defRPr>
            </a:lvl1pPr>
          </a:lstStyle>
          <a:p>
            <a:r>
              <a:rPr lang="en-US" smtClean="0"/>
              <a:t>Click to edit Master subtitle style</a:t>
            </a:r>
            <a:endParaRPr lang="it-IT"/>
          </a:p>
        </p:txBody>
      </p:sp>
      <p:sp>
        <p:nvSpPr>
          <p:cNvPr id="8" name="Rectangle 5"/>
          <p:cNvSpPr>
            <a:spLocks noGrp="1" noChangeArrowheads="1"/>
          </p:cNvSpPr>
          <p:nvPr>
            <p:ph type="ftr" sz="quarter" idx="10"/>
          </p:nvPr>
        </p:nvSpPr>
        <p:spPr>
          <a:xfrm>
            <a:off x="715963" y="6248400"/>
            <a:ext cx="7739062" cy="457200"/>
          </a:xfrm>
        </p:spPr>
        <p:txBody>
          <a:bodyPr/>
          <a:lstStyle>
            <a:lvl1pPr algn="ctr">
              <a:defRPr/>
            </a:lvl1pPr>
          </a:lstStyle>
          <a:p>
            <a:pPr>
              <a:defRPr/>
            </a:pPr>
            <a:r>
              <a:rPr lang="it-IT" altLang="en-US"/>
              <a:t>Design and software architecture</a:t>
            </a:r>
          </a:p>
        </p:txBody>
      </p:sp>
      <p:pic>
        <p:nvPicPr>
          <p:cNvPr id="2" name="Picture 1"/>
          <p:cNvPicPr>
            <a:picLocks noChangeAspect="1"/>
          </p:cNvPicPr>
          <p:nvPr userDrawn="1"/>
        </p:nvPicPr>
        <p:blipFill>
          <a:blip r:embed="rId2"/>
          <a:stretch>
            <a:fillRect/>
          </a:stretch>
        </p:blipFill>
        <p:spPr>
          <a:xfrm>
            <a:off x="7518365" y="0"/>
            <a:ext cx="1625635" cy="1166216"/>
          </a:xfrm>
          <a:prstGeom prst="rect">
            <a:avLst/>
          </a:prstGeom>
        </p:spPr>
      </p:pic>
    </p:spTree>
    <p:extLst>
      <p:ext uri="{BB962C8B-B14F-4D97-AF65-F5344CB8AC3E}">
        <p14:creationId xmlns:p14="http://schemas.microsoft.com/office/powerpoint/2010/main" val="19565361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fld id="{5B717849-898A-7741-9156-55BDA20E47DB}" type="datetime3">
              <a:rPr lang="en-US" smtClean="0"/>
              <a:t>27 November 2017</a:t>
            </a:fld>
            <a:endParaRPr lang="it-IT"/>
          </a:p>
        </p:txBody>
      </p:sp>
      <p:sp>
        <p:nvSpPr>
          <p:cNvPr id="5" name="Rectangle 6"/>
          <p:cNvSpPr>
            <a:spLocks noGrp="1" noChangeArrowheads="1"/>
          </p:cNvSpPr>
          <p:nvPr>
            <p:ph type="ftr" sz="quarter" idx="11"/>
          </p:nvPr>
        </p:nvSpPr>
        <p:spPr>
          <a:ln/>
        </p:spPr>
        <p:txBody>
          <a:bodyPr/>
          <a:lstStyle>
            <a:lvl1pPr>
              <a:defRPr/>
            </a:lvl1pPr>
          </a:lstStyle>
          <a:p>
            <a:pPr>
              <a:defRPr/>
            </a:pPr>
            <a:r>
              <a:rPr lang="it-IT" altLang="en-US"/>
              <a:t>Design and software architecture</a:t>
            </a:r>
          </a:p>
        </p:txBody>
      </p:sp>
      <p:sp>
        <p:nvSpPr>
          <p:cNvPr id="6" name="Rectangle 7"/>
          <p:cNvSpPr>
            <a:spLocks noGrp="1" noChangeArrowheads="1"/>
          </p:cNvSpPr>
          <p:nvPr>
            <p:ph type="sldNum" sz="quarter" idx="12"/>
          </p:nvPr>
        </p:nvSpPr>
        <p:spPr>
          <a:ln/>
        </p:spPr>
        <p:txBody>
          <a:bodyPr/>
          <a:lstStyle>
            <a:lvl1pPr>
              <a:defRPr/>
            </a:lvl1pPr>
          </a:lstStyle>
          <a:p>
            <a:pPr>
              <a:defRPr/>
            </a:pPr>
            <a:fld id="{EBB324AC-AC15-1544-92C5-F96BE56CAF47}" type="slidenum">
              <a:rPr lang="it-IT" altLang="en-US"/>
              <a:pPr>
                <a:defRPr/>
              </a:pPr>
              <a:t>‹#›</a:t>
            </a:fld>
            <a:endParaRPr lang="it-IT" altLang="en-US"/>
          </a:p>
        </p:txBody>
      </p:sp>
    </p:spTree>
    <p:extLst>
      <p:ext uri="{BB962C8B-B14F-4D97-AF65-F5344CB8AC3E}">
        <p14:creationId xmlns:p14="http://schemas.microsoft.com/office/powerpoint/2010/main" val="10173402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115888"/>
            <a:ext cx="1943100" cy="59039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115888"/>
            <a:ext cx="5676900" cy="59039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fld id="{4249C295-7600-BA4B-9240-CA61AB6AF4E7}" type="datetime3">
              <a:rPr lang="en-US" smtClean="0"/>
              <a:t>27 November 2017</a:t>
            </a:fld>
            <a:endParaRPr lang="it-IT"/>
          </a:p>
        </p:txBody>
      </p:sp>
      <p:sp>
        <p:nvSpPr>
          <p:cNvPr id="5" name="Rectangle 6"/>
          <p:cNvSpPr>
            <a:spLocks noGrp="1" noChangeArrowheads="1"/>
          </p:cNvSpPr>
          <p:nvPr>
            <p:ph type="ftr" sz="quarter" idx="11"/>
          </p:nvPr>
        </p:nvSpPr>
        <p:spPr>
          <a:ln/>
        </p:spPr>
        <p:txBody>
          <a:bodyPr/>
          <a:lstStyle>
            <a:lvl1pPr>
              <a:defRPr/>
            </a:lvl1pPr>
          </a:lstStyle>
          <a:p>
            <a:pPr>
              <a:defRPr/>
            </a:pPr>
            <a:r>
              <a:rPr lang="it-IT" altLang="en-US"/>
              <a:t>Design and software architecture</a:t>
            </a:r>
          </a:p>
        </p:txBody>
      </p:sp>
      <p:sp>
        <p:nvSpPr>
          <p:cNvPr id="6" name="Rectangle 7"/>
          <p:cNvSpPr>
            <a:spLocks noGrp="1" noChangeArrowheads="1"/>
          </p:cNvSpPr>
          <p:nvPr>
            <p:ph type="sldNum" sz="quarter" idx="12"/>
          </p:nvPr>
        </p:nvSpPr>
        <p:spPr>
          <a:ln/>
        </p:spPr>
        <p:txBody>
          <a:bodyPr/>
          <a:lstStyle>
            <a:lvl1pPr>
              <a:defRPr/>
            </a:lvl1pPr>
          </a:lstStyle>
          <a:p>
            <a:pPr>
              <a:defRPr/>
            </a:pPr>
            <a:fld id="{F03203CA-41B1-CB40-BC31-503FB6B4E273}" type="slidenum">
              <a:rPr lang="it-IT" altLang="en-US"/>
              <a:pPr>
                <a:defRPr/>
              </a:pPr>
              <a:t>‹#›</a:t>
            </a:fld>
            <a:endParaRPr lang="it-IT" altLang="en-US"/>
          </a:p>
        </p:txBody>
      </p:sp>
    </p:spTree>
    <p:extLst>
      <p:ext uri="{BB962C8B-B14F-4D97-AF65-F5344CB8AC3E}">
        <p14:creationId xmlns:p14="http://schemas.microsoft.com/office/powerpoint/2010/main" val="1725658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verTx" preserve="1">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1698625" y="115888"/>
            <a:ext cx="5678488" cy="8382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238250"/>
            <a:ext cx="7772400" cy="2314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85800" y="3705225"/>
            <a:ext cx="7772400" cy="2314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dt" sz="half" idx="10"/>
          </p:nvPr>
        </p:nvSpPr>
        <p:spPr>
          <a:ln/>
        </p:spPr>
        <p:txBody>
          <a:bodyPr/>
          <a:lstStyle>
            <a:lvl1pPr>
              <a:defRPr/>
            </a:lvl1pPr>
          </a:lstStyle>
          <a:p>
            <a:pPr>
              <a:defRPr/>
            </a:pPr>
            <a:fld id="{7CC826DA-9C6C-674D-AD08-CAC8CAEA9236}" type="datetime3">
              <a:rPr lang="en-US" smtClean="0"/>
              <a:t>27 November 2017</a:t>
            </a:fld>
            <a:endParaRPr lang="it-IT"/>
          </a:p>
        </p:txBody>
      </p:sp>
      <p:sp>
        <p:nvSpPr>
          <p:cNvPr id="6" name="Rectangle 6"/>
          <p:cNvSpPr>
            <a:spLocks noGrp="1" noChangeArrowheads="1"/>
          </p:cNvSpPr>
          <p:nvPr>
            <p:ph type="ftr" sz="quarter" idx="11"/>
          </p:nvPr>
        </p:nvSpPr>
        <p:spPr>
          <a:ln/>
        </p:spPr>
        <p:txBody>
          <a:bodyPr/>
          <a:lstStyle>
            <a:lvl1pPr>
              <a:defRPr/>
            </a:lvl1pPr>
          </a:lstStyle>
          <a:p>
            <a:pPr>
              <a:defRPr/>
            </a:pPr>
            <a:r>
              <a:rPr lang="it-IT" altLang="en-US"/>
              <a:t>Design and software architecture</a:t>
            </a:r>
          </a:p>
        </p:txBody>
      </p:sp>
      <p:sp>
        <p:nvSpPr>
          <p:cNvPr id="7" name="Rectangle 7"/>
          <p:cNvSpPr>
            <a:spLocks noGrp="1" noChangeArrowheads="1"/>
          </p:cNvSpPr>
          <p:nvPr>
            <p:ph type="sldNum" sz="quarter" idx="12"/>
          </p:nvPr>
        </p:nvSpPr>
        <p:spPr>
          <a:ln/>
        </p:spPr>
        <p:txBody>
          <a:bodyPr/>
          <a:lstStyle>
            <a:lvl1pPr>
              <a:defRPr/>
            </a:lvl1pPr>
          </a:lstStyle>
          <a:p>
            <a:pPr>
              <a:defRPr/>
            </a:pPr>
            <a:fld id="{6B4D67DF-7082-0F40-8712-313519D5C4F6}" type="slidenum">
              <a:rPr lang="it-IT" altLang="en-US"/>
              <a:pPr>
                <a:defRPr/>
              </a:pPr>
              <a:t>‹#›</a:t>
            </a:fld>
            <a:endParaRPr lang="it-IT" altLang="en-US"/>
          </a:p>
        </p:txBody>
      </p:sp>
    </p:spTree>
    <p:extLst>
      <p:ext uri="{BB962C8B-B14F-4D97-AF65-F5344CB8AC3E}">
        <p14:creationId xmlns:p14="http://schemas.microsoft.com/office/powerpoint/2010/main" val="12112334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5"/>
          <p:cNvSpPr>
            <a:spLocks noGrp="1" noChangeArrowheads="1"/>
          </p:cNvSpPr>
          <p:nvPr>
            <p:ph type="dt" sz="half" idx="10"/>
          </p:nvPr>
        </p:nvSpPr>
        <p:spPr>
          <a:ln/>
        </p:spPr>
        <p:txBody>
          <a:bodyPr/>
          <a:lstStyle>
            <a:lvl1pPr>
              <a:defRPr/>
            </a:lvl1pPr>
          </a:lstStyle>
          <a:p>
            <a:pPr>
              <a:defRPr/>
            </a:pPr>
            <a:fld id="{24597EF8-E373-B84B-A3C6-B5A0F6B46ECC}" type="datetime3">
              <a:rPr lang="en-US" smtClean="0"/>
              <a:t>27 November 2017</a:t>
            </a:fld>
            <a:endParaRPr lang="it-IT"/>
          </a:p>
        </p:txBody>
      </p:sp>
      <p:sp>
        <p:nvSpPr>
          <p:cNvPr id="5" name="Rectangle 6"/>
          <p:cNvSpPr>
            <a:spLocks noGrp="1" noChangeArrowheads="1"/>
          </p:cNvSpPr>
          <p:nvPr>
            <p:ph type="ftr" sz="quarter" idx="11"/>
          </p:nvPr>
        </p:nvSpPr>
        <p:spPr>
          <a:ln/>
        </p:spPr>
        <p:txBody>
          <a:bodyPr/>
          <a:lstStyle>
            <a:lvl1pPr>
              <a:defRPr/>
            </a:lvl1pPr>
          </a:lstStyle>
          <a:p>
            <a:pPr>
              <a:defRPr/>
            </a:pPr>
            <a:r>
              <a:rPr lang="it-IT" altLang="en-US"/>
              <a:t>Design and software architecture</a:t>
            </a:r>
          </a:p>
        </p:txBody>
      </p:sp>
      <p:sp>
        <p:nvSpPr>
          <p:cNvPr id="6" name="Rectangle 7"/>
          <p:cNvSpPr>
            <a:spLocks noGrp="1" noChangeArrowheads="1"/>
          </p:cNvSpPr>
          <p:nvPr>
            <p:ph type="sldNum" sz="quarter" idx="12"/>
          </p:nvPr>
        </p:nvSpPr>
        <p:spPr>
          <a:ln/>
        </p:spPr>
        <p:txBody>
          <a:bodyPr/>
          <a:lstStyle>
            <a:lvl1pPr>
              <a:defRPr/>
            </a:lvl1pPr>
          </a:lstStyle>
          <a:p>
            <a:pPr>
              <a:defRPr/>
            </a:pPr>
            <a:fld id="{6C734F31-09EF-EB4E-B52E-8C3A4BAB6531}" type="slidenum">
              <a:rPr lang="it-IT" altLang="en-US"/>
              <a:pPr>
                <a:defRPr/>
              </a:pPr>
              <a:t>‹#›</a:t>
            </a:fld>
            <a:endParaRPr lang="it-IT" altLang="en-US"/>
          </a:p>
        </p:txBody>
      </p:sp>
    </p:spTree>
    <p:extLst>
      <p:ext uri="{BB962C8B-B14F-4D97-AF65-F5344CB8AC3E}">
        <p14:creationId xmlns:p14="http://schemas.microsoft.com/office/powerpoint/2010/main" val="12033563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Diapositiva titolo">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olo 1"/>
          <p:cNvSpPr>
            <a:spLocks noGrp="1"/>
          </p:cNvSpPr>
          <p:nvPr>
            <p:ph type="ctrTitle"/>
          </p:nvPr>
        </p:nvSpPr>
        <p:spPr>
          <a:xfrm>
            <a:off x="714409" y="3316799"/>
            <a:ext cx="7743791" cy="491016"/>
          </a:xfrm>
        </p:spPr>
        <p:txBody>
          <a:bodyPr>
            <a:noAutofit/>
          </a:bodyPr>
          <a:lstStyle>
            <a:lvl1pPr algn="ctr">
              <a:defRPr sz="3800" b="0" i="0">
                <a:latin typeface="+mn-lt"/>
                <a:cs typeface="Arial"/>
              </a:defRPr>
            </a:lvl1pPr>
          </a:lstStyle>
          <a:p>
            <a:r>
              <a:rPr lang="it-IT" dirty="0" smtClean="0"/>
              <a:t>Fare clic per modificare stile</a:t>
            </a:r>
            <a:endParaRPr lang="it-IT" dirty="0"/>
          </a:p>
        </p:txBody>
      </p:sp>
      <p:sp>
        <p:nvSpPr>
          <p:cNvPr id="3" name="Sottotitolo 2"/>
          <p:cNvSpPr>
            <a:spLocks noGrp="1"/>
          </p:cNvSpPr>
          <p:nvPr>
            <p:ph type="subTitle" idx="1"/>
          </p:nvPr>
        </p:nvSpPr>
        <p:spPr>
          <a:xfrm>
            <a:off x="714409" y="4065020"/>
            <a:ext cx="7743791" cy="580834"/>
          </a:xfrm>
        </p:spPr>
        <p:txBody>
          <a:bodyPr>
            <a:normAutofit/>
          </a:bodyPr>
          <a:lstStyle>
            <a:lvl1pPr marL="0" indent="0" algn="ctr">
              <a:buNone/>
              <a:defRPr sz="2000" b="0" i="0">
                <a:solidFill>
                  <a:schemeClr val="tx1">
                    <a:tint val="75000"/>
                  </a:schemeClr>
                </a:solidFill>
                <a:latin typeface="+mn-lt"/>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dirty="0" smtClean="0"/>
              <a:t>Fare clic per modificare lo stile del sottotitolo dello schema</a:t>
            </a:r>
            <a:endParaRPr lang="it-IT" dirty="0"/>
          </a:p>
        </p:txBody>
      </p:sp>
      <p:sp>
        <p:nvSpPr>
          <p:cNvPr id="4" name="Segnaposto data 3"/>
          <p:cNvSpPr>
            <a:spLocks noGrp="1"/>
          </p:cNvSpPr>
          <p:nvPr>
            <p:ph type="dt" sz="half" idx="10"/>
          </p:nvPr>
        </p:nvSpPr>
        <p:spPr/>
        <p:txBody>
          <a:bodyPr/>
          <a:lstStyle/>
          <a:p>
            <a:fld id="{A1AD12AD-83F0-174A-8AD4-3A6C0A12995A}" type="datetime3">
              <a:rPr lang="en-US" smtClean="0"/>
              <a:t>27 November 2017</a:t>
            </a:fld>
            <a:endParaRPr lang="it-IT"/>
          </a:p>
        </p:txBody>
      </p:sp>
      <p:sp>
        <p:nvSpPr>
          <p:cNvPr id="6" name="Segnaposto numero diapositiva 5"/>
          <p:cNvSpPr>
            <a:spLocks noGrp="1"/>
          </p:cNvSpPr>
          <p:nvPr>
            <p:ph type="sldNum" sz="quarter" idx="12"/>
          </p:nvPr>
        </p:nvSpPr>
        <p:spPr>
          <a:xfrm>
            <a:off x="6553199" y="6356350"/>
            <a:ext cx="2469527" cy="365125"/>
          </a:xfrm>
        </p:spPr>
        <p:txBody>
          <a:bodyPr/>
          <a:lstStyle/>
          <a:p>
            <a:fld id="{41F0553F-AB58-BB40-B1E5-B3CC067F59CC}" type="slidenum">
              <a:rPr lang="it-IT" smtClean="0"/>
              <a:t>‹#›</a:t>
            </a:fld>
            <a:endParaRPr lang="it-IT" dirty="0"/>
          </a:p>
        </p:txBody>
      </p:sp>
    </p:spTree>
    <p:extLst>
      <p:ext uri="{BB962C8B-B14F-4D97-AF65-F5344CB8AC3E}">
        <p14:creationId xmlns:p14="http://schemas.microsoft.com/office/powerpoint/2010/main" val="11779865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762000"/>
          </a:xfrm>
        </p:spPr>
        <p:txBody>
          <a:bodyPr/>
          <a:lstStyle/>
          <a:p>
            <a:r>
              <a:rPr lang="it-IT" smtClean="0"/>
              <a:t>Click to edit Master title style</a:t>
            </a:r>
            <a:endParaRPr lang="en-CA"/>
          </a:p>
        </p:txBody>
      </p:sp>
      <p:sp>
        <p:nvSpPr>
          <p:cNvPr id="3" name="Text Placeholder 2"/>
          <p:cNvSpPr>
            <a:spLocks noGrp="1"/>
          </p:cNvSpPr>
          <p:nvPr>
            <p:ph type="body" sz="half" idx="1"/>
          </p:nvPr>
        </p:nvSpPr>
        <p:spPr>
          <a:xfrm>
            <a:off x="228600" y="1219200"/>
            <a:ext cx="4229100" cy="4953000"/>
          </a:xfrm>
        </p:spPr>
        <p:txBody>
          <a:bodyPr/>
          <a:lstStyle/>
          <a:p>
            <a:pPr lvl="0"/>
            <a:r>
              <a:rPr lang="it-IT" smtClean="0"/>
              <a:t>Click to edit Master text styles</a:t>
            </a:r>
          </a:p>
          <a:p>
            <a:pPr lvl="1"/>
            <a:r>
              <a:rPr lang="it-IT" smtClean="0"/>
              <a:t>Second level</a:t>
            </a:r>
          </a:p>
          <a:p>
            <a:pPr lvl="2"/>
            <a:r>
              <a:rPr lang="it-IT" smtClean="0"/>
              <a:t>Third level</a:t>
            </a:r>
          </a:p>
          <a:p>
            <a:pPr lvl="3"/>
            <a:r>
              <a:rPr lang="it-IT" smtClean="0"/>
              <a:t>Fourth level</a:t>
            </a:r>
          </a:p>
          <a:p>
            <a:pPr lvl="4"/>
            <a:r>
              <a:rPr lang="it-IT" smtClean="0"/>
              <a:t>Fifth level</a:t>
            </a:r>
            <a:endParaRPr lang="en-CA"/>
          </a:p>
        </p:txBody>
      </p:sp>
      <p:sp>
        <p:nvSpPr>
          <p:cNvPr id="4" name="Content Placeholder 3"/>
          <p:cNvSpPr>
            <a:spLocks noGrp="1"/>
          </p:cNvSpPr>
          <p:nvPr>
            <p:ph sz="half" idx="2"/>
          </p:nvPr>
        </p:nvSpPr>
        <p:spPr>
          <a:xfrm>
            <a:off x="4610100" y="1219200"/>
            <a:ext cx="4229100" cy="4953000"/>
          </a:xfrm>
        </p:spPr>
        <p:txBody>
          <a:bodyPr/>
          <a:lstStyle/>
          <a:p>
            <a:pPr lvl="0"/>
            <a:r>
              <a:rPr lang="it-IT" smtClean="0"/>
              <a:t>Click to edit Master text styles</a:t>
            </a:r>
          </a:p>
          <a:p>
            <a:pPr lvl="1"/>
            <a:r>
              <a:rPr lang="it-IT" smtClean="0"/>
              <a:t>Second level</a:t>
            </a:r>
          </a:p>
          <a:p>
            <a:pPr lvl="2"/>
            <a:r>
              <a:rPr lang="it-IT" smtClean="0"/>
              <a:t>Third level</a:t>
            </a:r>
          </a:p>
          <a:p>
            <a:pPr lvl="3"/>
            <a:r>
              <a:rPr lang="it-IT" smtClean="0"/>
              <a:t>Fourth level</a:t>
            </a:r>
          </a:p>
          <a:p>
            <a:pPr lvl="4"/>
            <a:r>
              <a:rPr lang="it-IT" smtClean="0"/>
              <a:t>Fifth level</a:t>
            </a:r>
            <a:endParaRPr lang="en-CA"/>
          </a:p>
        </p:txBody>
      </p:sp>
    </p:spTree>
    <p:extLst>
      <p:ext uri="{BB962C8B-B14F-4D97-AF65-F5344CB8AC3E}">
        <p14:creationId xmlns:p14="http://schemas.microsoft.com/office/powerpoint/2010/main" val="33698068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fld id="{16B31A5E-B467-8E41-96F3-13222E348236}" type="datetime3">
              <a:rPr lang="en-US" smtClean="0"/>
              <a:t>27 November 2017</a:t>
            </a:fld>
            <a:endParaRPr lang="it-IT"/>
          </a:p>
        </p:txBody>
      </p:sp>
      <p:sp>
        <p:nvSpPr>
          <p:cNvPr id="5" name="Rectangle 6"/>
          <p:cNvSpPr>
            <a:spLocks noGrp="1" noChangeArrowheads="1"/>
          </p:cNvSpPr>
          <p:nvPr>
            <p:ph type="ftr" sz="quarter" idx="11"/>
          </p:nvPr>
        </p:nvSpPr>
        <p:spPr>
          <a:ln/>
        </p:spPr>
        <p:txBody>
          <a:bodyPr/>
          <a:lstStyle>
            <a:lvl1pPr>
              <a:defRPr/>
            </a:lvl1pPr>
          </a:lstStyle>
          <a:p>
            <a:pPr>
              <a:defRPr/>
            </a:pPr>
            <a:r>
              <a:rPr lang="it-IT" altLang="en-US"/>
              <a:t>Design and software architecture</a:t>
            </a:r>
          </a:p>
        </p:txBody>
      </p:sp>
      <p:sp>
        <p:nvSpPr>
          <p:cNvPr id="6" name="Rectangle 7"/>
          <p:cNvSpPr>
            <a:spLocks noGrp="1" noChangeArrowheads="1"/>
          </p:cNvSpPr>
          <p:nvPr>
            <p:ph type="sldNum" sz="quarter" idx="12"/>
          </p:nvPr>
        </p:nvSpPr>
        <p:spPr>
          <a:ln/>
        </p:spPr>
        <p:txBody>
          <a:bodyPr/>
          <a:lstStyle>
            <a:lvl1pPr>
              <a:defRPr/>
            </a:lvl1pPr>
          </a:lstStyle>
          <a:p>
            <a:pPr>
              <a:defRPr/>
            </a:pPr>
            <a:fld id="{1B1625E7-A0C6-CE42-A3E8-6094708A5C26}" type="slidenum">
              <a:rPr lang="it-IT" altLang="en-US"/>
              <a:pPr>
                <a:defRPr/>
              </a:pPr>
              <a:t>‹#›</a:t>
            </a:fld>
            <a:endParaRPr lang="it-IT" altLang="en-US"/>
          </a:p>
        </p:txBody>
      </p:sp>
    </p:spTree>
    <p:extLst>
      <p:ext uri="{BB962C8B-B14F-4D97-AF65-F5344CB8AC3E}">
        <p14:creationId xmlns:p14="http://schemas.microsoft.com/office/powerpoint/2010/main" val="4276472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fld id="{6822CC25-8F9E-8C48-8E76-5B3D8DBBC343}" type="datetime3">
              <a:rPr lang="en-US" smtClean="0"/>
              <a:t>27 November 2017</a:t>
            </a:fld>
            <a:endParaRPr lang="it-IT"/>
          </a:p>
        </p:txBody>
      </p:sp>
      <p:sp>
        <p:nvSpPr>
          <p:cNvPr id="5" name="Rectangle 6"/>
          <p:cNvSpPr>
            <a:spLocks noGrp="1" noChangeArrowheads="1"/>
          </p:cNvSpPr>
          <p:nvPr>
            <p:ph type="ftr" sz="quarter" idx="11"/>
          </p:nvPr>
        </p:nvSpPr>
        <p:spPr>
          <a:ln/>
        </p:spPr>
        <p:txBody>
          <a:bodyPr/>
          <a:lstStyle>
            <a:lvl1pPr>
              <a:defRPr/>
            </a:lvl1pPr>
          </a:lstStyle>
          <a:p>
            <a:pPr>
              <a:defRPr/>
            </a:pPr>
            <a:r>
              <a:rPr lang="it-IT" altLang="en-US"/>
              <a:t>Design and software architecture</a:t>
            </a:r>
          </a:p>
        </p:txBody>
      </p:sp>
      <p:sp>
        <p:nvSpPr>
          <p:cNvPr id="6" name="Rectangle 7"/>
          <p:cNvSpPr>
            <a:spLocks noGrp="1" noChangeArrowheads="1"/>
          </p:cNvSpPr>
          <p:nvPr>
            <p:ph type="sldNum" sz="quarter" idx="12"/>
          </p:nvPr>
        </p:nvSpPr>
        <p:spPr>
          <a:ln/>
        </p:spPr>
        <p:txBody>
          <a:bodyPr/>
          <a:lstStyle>
            <a:lvl1pPr>
              <a:defRPr/>
            </a:lvl1pPr>
          </a:lstStyle>
          <a:p>
            <a:pPr>
              <a:defRPr/>
            </a:pPr>
            <a:fld id="{A6F3F937-B617-2A42-9F51-7E7C373303A2}" type="slidenum">
              <a:rPr lang="it-IT" altLang="en-US"/>
              <a:pPr>
                <a:defRPr/>
              </a:pPr>
              <a:t>‹#›</a:t>
            </a:fld>
            <a:endParaRPr lang="it-IT" altLang="en-US"/>
          </a:p>
        </p:txBody>
      </p:sp>
    </p:spTree>
    <p:extLst>
      <p:ext uri="{BB962C8B-B14F-4D97-AF65-F5344CB8AC3E}">
        <p14:creationId xmlns:p14="http://schemas.microsoft.com/office/powerpoint/2010/main" val="1987299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238250"/>
            <a:ext cx="3810000" cy="4781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38250"/>
            <a:ext cx="3810000" cy="4781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dt" sz="half" idx="10"/>
          </p:nvPr>
        </p:nvSpPr>
        <p:spPr>
          <a:ln/>
        </p:spPr>
        <p:txBody>
          <a:bodyPr/>
          <a:lstStyle>
            <a:lvl1pPr>
              <a:defRPr/>
            </a:lvl1pPr>
          </a:lstStyle>
          <a:p>
            <a:pPr>
              <a:defRPr/>
            </a:pPr>
            <a:fld id="{AF1143F7-58DA-BE4C-ABB7-ACCEAE2448D5}" type="datetime3">
              <a:rPr lang="en-US" smtClean="0"/>
              <a:t>27 November 2017</a:t>
            </a:fld>
            <a:endParaRPr lang="it-IT"/>
          </a:p>
        </p:txBody>
      </p:sp>
      <p:sp>
        <p:nvSpPr>
          <p:cNvPr id="6" name="Rectangle 6"/>
          <p:cNvSpPr>
            <a:spLocks noGrp="1" noChangeArrowheads="1"/>
          </p:cNvSpPr>
          <p:nvPr>
            <p:ph type="ftr" sz="quarter" idx="11"/>
          </p:nvPr>
        </p:nvSpPr>
        <p:spPr>
          <a:ln/>
        </p:spPr>
        <p:txBody>
          <a:bodyPr/>
          <a:lstStyle>
            <a:lvl1pPr>
              <a:defRPr/>
            </a:lvl1pPr>
          </a:lstStyle>
          <a:p>
            <a:pPr>
              <a:defRPr/>
            </a:pPr>
            <a:r>
              <a:rPr lang="it-IT" altLang="en-US"/>
              <a:t>Design and software architecture</a:t>
            </a:r>
          </a:p>
        </p:txBody>
      </p:sp>
      <p:sp>
        <p:nvSpPr>
          <p:cNvPr id="7" name="Rectangle 7"/>
          <p:cNvSpPr>
            <a:spLocks noGrp="1" noChangeArrowheads="1"/>
          </p:cNvSpPr>
          <p:nvPr>
            <p:ph type="sldNum" sz="quarter" idx="12"/>
          </p:nvPr>
        </p:nvSpPr>
        <p:spPr>
          <a:ln/>
        </p:spPr>
        <p:txBody>
          <a:bodyPr/>
          <a:lstStyle>
            <a:lvl1pPr>
              <a:defRPr/>
            </a:lvl1pPr>
          </a:lstStyle>
          <a:p>
            <a:pPr>
              <a:defRPr/>
            </a:pPr>
            <a:fld id="{5734B508-35AB-CA4F-84E9-91F2D41C4D46}" type="slidenum">
              <a:rPr lang="it-IT" altLang="en-US"/>
              <a:pPr>
                <a:defRPr/>
              </a:pPr>
              <a:t>‹#›</a:t>
            </a:fld>
            <a:endParaRPr lang="it-IT" altLang="en-US"/>
          </a:p>
        </p:txBody>
      </p:sp>
    </p:spTree>
    <p:extLst>
      <p:ext uri="{BB962C8B-B14F-4D97-AF65-F5344CB8AC3E}">
        <p14:creationId xmlns:p14="http://schemas.microsoft.com/office/powerpoint/2010/main" val="7378205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dt" sz="half" idx="10"/>
          </p:nvPr>
        </p:nvSpPr>
        <p:spPr>
          <a:ln/>
        </p:spPr>
        <p:txBody>
          <a:bodyPr/>
          <a:lstStyle>
            <a:lvl1pPr>
              <a:defRPr/>
            </a:lvl1pPr>
          </a:lstStyle>
          <a:p>
            <a:pPr>
              <a:defRPr/>
            </a:pPr>
            <a:fld id="{41FFAE02-21B3-504D-BED2-657E054F2099}" type="datetime3">
              <a:rPr lang="en-US" smtClean="0"/>
              <a:t>27 November 2017</a:t>
            </a:fld>
            <a:endParaRPr lang="it-IT"/>
          </a:p>
        </p:txBody>
      </p:sp>
      <p:sp>
        <p:nvSpPr>
          <p:cNvPr id="8" name="Rectangle 6"/>
          <p:cNvSpPr>
            <a:spLocks noGrp="1" noChangeArrowheads="1"/>
          </p:cNvSpPr>
          <p:nvPr>
            <p:ph type="ftr" sz="quarter" idx="11"/>
          </p:nvPr>
        </p:nvSpPr>
        <p:spPr>
          <a:ln/>
        </p:spPr>
        <p:txBody>
          <a:bodyPr/>
          <a:lstStyle>
            <a:lvl1pPr>
              <a:defRPr/>
            </a:lvl1pPr>
          </a:lstStyle>
          <a:p>
            <a:pPr>
              <a:defRPr/>
            </a:pPr>
            <a:r>
              <a:rPr lang="it-IT" altLang="en-US"/>
              <a:t>Design and software architecture</a:t>
            </a:r>
          </a:p>
        </p:txBody>
      </p:sp>
      <p:sp>
        <p:nvSpPr>
          <p:cNvPr id="9" name="Rectangle 7"/>
          <p:cNvSpPr>
            <a:spLocks noGrp="1" noChangeArrowheads="1"/>
          </p:cNvSpPr>
          <p:nvPr>
            <p:ph type="sldNum" sz="quarter" idx="12"/>
          </p:nvPr>
        </p:nvSpPr>
        <p:spPr>
          <a:ln/>
        </p:spPr>
        <p:txBody>
          <a:bodyPr/>
          <a:lstStyle>
            <a:lvl1pPr>
              <a:defRPr/>
            </a:lvl1pPr>
          </a:lstStyle>
          <a:p>
            <a:pPr>
              <a:defRPr/>
            </a:pPr>
            <a:fld id="{CDB761CE-EFCC-3044-A50F-763ABE27296C}" type="slidenum">
              <a:rPr lang="it-IT" altLang="en-US"/>
              <a:pPr>
                <a:defRPr/>
              </a:pPr>
              <a:t>‹#›</a:t>
            </a:fld>
            <a:endParaRPr lang="it-IT" altLang="en-US"/>
          </a:p>
        </p:txBody>
      </p:sp>
    </p:spTree>
    <p:extLst>
      <p:ext uri="{BB962C8B-B14F-4D97-AF65-F5344CB8AC3E}">
        <p14:creationId xmlns:p14="http://schemas.microsoft.com/office/powerpoint/2010/main" val="9795741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dt" sz="half" idx="10"/>
          </p:nvPr>
        </p:nvSpPr>
        <p:spPr>
          <a:ln/>
        </p:spPr>
        <p:txBody>
          <a:bodyPr/>
          <a:lstStyle>
            <a:lvl1pPr>
              <a:defRPr/>
            </a:lvl1pPr>
          </a:lstStyle>
          <a:p>
            <a:pPr>
              <a:defRPr/>
            </a:pPr>
            <a:fld id="{33D87C00-0C47-CC43-BFE2-41AFBFCE2019}" type="datetime3">
              <a:rPr lang="en-US" smtClean="0"/>
              <a:t>27 November 2017</a:t>
            </a:fld>
            <a:endParaRPr lang="it-IT"/>
          </a:p>
        </p:txBody>
      </p:sp>
      <p:sp>
        <p:nvSpPr>
          <p:cNvPr id="4" name="Rectangle 6"/>
          <p:cNvSpPr>
            <a:spLocks noGrp="1" noChangeArrowheads="1"/>
          </p:cNvSpPr>
          <p:nvPr>
            <p:ph type="ftr" sz="quarter" idx="11"/>
          </p:nvPr>
        </p:nvSpPr>
        <p:spPr>
          <a:ln/>
        </p:spPr>
        <p:txBody>
          <a:bodyPr/>
          <a:lstStyle>
            <a:lvl1pPr>
              <a:defRPr/>
            </a:lvl1pPr>
          </a:lstStyle>
          <a:p>
            <a:pPr>
              <a:defRPr/>
            </a:pPr>
            <a:r>
              <a:rPr lang="it-IT" altLang="en-US"/>
              <a:t>Design and software architecture</a:t>
            </a:r>
          </a:p>
        </p:txBody>
      </p:sp>
      <p:sp>
        <p:nvSpPr>
          <p:cNvPr id="5" name="Rectangle 7"/>
          <p:cNvSpPr>
            <a:spLocks noGrp="1" noChangeArrowheads="1"/>
          </p:cNvSpPr>
          <p:nvPr>
            <p:ph type="sldNum" sz="quarter" idx="12"/>
          </p:nvPr>
        </p:nvSpPr>
        <p:spPr>
          <a:ln/>
        </p:spPr>
        <p:txBody>
          <a:bodyPr/>
          <a:lstStyle>
            <a:lvl1pPr>
              <a:defRPr/>
            </a:lvl1pPr>
          </a:lstStyle>
          <a:p>
            <a:pPr>
              <a:defRPr/>
            </a:pPr>
            <a:fld id="{9C5A4106-D103-184B-81BF-BA7C88DF8BD2}" type="slidenum">
              <a:rPr lang="it-IT" altLang="en-US"/>
              <a:pPr>
                <a:defRPr/>
              </a:pPr>
              <a:t>‹#›</a:t>
            </a:fld>
            <a:endParaRPr lang="it-IT" altLang="en-US"/>
          </a:p>
        </p:txBody>
      </p:sp>
    </p:spTree>
    <p:extLst>
      <p:ext uri="{BB962C8B-B14F-4D97-AF65-F5344CB8AC3E}">
        <p14:creationId xmlns:p14="http://schemas.microsoft.com/office/powerpoint/2010/main" val="1092966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fld id="{DCBE32F2-F887-1E45-A36F-FE3D1E4AE856}" type="datetime3">
              <a:rPr lang="en-US" smtClean="0"/>
              <a:t>27 November 2017</a:t>
            </a:fld>
            <a:endParaRPr lang="it-IT"/>
          </a:p>
        </p:txBody>
      </p:sp>
      <p:sp>
        <p:nvSpPr>
          <p:cNvPr id="3" name="Rectangle 6"/>
          <p:cNvSpPr>
            <a:spLocks noGrp="1" noChangeArrowheads="1"/>
          </p:cNvSpPr>
          <p:nvPr>
            <p:ph type="ftr" sz="quarter" idx="11"/>
          </p:nvPr>
        </p:nvSpPr>
        <p:spPr>
          <a:ln/>
        </p:spPr>
        <p:txBody>
          <a:bodyPr/>
          <a:lstStyle>
            <a:lvl1pPr>
              <a:defRPr/>
            </a:lvl1pPr>
          </a:lstStyle>
          <a:p>
            <a:pPr>
              <a:defRPr/>
            </a:pPr>
            <a:r>
              <a:rPr lang="it-IT" altLang="en-US"/>
              <a:t>Design and software architecture</a:t>
            </a:r>
          </a:p>
        </p:txBody>
      </p:sp>
      <p:sp>
        <p:nvSpPr>
          <p:cNvPr id="4" name="Rectangle 7"/>
          <p:cNvSpPr>
            <a:spLocks noGrp="1" noChangeArrowheads="1"/>
          </p:cNvSpPr>
          <p:nvPr>
            <p:ph type="sldNum" sz="quarter" idx="12"/>
          </p:nvPr>
        </p:nvSpPr>
        <p:spPr>
          <a:ln/>
        </p:spPr>
        <p:txBody>
          <a:bodyPr/>
          <a:lstStyle>
            <a:lvl1pPr>
              <a:defRPr/>
            </a:lvl1pPr>
          </a:lstStyle>
          <a:p>
            <a:pPr>
              <a:defRPr/>
            </a:pPr>
            <a:fld id="{6A9A30BD-1636-0545-86B9-BCF0C7358B4B}" type="slidenum">
              <a:rPr lang="it-IT" altLang="en-US"/>
              <a:pPr>
                <a:defRPr/>
              </a:pPr>
              <a:t>‹#›</a:t>
            </a:fld>
            <a:endParaRPr lang="it-IT" altLang="en-US"/>
          </a:p>
        </p:txBody>
      </p:sp>
    </p:spTree>
    <p:extLst>
      <p:ext uri="{BB962C8B-B14F-4D97-AF65-F5344CB8AC3E}">
        <p14:creationId xmlns:p14="http://schemas.microsoft.com/office/powerpoint/2010/main" val="20635596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fld id="{1E9A7C83-C54F-E947-9FC2-5E1B083F2F5D}" type="datetime3">
              <a:rPr lang="en-US" smtClean="0"/>
              <a:t>27 November 2017</a:t>
            </a:fld>
            <a:endParaRPr lang="it-IT"/>
          </a:p>
        </p:txBody>
      </p:sp>
      <p:sp>
        <p:nvSpPr>
          <p:cNvPr id="6" name="Rectangle 6"/>
          <p:cNvSpPr>
            <a:spLocks noGrp="1" noChangeArrowheads="1"/>
          </p:cNvSpPr>
          <p:nvPr>
            <p:ph type="ftr" sz="quarter" idx="11"/>
          </p:nvPr>
        </p:nvSpPr>
        <p:spPr>
          <a:ln/>
        </p:spPr>
        <p:txBody>
          <a:bodyPr/>
          <a:lstStyle>
            <a:lvl1pPr>
              <a:defRPr/>
            </a:lvl1pPr>
          </a:lstStyle>
          <a:p>
            <a:pPr>
              <a:defRPr/>
            </a:pPr>
            <a:r>
              <a:rPr lang="it-IT" altLang="en-US"/>
              <a:t>Design and software architecture</a:t>
            </a:r>
          </a:p>
        </p:txBody>
      </p:sp>
      <p:sp>
        <p:nvSpPr>
          <p:cNvPr id="7" name="Rectangle 7"/>
          <p:cNvSpPr>
            <a:spLocks noGrp="1" noChangeArrowheads="1"/>
          </p:cNvSpPr>
          <p:nvPr>
            <p:ph type="sldNum" sz="quarter" idx="12"/>
          </p:nvPr>
        </p:nvSpPr>
        <p:spPr>
          <a:ln/>
        </p:spPr>
        <p:txBody>
          <a:bodyPr/>
          <a:lstStyle>
            <a:lvl1pPr>
              <a:defRPr/>
            </a:lvl1pPr>
          </a:lstStyle>
          <a:p>
            <a:pPr>
              <a:defRPr/>
            </a:pPr>
            <a:fld id="{DFAE3D2F-A112-F542-A634-F006519CF1CA}" type="slidenum">
              <a:rPr lang="it-IT" altLang="en-US"/>
              <a:pPr>
                <a:defRPr/>
              </a:pPr>
              <a:t>‹#›</a:t>
            </a:fld>
            <a:endParaRPr lang="it-IT" altLang="en-US"/>
          </a:p>
        </p:txBody>
      </p:sp>
    </p:spTree>
    <p:extLst>
      <p:ext uri="{BB962C8B-B14F-4D97-AF65-F5344CB8AC3E}">
        <p14:creationId xmlns:p14="http://schemas.microsoft.com/office/powerpoint/2010/main" val="3861889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Drag picture to placeholder or click icon to add</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fld id="{24E50C30-DFE4-C349-A695-B30A3544A60B}" type="datetime3">
              <a:rPr lang="en-US" smtClean="0"/>
              <a:t>27 November 2017</a:t>
            </a:fld>
            <a:endParaRPr lang="it-IT"/>
          </a:p>
        </p:txBody>
      </p:sp>
      <p:sp>
        <p:nvSpPr>
          <p:cNvPr id="6" name="Rectangle 6"/>
          <p:cNvSpPr>
            <a:spLocks noGrp="1" noChangeArrowheads="1"/>
          </p:cNvSpPr>
          <p:nvPr>
            <p:ph type="ftr" sz="quarter" idx="11"/>
          </p:nvPr>
        </p:nvSpPr>
        <p:spPr>
          <a:ln/>
        </p:spPr>
        <p:txBody>
          <a:bodyPr/>
          <a:lstStyle>
            <a:lvl1pPr>
              <a:defRPr/>
            </a:lvl1pPr>
          </a:lstStyle>
          <a:p>
            <a:pPr>
              <a:defRPr/>
            </a:pPr>
            <a:r>
              <a:rPr lang="it-IT" altLang="en-US"/>
              <a:t>Design and software architecture</a:t>
            </a:r>
          </a:p>
        </p:txBody>
      </p:sp>
      <p:sp>
        <p:nvSpPr>
          <p:cNvPr id="7" name="Rectangle 7"/>
          <p:cNvSpPr>
            <a:spLocks noGrp="1" noChangeArrowheads="1"/>
          </p:cNvSpPr>
          <p:nvPr>
            <p:ph type="sldNum" sz="quarter" idx="12"/>
          </p:nvPr>
        </p:nvSpPr>
        <p:spPr>
          <a:ln/>
        </p:spPr>
        <p:txBody>
          <a:bodyPr/>
          <a:lstStyle>
            <a:lvl1pPr>
              <a:defRPr/>
            </a:lvl1pPr>
          </a:lstStyle>
          <a:p>
            <a:pPr>
              <a:defRPr/>
            </a:pPr>
            <a:fld id="{7EC3130E-167F-4549-8A0E-E21A2E3FCADE}" type="slidenum">
              <a:rPr lang="it-IT" altLang="en-US"/>
              <a:pPr>
                <a:defRPr/>
              </a:pPr>
              <a:t>‹#›</a:t>
            </a:fld>
            <a:endParaRPr lang="it-IT" altLang="en-US"/>
          </a:p>
        </p:txBody>
      </p:sp>
    </p:spTree>
    <p:extLst>
      <p:ext uri="{BB962C8B-B14F-4D97-AF65-F5344CB8AC3E}">
        <p14:creationId xmlns:p14="http://schemas.microsoft.com/office/powerpoint/2010/main" val="981614013"/>
      </p:ext>
    </p:extLst>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image" Target="../media/image4.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theme" Target="../theme/theme1.xml"/><Relationship Id="rId17" Type="http://schemas.openxmlformats.org/officeDocument/2006/relationships/image" Target="../media/image1.png"/><Relationship Id="rId18" Type="http://schemas.openxmlformats.org/officeDocument/2006/relationships/image" Target="../media/image2.png"/><Relationship Id="rId19"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9331" name="Rectangle 3"/>
          <p:cNvSpPr>
            <a:spLocks noGrp="1" noChangeArrowheads="1"/>
          </p:cNvSpPr>
          <p:nvPr>
            <p:ph type="title"/>
          </p:nvPr>
        </p:nvSpPr>
        <p:spPr bwMode="auto">
          <a:xfrm>
            <a:off x="1698625" y="115888"/>
            <a:ext cx="5678488" cy="8382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8" name="Rectangle 4"/>
          <p:cNvSpPr>
            <a:spLocks noGrp="1" noChangeArrowheads="1"/>
          </p:cNvSpPr>
          <p:nvPr>
            <p:ph type="body" idx="1"/>
          </p:nvPr>
        </p:nvSpPr>
        <p:spPr bwMode="auto">
          <a:xfrm>
            <a:off x="685800" y="1238250"/>
            <a:ext cx="7772400" cy="478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99333" name="Rectangle 5"/>
          <p:cNvSpPr>
            <a:spLocks noGrp="1" noChangeArrowheads="1"/>
          </p:cNvSpPr>
          <p:nvPr>
            <p:ph type="dt" sz="half" idx="2"/>
          </p:nvPr>
        </p:nvSpPr>
        <p:spPr bwMode="auto">
          <a:xfrm>
            <a:off x="685800" y="6337300"/>
            <a:ext cx="3360738" cy="239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solidFill>
                  <a:srgbClr val="003366"/>
                </a:solidFill>
                <a:effectLst>
                  <a:outerShdw blurRad="38100" dist="38100" dir="2700000" algn="tl">
                    <a:srgbClr val="DDDDDD"/>
                  </a:outerShdw>
                </a:effectLst>
                <a:latin typeface="Trebuchet MS" charset="0"/>
                <a:ea typeface="ＭＳ Ｐゴシック" charset="0"/>
                <a:cs typeface="ＭＳ Ｐゴシック" charset="0"/>
              </a:defRPr>
            </a:lvl1pPr>
          </a:lstStyle>
          <a:p>
            <a:pPr>
              <a:defRPr/>
            </a:pPr>
            <a:fld id="{3FEBAC14-65B7-F347-8A92-80CB60E43978}" type="datetime3">
              <a:rPr lang="en-US" smtClean="0"/>
              <a:t>27 November 2017</a:t>
            </a:fld>
            <a:endParaRPr lang="it-IT"/>
          </a:p>
        </p:txBody>
      </p:sp>
      <p:sp>
        <p:nvSpPr>
          <p:cNvPr id="99334" name="Rectangle 6"/>
          <p:cNvSpPr>
            <a:spLocks noGrp="1" noChangeArrowheads="1"/>
          </p:cNvSpPr>
          <p:nvPr>
            <p:ph type="ftr" sz="quarter" idx="3"/>
          </p:nvPr>
        </p:nvSpPr>
        <p:spPr bwMode="auto">
          <a:xfrm>
            <a:off x="5106988" y="6337300"/>
            <a:ext cx="335915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lang="it-IT" sz="1200" b="1" smtClean="0">
                <a:effectLst/>
              </a:defRPr>
            </a:lvl1pPr>
          </a:lstStyle>
          <a:p>
            <a:r>
              <a:rPr lang="it-IT" smtClean="0"/>
              <a:t>Design and software architecture</a:t>
            </a:r>
            <a:endParaRPr lang="it-IT" dirty="0"/>
          </a:p>
        </p:txBody>
      </p:sp>
      <p:sp>
        <p:nvSpPr>
          <p:cNvPr id="99335" name="Rectangle 7"/>
          <p:cNvSpPr>
            <a:spLocks noGrp="1" noChangeArrowheads="1"/>
          </p:cNvSpPr>
          <p:nvPr>
            <p:ph type="sldNum" sz="quarter" idx="4"/>
          </p:nvPr>
        </p:nvSpPr>
        <p:spPr bwMode="auto">
          <a:xfrm>
            <a:off x="4089400" y="6337300"/>
            <a:ext cx="9652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solidFill>
                  <a:srgbClr val="003366"/>
                </a:solidFill>
                <a:effectLst>
                  <a:outerShdw blurRad="38100" dist="38100" dir="2700000" algn="tl">
                    <a:srgbClr val="C0C0C0"/>
                  </a:outerShdw>
                </a:effectLst>
                <a:latin typeface="Trebuchet MS" charset="0"/>
              </a:defRPr>
            </a:lvl1pPr>
          </a:lstStyle>
          <a:p>
            <a:pPr>
              <a:defRPr/>
            </a:pPr>
            <a:fld id="{808BC07A-BBD9-8C4F-BDD9-7C85A0AE3694}" type="slidenum">
              <a:rPr lang="it-IT" altLang="en-US"/>
              <a:pPr>
                <a:defRPr/>
              </a:pPr>
              <a:t>‹#›</a:t>
            </a:fld>
            <a:endParaRPr lang="it-IT" altLang="en-US"/>
          </a:p>
        </p:txBody>
      </p:sp>
      <p:sp>
        <p:nvSpPr>
          <p:cNvPr id="1032" name="Line 8"/>
          <p:cNvSpPr>
            <a:spLocks noChangeShapeType="1"/>
          </p:cNvSpPr>
          <p:nvPr/>
        </p:nvSpPr>
        <p:spPr bwMode="auto">
          <a:xfrm>
            <a:off x="685800" y="6248400"/>
            <a:ext cx="7772400" cy="0"/>
          </a:xfrm>
          <a:prstGeom prst="line">
            <a:avLst/>
          </a:prstGeom>
          <a:noFill/>
          <a:ln w="9525">
            <a:solidFill>
              <a:srgbClr val="FF66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3" name="Line 9"/>
          <p:cNvSpPr>
            <a:spLocks noChangeShapeType="1"/>
          </p:cNvSpPr>
          <p:nvPr/>
        </p:nvSpPr>
        <p:spPr bwMode="auto">
          <a:xfrm>
            <a:off x="685800" y="1054100"/>
            <a:ext cx="7772400" cy="0"/>
          </a:xfrm>
          <a:prstGeom prst="line">
            <a:avLst/>
          </a:prstGeom>
          <a:noFill/>
          <a:ln w="9525">
            <a:solidFill>
              <a:srgbClr val="FF6600"/>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2" name="Picture 1"/>
          <p:cNvPicPr>
            <a:picLocks noChangeAspect="1"/>
          </p:cNvPicPr>
          <p:nvPr userDrawn="1"/>
        </p:nvPicPr>
        <p:blipFill>
          <a:blip r:embed="rId17"/>
          <a:stretch>
            <a:fillRect/>
          </a:stretch>
        </p:blipFill>
        <p:spPr>
          <a:xfrm>
            <a:off x="7740125" y="0"/>
            <a:ext cx="1403875" cy="1007128"/>
          </a:xfrm>
          <a:prstGeom prst="rect">
            <a:avLst/>
          </a:prstGeom>
        </p:spPr>
      </p:pic>
    </p:spTree>
  </p:cSld>
  <p:clrMap bg1="lt1" tx1="dk1" bg2="lt2" tx2="dk2" accent1="accent1" accent2="accent2" accent3="accent3" accent4="accent4" accent5="accent5" accent6="accent6" hlink="hlink" folHlink="folHlink"/>
  <p:sldLayoutIdLst>
    <p:sldLayoutId id="2147483906" r:id="rId1"/>
    <p:sldLayoutId id="2147483894" r:id="rId2"/>
    <p:sldLayoutId id="2147483895" r:id="rId3"/>
    <p:sldLayoutId id="2147483896" r:id="rId4"/>
    <p:sldLayoutId id="2147483897" r:id="rId5"/>
    <p:sldLayoutId id="2147483898" r:id="rId6"/>
    <p:sldLayoutId id="2147483899" r:id="rId7"/>
    <p:sldLayoutId id="2147483900" r:id="rId8"/>
    <p:sldLayoutId id="2147483901" r:id="rId9"/>
    <p:sldLayoutId id="2147483902" r:id="rId10"/>
    <p:sldLayoutId id="2147483903" r:id="rId11"/>
    <p:sldLayoutId id="2147483904" r:id="rId12"/>
    <p:sldLayoutId id="2147483905" r:id="rId13"/>
    <p:sldLayoutId id="2147483908" r:id="rId14"/>
    <p:sldLayoutId id="2147483909" r:id="rId15"/>
  </p:sldLayoutIdLst>
  <p:hf hdr="0" ftr="0"/>
  <p:txStyles>
    <p:titleStyle>
      <a:lvl1pPr algn="l" rtl="0" eaLnBrk="0" fontAlgn="base" hangingPunct="0">
        <a:spcBef>
          <a:spcPct val="0"/>
        </a:spcBef>
        <a:spcAft>
          <a:spcPct val="0"/>
        </a:spcAft>
        <a:defRPr sz="2800">
          <a:solidFill>
            <a:srgbClr val="003366"/>
          </a:solidFill>
          <a:effectLst>
            <a:outerShdw blurRad="38100" dist="38100" dir="2700000" algn="tl">
              <a:srgbClr val="C0C0C0"/>
            </a:outerShdw>
          </a:effectLst>
          <a:latin typeface="+mj-lt"/>
          <a:ea typeface="ＭＳ Ｐゴシック" charset="0"/>
          <a:cs typeface="ＭＳ Ｐゴシック" charset="0"/>
        </a:defRPr>
      </a:lvl1pPr>
      <a:lvl2pPr algn="l" rtl="0" eaLnBrk="0" fontAlgn="base" hangingPunct="0">
        <a:spcBef>
          <a:spcPct val="0"/>
        </a:spcBef>
        <a:spcAft>
          <a:spcPct val="0"/>
        </a:spcAft>
        <a:defRPr sz="2800">
          <a:solidFill>
            <a:srgbClr val="003366"/>
          </a:solidFill>
          <a:effectLst>
            <a:outerShdw blurRad="38100" dist="38100" dir="2700000" algn="tl">
              <a:srgbClr val="C0C0C0"/>
            </a:outerShdw>
          </a:effectLst>
          <a:latin typeface="Arial" charset="0"/>
          <a:ea typeface="ＭＳ Ｐゴシック" charset="0"/>
          <a:cs typeface="ＭＳ Ｐゴシック" charset="0"/>
        </a:defRPr>
      </a:lvl2pPr>
      <a:lvl3pPr algn="l" rtl="0" eaLnBrk="0" fontAlgn="base" hangingPunct="0">
        <a:spcBef>
          <a:spcPct val="0"/>
        </a:spcBef>
        <a:spcAft>
          <a:spcPct val="0"/>
        </a:spcAft>
        <a:defRPr sz="2800">
          <a:solidFill>
            <a:srgbClr val="003366"/>
          </a:solidFill>
          <a:effectLst>
            <a:outerShdw blurRad="38100" dist="38100" dir="2700000" algn="tl">
              <a:srgbClr val="C0C0C0"/>
            </a:outerShdw>
          </a:effectLst>
          <a:latin typeface="Arial" charset="0"/>
          <a:ea typeface="ＭＳ Ｐゴシック" charset="0"/>
          <a:cs typeface="ＭＳ Ｐゴシック" charset="0"/>
        </a:defRPr>
      </a:lvl3pPr>
      <a:lvl4pPr algn="l" rtl="0" eaLnBrk="0" fontAlgn="base" hangingPunct="0">
        <a:spcBef>
          <a:spcPct val="0"/>
        </a:spcBef>
        <a:spcAft>
          <a:spcPct val="0"/>
        </a:spcAft>
        <a:defRPr sz="2800">
          <a:solidFill>
            <a:srgbClr val="003366"/>
          </a:solidFill>
          <a:effectLst>
            <a:outerShdw blurRad="38100" dist="38100" dir="2700000" algn="tl">
              <a:srgbClr val="C0C0C0"/>
            </a:outerShdw>
          </a:effectLst>
          <a:latin typeface="Arial" charset="0"/>
          <a:ea typeface="ＭＳ Ｐゴシック" charset="0"/>
          <a:cs typeface="ＭＳ Ｐゴシック" charset="0"/>
        </a:defRPr>
      </a:lvl4pPr>
      <a:lvl5pPr algn="l" rtl="0" eaLnBrk="0" fontAlgn="base" hangingPunct="0">
        <a:spcBef>
          <a:spcPct val="0"/>
        </a:spcBef>
        <a:spcAft>
          <a:spcPct val="0"/>
        </a:spcAft>
        <a:defRPr sz="2800">
          <a:solidFill>
            <a:srgbClr val="003366"/>
          </a:solidFill>
          <a:effectLst>
            <a:outerShdw blurRad="38100" dist="38100" dir="2700000" algn="tl">
              <a:srgbClr val="C0C0C0"/>
            </a:outerShdw>
          </a:effectLst>
          <a:latin typeface="Arial" charset="0"/>
          <a:ea typeface="ＭＳ Ｐゴシック" charset="0"/>
          <a:cs typeface="ＭＳ Ｐゴシック" charset="0"/>
        </a:defRPr>
      </a:lvl5pPr>
      <a:lvl6pPr marL="457200" algn="l" rtl="0" eaLnBrk="1" fontAlgn="base" hangingPunct="1">
        <a:spcBef>
          <a:spcPct val="0"/>
        </a:spcBef>
        <a:spcAft>
          <a:spcPct val="0"/>
        </a:spcAft>
        <a:defRPr sz="2800">
          <a:solidFill>
            <a:srgbClr val="003366"/>
          </a:solidFill>
          <a:effectLst>
            <a:outerShdw blurRad="38100" dist="38100" dir="2700000" algn="tl">
              <a:srgbClr val="C0C0C0"/>
            </a:outerShdw>
          </a:effectLst>
          <a:latin typeface="Arial" charset="0"/>
        </a:defRPr>
      </a:lvl6pPr>
      <a:lvl7pPr marL="914400" algn="l" rtl="0" eaLnBrk="1" fontAlgn="base" hangingPunct="1">
        <a:spcBef>
          <a:spcPct val="0"/>
        </a:spcBef>
        <a:spcAft>
          <a:spcPct val="0"/>
        </a:spcAft>
        <a:defRPr sz="2800">
          <a:solidFill>
            <a:srgbClr val="003366"/>
          </a:solidFill>
          <a:effectLst>
            <a:outerShdw blurRad="38100" dist="38100" dir="2700000" algn="tl">
              <a:srgbClr val="C0C0C0"/>
            </a:outerShdw>
          </a:effectLst>
          <a:latin typeface="Arial" charset="0"/>
        </a:defRPr>
      </a:lvl7pPr>
      <a:lvl8pPr marL="1371600" algn="l" rtl="0" eaLnBrk="1" fontAlgn="base" hangingPunct="1">
        <a:spcBef>
          <a:spcPct val="0"/>
        </a:spcBef>
        <a:spcAft>
          <a:spcPct val="0"/>
        </a:spcAft>
        <a:defRPr sz="2800">
          <a:solidFill>
            <a:srgbClr val="003366"/>
          </a:solidFill>
          <a:effectLst>
            <a:outerShdw blurRad="38100" dist="38100" dir="2700000" algn="tl">
              <a:srgbClr val="C0C0C0"/>
            </a:outerShdw>
          </a:effectLst>
          <a:latin typeface="Arial" charset="0"/>
        </a:defRPr>
      </a:lvl8pPr>
      <a:lvl9pPr marL="1828800" algn="l" rtl="0" eaLnBrk="1" fontAlgn="base" hangingPunct="1">
        <a:spcBef>
          <a:spcPct val="0"/>
        </a:spcBef>
        <a:spcAft>
          <a:spcPct val="0"/>
        </a:spcAft>
        <a:defRPr sz="2800">
          <a:solidFill>
            <a:srgbClr val="003366"/>
          </a:solidFill>
          <a:effectLst>
            <a:outerShdw blurRad="38100" dist="38100" dir="2700000" algn="tl">
              <a:srgbClr val="C0C0C0"/>
            </a:outerShdw>
          </a:effectLst>
          <a:latin typeface="Arial" charset="0"/>
        </a:defRPr>
      </a:lvl9pPr>
    </p:titleStyle>
    <p:bodyStyle>
      <a:lvl1pPr marL="342900" indent="-342900" algn="l" rtl="0" eaLnBrk="0" fontAlgn="base" hangingPunct="0">
        <a:spcBef>
          <a:spcPct val="20000"/>
        </a:spcBef>
        <a:spcAft>
          <a:spcPct val="0"/>
        </a:spcAft>
        <a:buSzPct val="60000"/>
        <a:buFont typeface="Wingdings" charset="2"/>
        <a:buBlip>
          <a:blip r:embed="rId18"/>
        </a:buBlip>
        <a:defRPr sz="2400">
          <a:solidFill>
            <a:schemeClr val="tx2"/>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buSzPct val="75000"/>
        <a:buBlip>
          <a:blip r:embed="rId19"/>
        </a:buBlip>
        <a:defRPr sz="2200">
          <a:solidFill>
            <a:schemeClr val="tx2"/>
          </a:solidFill>
          <a:latin typeface="+mn-lt"/>
          <a:ea typeface="ＭＳ Ｐゴシック" charset="0"/>
        </a:defRPr>
      </a:lvl2pPr>
      <a:lvl3pPr marL="1143000" indent="-228600" algn="l" rtl="0" eaLnBrk="0" fontAlgn="base" hangingPunct="0">
        <a:spcBef>
          <a:spcPct val="20000"/>
        </a:spcBef>
        <a:spcAft>
          <a:spcPct val="0"/>
        </a:spcAft>
        <a:buSzPct val="70000"/>
        <a:buBlip>
          <a:blip r:embed="rId20"/>
        </a:buBlip>
        <a:defRPr sz="2000">
          <a:solidFill>
            <a:schemeClr val="tx2"/>
          </a:solidFill>
          <a:latin typeface="+mn-lt"/>
          <a:ea typeface="ＭＳ Ｐゴシック" charset="0"/>
        </a:defRPr>
      </a:lvl3pPr>
      <a:lvl4pPr marL="1600200" indent="-228600" algn="l" rtl="0" eaLnBrk="0" fontAlgn="base" hangingPunct="0">
        <a:spcBef>
          <a:spcPct val="20000"/>
        </a:spcBef>
        <a:spcAft>
          <a:spcPct val="0"/>
        </a:spcAft>
        <a:buChar char="–"/>
        <a:defRPr>
          <a:solidFill>
            <a:schemeClr val="tx2"/>
          </a:solidFill>
          <a:latin typeface="+mn-lt"/>
          <a:ea typeface="ＭＳ Ｐゴシック" charset="0"/>
        </a:defRPr>
      </a:lvl4pPr>
      <a:lvl5pPr marL="2057400" indent="-228600" algn="l" rtl="0" eaLnBrk="0" fontAlgn="base" hangingPunct="0">
        <a:spcBef>
          <a:spcPct val="20000"/>
        </a:spcBef>
        <a:spcAft>
          <a:spcPct val="0"/>
        </a:spcAft>
        <a:buChar char="»"/>
        <a:defRPr sz="1600">
          <a:solidFill>
            <a:schemeClr val="tx2"/>
          </a:solidFill>
          <a:latin typeface="+mn-lt"/>
          <a:ea typeface="ＭＳ Ｐゴシック" charset="0"/>
        </a:defRPr>
      </a:lvl5pPr>
      <a:lvl6pPr marL="2514600" indent="-228600" algn="l" rtl="0" eaLnBrk="1" fontAlgn="base" hangingPunct="1">
        <a:spcBef>
          <a:spcPct val="20000"/>
        </a:spcBef>
        <a:spcAft>
          <a:spcPct val="0"/>
        </a:spcAft>
        <a:buChar char="»"/>
        <a:defRPr sz="1600">
          <a:solidFill>
            <a:schemeClr val="tx2"/>
          </a:solidFill>
          <a:latin typeface="+mn-lt"/>
        </a:defRPr>
      </a:lvl6pPr>
      <a:lvl7pPr marL="2971800" indent="-228600" algn="l" rtl="0" eaLnBrk="1" fontAlgn="base" hangingPunct="1">
        <a:spcBef>
          <a:spcPct val="20000"/>
        </a:spcBef>
        <a:spcAft>
          <a:spcPct val="0"/>
        </a:spcAft>
        <a:buChar char="»"/>
        <a:defRPr sz="1600">
          <a:solidFill>
            <a:schemeClr val="tx2"/>
          </a:solidFill>
          <a:latin typeface="+mn-lt"/>
        </a:defRPr>
      </a:lvl7pPr>
      <a:lvl8pPr marL="3429000" indent="-228600" algn="l" rtl="0" eaLnBrk="1" fontAlgn="base" hangingPunct="1">
        <a:spcBef>
          <a:spcPct val="20000"/>
        </a:spcBef>
        <a:spcAft>
          <a:spcPct val="0"/>
        </a:spcAft>
        <a:buChar char="»"/>
        <a:defRPr sz="1600">
          <a:solidFill>
            <a:schemeClr val="tx2"/>
          </a:solidFill>
          <a:latin typeface="+mn-lt"/>
        </a:defRPr>
      </a:lvl8pPr>
      <a:lvl9pPr marL="3886200" indent="-228600" algn="l" rtl="0" eaLnBrk="1" fontAlgn="base" hangingPunct="1">
        <a:spcBef>
          <a:spcPct val="20000"/>
        </a:spcBef>
        <a:spcAft>
          <a:spcPct val="0"/>
        </a:spcAft>
        <a:buChar char="»"/>
        <a:defRPr sz="1600">
          <a:solidFill>
            <a:schemeClr val="tx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nosql-database.org"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nosql-database.or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couchdb.apache.org/" TargetMode="External"/><Relationship Id="rId3" Type="http://schemas.openxmlformats.org/officeDocument/2006/relationships/hyperlink" Target="http://www.mongodb.org/"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project-voldemort.com/" TargetMode="External"/><Relationship Id="rId3" Type="http://schemas.openxmlformats.org/officeDocument/2006/relationships/hyperlink" Target="http://memcachedb.org/"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jpe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8.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26.xml"/><Relationship Id="rId4" Type="http://schemas.openxmlformats.org/officeDocument/2006/relationships/oleObject" Target="../embeddings/oleObject1.bin"/><Relationship Id="rId5" Type="http://schemas.openxmlformats.org/officeDocument/2006/relationships/image" Target="../media/image9.emf"/><Relationship Id="rId1" Type="http://schemas.openxmlformats.org/officeDocument/2006/relationships/vmlDrawing" Target="../drawings/vmlDrawing1.vml"/><Relationship Id="rId2" Type="http://schemas.openxmlformats.org/officeDocument/2006/relationships/slideLayout" Target="../slideLayouts/slideLayout15.xml"/></Relationships>
</file>

<file path=ppt/slides/_rels/slide64.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8.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3.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ctrTitle"/>
          </p:nvPr>
        </p:nvSpPr>
        <p:spPr>
          <a:xfrm>
            <a:off x="685800" y="2286000"/>
            <a:ext cx="7772400" cy="1143000"/>
          </a:xfrm>
        </p:spPr>
        <p:txBody>
          <a:bodyPr/>
          <a:lstStyle/>
          <a:p>
            <a:r>
              <a:rPr lang="it-IT" b="1" dirty="0" err="1">
                <a:effectLst/>
              </a:rPr>
              <a:t>Foundations</a:t>
            </a:r>
            <a:r>
              <a:rPr lang="it-IT" b="1" dirty="0">
                <a:effectLst/>
              </a:rPr>
              <a:t> of </a:t>
            </a:r>
            <a:r>
              <a:rPr lang="it-IT" b="1" dirty="0" err="1">
                <a:effectLst/>
              </a:rPr>
              <a:t>Complex</a:t>
            </a:r>
            <a:r>
              <a:rPr lang="it-IT" b="1" dirty="0">
                <a:effectLst/>
              </a:rPr>
              <a:t> Software </a:t>
            </a:r>
            <a:r>
              <a:rPr lang="it-IT" b="1" dirty="0" err="1">
                <a:effectLst/>
              </a:rPr>
              <a:t>Architectures</a:t>
            </a:r>
            <a:r>
              <a:rPr lang="it-IT" b="1" dirty="0">
                <a:effectLst/>
              </a:rPr>
              <a:t> and </a:t>
            </a:r>
            <a:r>
              <a:rPr lang="it-IT" b="1" dirty="0" err="1">
                <a:effectLst/>
              </a:rPr>
              <a:t>Styles</a:t>
            </a:r>
            <a:endParaRPr lang="en-US" dirty="0">
              <a:effectLst/>
            </a:endParaRPr>
          </a:p>
        </p:txBody>
      </p:sp>
      <p:sp>
        <p:nvSpPr>
          <p:cNvPr id="87043" name="Rectangle 3"/>
          <p:cNvSpPr>
            <a:spLocks noGrp="1" noChangeArrowheads="1"/>
          </p:cNvSpPr>
          <p:nvPr>
            <p:ph type="subTitle" idx="1"/>
          </p:nvPr>
        </p:nvSpPr>
        <p:spPr>
          <a:xfrm>
            <a:off x="1371600" y="3429000"/>
            <a:ext cx="6429552" cy="1080370"/>
          </a:xfrm>
        </p:spPr>
        <p:txBody>
          <a:bodyPr/>
          <a:lstStyle/>
          <a:p>
            <a:pPr eaLnBrk="1" hangingPunct="1">
              <a:buFont typeface="Wingdings" charset="0"/>
              <a:buNone/>
              <a:defRPr/>
            </a:pPr>
            <a:r>
              <a:rPr lang="it-IT" b="1" dirty="0" err="1" smtClean="0">
                <a:effectLst>
                  <a:outerShdw blurRad="38100" dist="38100" dir="2700000" algn="tl">
                    <a:srgbClr val="DDDDDD"/>
                  </a:outerShdw>
                </a:effectLst>
              </a:rPr>
              <a:t>Damian</a:t>
            </a:r>
            <a:r>
              <a:rPr lang="it-IT" b="1" dirty="0" smtClean="0">
                <a:effectLst>
                  <a:outerShdw blurRad="38100" dist="38100" dir="2700000" algn="tl">
                    <a:srgbClr val="DDDDDD"/>
                  </a:outerShdw>
                </a:effectLst>
              </a:rPr>
              <a:t> A. Tamburri, </a:t>
            </a:r>
            <a:r>
              <a:rPr lang="it-IT" b="1" dirty="0" err="1" smtClean="0">
                <a:effectLst>
                  <a:outerShdw blurRad="38100" dist="38100" dir="2700000" algn="tl">
                    <a:srgbClr val="DDDDDD"/>
                  </a:outerShdw>
                </a:effectLst>
              </a:rPr>
              <a:t>Ph.D</a:t>
            </a:r>
            <a:r>
              <a:rPr lang="it-IT" b="1" dirty="0" smtClean="0">
                <a:effectLst>
                  <a:outerShdw blurRad="38100" dist="38100" dir="2700000" algn="tl">
                    <a:srgbClr val="DDDDDD"/>
                  </a:outerShdw>
                </a:effectLst>
              </a:rPr>
              <a:t>.</a:t>
            </a:r>
          </a:p>
          <a:p>
            <a:pPr eaLnBrk="1" hangingPunct="1">
              <a:buFont typeface="Wingdings" charset="0"/>
              <a:buNone/>
              <a:defRPr/>
            </a:pPr>
            <a:r>
              <a:rPr lang="it-IT" dirty="0" smtClean="0">
                <a:effectLst>
                  <a:outerShdw blurRad="38100" dist="38100" dir="2700000" algn="tl">
                    <a:srgbClr val="DDDDDD"/>
                  </a:outerShdw>
                </a:effectLst>
              </a:rPr>
              <a:t>damianandrew.tamburri@polimi.it</a:t>
            </a:r>
          </a:p>
          <a:p>
            <a:pPr eaLnBrk="1" hangingPunct="1">
              <a:buFont typeface="Wingdings" charset="0"/>
              <a:buNone/>
              <a:defRPr/>
            </a:pPr>
            <a:r>
              <a:rPr lang="it-IT" dirty="0" err="1" smtClean="0">
                <a:effectLst>
                  <a:outerShdw blurRad="38100" dist="38100" dir="2700000" algn="tl">
                    <a:srgbClr val="DDDDDD"/>
                  </a:outerShdw>
                </a:effectLst>
              </a:rPr>
              <a:t>dtamburri@acm.org</a:t>
            </a:r>
            <a:endParaRPr lang="it-IT" dirty="0">
              <a:effectLst>
                <a:outerShdw blurRad="38100" dist="38100" dir="2700000" algn="tl">
                  <a:srgbClr val="DDDDDD"/>
                </a:outerShdw>
              </a:effectLst>
            </a:endParaRPr>
          </a:p>
        </p:txBody>
      </p:sp>
      <p:sp>
        <p:nvSpPr>
          <p:cNvPr id="5" name="Slide Number Placeholder 5"/>
          <p:cNvSpPr>
            <a:spLocks noGrp="1"/>
          </p:cNvSpPr>
          <p:nvPr>
            <p:ph type="sldNum" sz="quarter" idx="4294967295"/>
          </p:nvPr>
        </p:nvSpPr>
        <p:spPr>
          <a:xfrm>
            <a:off x="7239000" y="6248400"/>
            <a:ext cx="1905000" cy="457200"/>
          </a:xfrm>
        </p:spPr>
        <p:txBody>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defRPr/>
            </a:pPr>
            <a:fld id="{FA4BE2DA-B363-A44D-B5F7-91349095515A}" type="slidenum">
              <a:rPr lang="it-IT" altLang="en-US" sz="1200" smtClean="0">
                <a:solidFill>
                  <a:srgbClr val="003366"/>
                </a:solidFill>
                <a:latin typeface="Trebuchet MS" charset="0"/>
              </a:rPr>
              <a:pPr>
                <a:defRPr/>
              </a:pPr>
              <a:t>1</a:t>
            </a:fld>
            <a:endParaRPr lang="it-IT" altLang="en-US" sz="1200" smtClean="0">
              <a:solidFill>
                <a:srgbClr val="003366"/>
              </a:solidFill>
              <a:latin typeface="Trebuchet MS" charset="0"/>
            </a:endParaRP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t>History of the World, Part 1</a:t>
            </a:r>
          </a:p>
        </p:txBody>
      </p:sp>
      <p:sp>
        <p:nvSpPr>
          <p:cNvPr id="7171" name="Rectangle 3"/>
          <p:cNvSpPr>
            <a:spLocks noGrp="1" noChangeArrowheads="1"/>
          </p:cNvSpPr>
          <p:nvPr>
            <p:ph type="body" idx="1"/>
          </p:nvPr>
        </p:nvSpPr>
        <p:spPr/>
        <p:txBody>
          <a:bodyPr/>
          <a:lstStyle/>
          <a:p>
            <a:r>
              <a:rPr lang="en-US" sz="2400" dirty="0"/>
              <a:t>Relational Databases – mainstay of </a:t>
            </a:r>
            <a:r>
              <a:rPr lang="en-US" sz="2400" dirty="0" smtClean="0"/>
              <a:t>business</a:t>
            </a:r>
          </a:p>
          <a:p>
            <a:pPr marL="0" indent="0">
              <a:buNone/>
            </a:pPr>
            <a:endParaRPr lang="en-US" sz="2400" dirty="0"/>
          </a:p>
          <a:p>
            <a:r>
              <a:rPr lang="en-US" sz="2400" dirty="0"/>
              <a:t>Web-based applications caused spikes</a:t>
            </a:r>
          </a:p>
          <a:p>
            <a:pPr lvl="1"/>
            <a:r>
              <a:rPr lang="en-US" sz="2200" dirty="0"/>
              <a:t>Especially true for public-facing e-Commerce sites</a:t>
            </a:r>
          </a:p>
          <a:p>
            <a:endParaRPr lang="en-US" sz="2400" dirty="0" smtClean="0"/>
          </a:p>
          <a:p>
            <a:r>
              <a:rPr lang="en-US" sz="2400" dirty="0" smtClean="0"/>
              <a:t>Developers </a:t>
            </a:r>
            <a:r>
              <a:rPr lang="en-US" sz="2400" dirty="0"/>
              <a:t>begin to front RDBMS with </a:t>
            </a:r>
            <a:r>
              <a:rPr lang="en-US" sz="2400" dirty="0" err="1"/>
              <a:t>memcache</a:t>
            </a:r>
            <a:r>
              <a:rPr lang="en-US" sz="2400" dirty="0"/>
              <a:t> or integrate other caching mechanisms within the application (</a:t>
            </a:r>
            <a:r>
              <a:rPr lang="en-US" sz="2400" dirty="0" err="1"/>
              <a:t>ie</a:t>
            </a:r>
            <a:r>
              <a:rPr lang="en-US" sz="2400" dirty="0"/>
              <a:t>. </a:t>
            </a:r>
            <a:r>
              <a:rPr lang="en-US" sz="2400" dirty="0" err="1"/>
              <a:t>Ehcache</a:t>
            </a:r>
            <a:r>
              <a:rPr lang="en-US" sz="2400" dirty="0"/>
              <a:t>)</a:t>
            </a:r>
          </a:p>
        </p:txBody>
      </p:sp>
      <p:sp>
        <p:nvSpPr>
          <p:cNvPr id="2" name="Date Placeholder 1"/>
          <p:cNvSpPr>
            <a:spLocks noGrp="1"/>
          </p:cNvSpPr>
          <p:nvPr>
            <p:ph type="dt" sz="half" idx="10"/>
          </p:nvPr>
        </p:nvSpPr>
        <p:spPr/>
        <p:txBody>
          <a:bodyPr/>
          <a:lstStyle/>
          <a:p>
            <a:pPr>
              <a:defRPr/>
            </a:pPr>
            <a:fld id="{2A1D6C82-FB63-4D42-8666-154AECA36490}" type="datetime3">
              <a:rPr lang="en-US" smtClean="0"/>
              <a:t>27 November 2017</a:t>
            </a:fld>
            <a:endParaRPr lang="it-IT"/>
          </a:p>
        </p:txBody>
      </p:sp>
      <p:sp>
        <p:nvSpPr>
          <p:cNvPr id="3" name="Slide Number Placeholder 2"/>
          <p:cNvSpPr>
            <a:spLocks noGrp="1"/>
          </p:cNvSpPr>
          <p:nvPr>
            <p:ph type="sldNum" sz="quarter" idx="12"/>
          </p:nvPr>
        </p:nvSpPr>
        <p:spPr/>
        <p:txBody>
          <a:bodyPr/>
          <a:lstStyle/>
          <a:p>
            <a:pPr>
              <a:defRPr/>
            </a:pPr>
            <a:fld id="{1B1625E7-A0C6-CE42-A3E8-6094708A5C26}" type="slidenum">
              <a:rPr lang="it-IT" altLang="en-US" smtClean="0"/>
              <a:pPr>
                <a:defRPr/>
              </a:pPr>
              <a:t>10</a:t>
            </a:fld>
            <a:endParaRPr lang="it-IT" altLang="en-US"/>
          </a:p>
        </p:txBody>
      </p:sp>
    </p:spTree>
    <p:extLst>
      <p:ext uri="{BB962C8B-B14F-4D97-AF65-F5344CB8AC3E}">
        <p14:creationId xmlns:p14="http://schemas.microsoft.com/office/powerpoint/2010/main" val="27322488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t>Scaling Up</a:t>
            </a:r>
          </a:p>
        </p:txBody>
      </p:sp>
      <p:sp>
        <p:nvSpPr>
          <p:cNvPr id="12291" name="Rectangle 3"/>
          <p:cNvSpPr>
            <a:spLocks noGrp="1" noChangeArrowheads="1"/>
          </p:cNvSpPr>
          <p:nvPr>
            <p:ph type="body" idx="1"/>
          </p:nvPr>
        </p:nvSpPr>
        <p:spPr>
          <a:xfrm>
            <a:off x="517333" y="1069796"/>
            <a:ext cx="7772400" cy="4781550"/>
          </a:xfrm>
        </p:spPr>
        <p:txBody>
          <a:bodyPr/>
          <a:lstStyle/>
          <a:p>
            <a:r>
              <a:rPr lang="en-US" sz="2400" dirty="0"/>
              <a:t>Issues with scaling up when the dataset is just </a:t>
            </a:r>
            <a:r>
              <a:rPr lang="en-US" sz="2400" b="1" dirty="0"/>
              <a:t>too </a:t>
            </a:r>
            <a:r>
              <a:rPr lang="en-US" sz="2400" b="1" dirty="0" smtClean="0"/>
              <a:t>big</a:t>
            </a:r>
          </a:p>
          <a:p>
            <a:pPr marL="0" indent="0">
              <a:buNone/>
            </a:pPr>
            <a:endParaRPr lang="en-US" sz="2400" dirty="0"/>
          </a:p>
          <a:p>
            <a:r>
              <a:rPr lang="en-US" sz="2400" dirty="0"/>
              <a:t>RDBMS were not designed to be </a:t>
            </a:r>
            <a:r>
              <a:rPr lang="en-US" sz="2400" dirty="0" smtClean="0"/>
              <a:t>distributed</a:t>
            </a:r>
          </a:p>
          <a:p>
            <a:endParaRPr lang="en-US" sz="2400" dirty="0"/>
          </a:p>
          <a:p>
            <a:r>
              <a:rPr lang="en-US" sz="2400" dirty="0"/>
              <a:t>Began to look at multi-node database </a:t>
            </a:r>
            <a:r>
              <a:rPr lang="en-US" sz="2400" dirty="0" smtClean="0"/>
              <a:t>solutions</a:t>
            </a:r>
          </a:p>
          <a:p>
            <a:endParaRPr lang="en-US" sz="2400" dirty="0"/>
          </a:p>
          <a:p>
            <a:r>
              <a:rPr lang="en-US" sz="2400" dirty="0"/>
              <a:t>Known as </a:t>
            </a:r>
            <a:r>
              <a:rPr lang="ja-JP" altLang="en-US" sz="2400" dirty="0">
                <a:latin typeface="Arial"/>
              </a:rPr>
              <a:t>‘</a:t>
            </a:r>
            <a:r>
              <a:rPr lang="en-US" sz="2400" dirty="0"/>
              <a:t>scaling out</a:t>
            </a:r>
            <a:r>
              <a:rPr lang="ja-JP" altLang="en-US" sz="2400" dirty="0">
                <a:latin typeface="Arial"/>
              </a:rPr>
              <a:t>’</a:t>
            </a:r>
            <a:r>
              <a:rPr lang="en-US" sz="2400" dirty="0"/>
              <a:t> or </a:t>
            </a:r>
            <a:r>
              <a:rPr lang="ja-JP" altLang="en-US" sz="2400" dirty="0">
                <a:latin typeface="Arial"/>
              </a:rPr>
              <a:t>‘</a:t>
            </a:r>
            <a:r>
              <a:rPr lang="en-US" sz="2400" dirty="0"/>
              <a:t>horizontal scaling</a:t>
            </a:r>
            <a:r>
              <a:rPr lang="ja-JP" altLang="en-US" sz="2400" dirty="0">
                <a:latin typeface="Arial"/>
              </a:rPr>
              <a:t>’</a:t>
            </a:r>
            <a:endParaRPr lang="en-US" sz="2400" dirty="0"/>
          </a:p>
          <a:p>
            <a:endParaRPr lang="en-US" sz="2400" dirty="0" smtClean="0"/>
          </a:p>
          <a:p>
            <a:r>
              <a:rPr lang="en-US" sz="2400" dirty="0" smtClean="0"/>
              <a:t>Different </a:t>
            </a:r>
            <a:r>
              <a:rPr lang="en-US" sz="2400" dirty="0"/>
              <a:t>approaches include:</a:t>
            </a:r>
          </a:p>
          <a:p>
            <a:pPr lvl="1"/>
            <a:r>
              <a:rPr lang="en-US" sz="2200" dirty="0"/>
              <a:t>Master-slave</a:t>
            </a:r>
          </a:p>
          <a:p>
            <a:pPr lvl="1"/>
            <a:r>
              <a:rPr lang="en-US" sz="2200" dirty="0" err="1"/>
              <a:t>Sharding</a:t>
            </a:r>
            <a:endParaRPr lang="en-US" sz="2200" dirty="0"/>
          </a:p>
          <a:p>
            <a:pPr>
              <a:buFont typeface="Webdings" charset="0"/>
              <a:buNone/>
            </a:pPr>
            <a:endParaRPr lang="en-US" sz="2400" dirty="0"/>
          </a:p>
          <a:p>
            <a:pPr>
              <a:buFont typeface="Webdings" charset="0"/>
              <a:buNone/>
            </a:pPr>
            <a:endParaRPr lang="en-US" dirty="0"/>
          </a:p>
        </p:txBody>
      </p:sp>
      <p:sp>
        <p:nvSpPr>
          <p:cNvPr id="2" name="Date Placeholder 1"/>
          <p:cNvSpPr>
            <a:spLocks noGrp="1"/>
          </p:cNvSpPr>
          <p:nvPr>
            <p:ph type="dt" sz="half" idx="10"/>
          </p:nvPr>
        </p:nvSpPr>
        <p:spPr/>
        <p:txBody>
          <a:bodyPr/>
          <a:lstStyle/>
          <a:p>
            <a:pPr>
              <a:defRPr/>
            </a:pPr>
            <a:fld id="{7BB3FB0A-773D-0043-AED8-92B936AEA028}" type="datetime3">
              <a:rPr lang="en-US" smtClean="0"/>
              <a:t>27 November 2017</a:t>
            </a:fld>
            <a:endParaRPr lang="it-IT"/>
          </a:p>
        </p:txBody>
      </p:sp>
      <p:sp>
        <p:nvSpPr>
          <p:cNvPr id="3" name="Slide Number Placeholder 2"/>
          <p:cNvSpPr>
            <a:spLocks noGrp="1"/>
          </p:cNvSpPr>
          <p:nvPr>
            <p:ph type="sldNum" sz="quarter" idx="12"/>
          </p:nvPr>
        </p:nvSpPr>
        <p:spPr/>
        <p:txBody>
          <a:bodyPr/>
          <a:lstStyle/>
          <a:p>
            <a:pPr>
              <a:defRPr/>
            </a:pPr>
            <a:fld id="{1B1625E7-A0C6-CE42-A3E8-6094708A5C26}" type="slidenum">
              <a:rPr lang="it-IT" altLang="en-US" smtClean="0"/>
              <a:pPr>
                <a:defRPr/>
              </a:pPr>
              <a:t>11</a:t>
            </a:fld>
            <a:endParaRPr lang="it-IT" altLang="en-US"/>
          </a:p>
        </p:txBody>
      </p:sp>
    </p:spTree>
    <p:extLst>
      <p:ext uri="{BB962C8B-B14F-4D97-AF65-F5344CB8AC3E}">
        <p14:creationId xmlns:p14="http://schemas.microsoft.com/office/powerpoint/2010/main" val="33624157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a:t>Scaling RDBMS – Master/Slave</a:t>
            </a:r>
          </a:p>
        </p:txBody>
      </p:sp>
      <p:sp>
        <p:nvSpPr>
          <p:cNvPr id="34819" name="Rectangle 3"/>
          <p:cNvSpPr>
            <a:spLocks noGrp="1" noChangeArrowheads="1"/>
          </p:cNvSpPr>
          <p:nvPr>
            <p:ph type="body" idx="1"/>
          </p:nvPr>
        </p:nvSpPr>
        <p:spPr/>
        <p:txBody>
          <a:bodyPr/>
          <a:lstStyle/>
          <a:p>
            <a:r>
              <a:rPr lang="en-US" sz="2400" dirty="0"/>
              <a:t>Master-Slave</a:t>
            </a:r>
          </a:p>
          <a:p>
            <a:pPr lvl="1"/>
            <a:r>
              <a:rPr lang="en-US" sz="2200" dirty="0"/>
              <a:t>All writes are written to the master. All reads performed against the replicated slave </a:t>
            </a:r>
            <a:r>
              <a:rPr lang="en-US" sz="2200" dirty="0" smtClean="0"/>
              <a:t>databases</a:t>
            </a:r>
          </a:p>
          <a:p>
            <a:pPr marL="457200" lvl="1" indent="0">
              <a:buNone/>
            </a:pPr>
            <a:endParaRPr lang="en-US" sz="2200" dirty="0"/>
          </a:p>
          <a:p>
            <a:pPr lvl="1"/>
            <a:r>
              <a:rPr lang="en-US" sz="2200" dirty="0"/>
              <a:t>Critical reads may be incorrect as writes may not have been propagated </a:t>
            </a:r>
            <a:r>
              <a:rPr lang="en-US" sz="2200" dirty="0" smtClean="0"/>
              <a:t>down</a:t>
            </a:r>
          </a:p>
          <a:p>
            <a:pPr marL="457200" lvl="1" indent="0">
              <a:buNone/>
            </a:pPr>
            <a:endParaRPr lang="en-US" sz="2200" dirty="0"/>
          </a:p>
          <a:p>
            <a:pPr lvl="1"/>
            <a:r>
              <a:rPr lang="en-US" sz="2200" dirty="0"/>
              <a:t>Large data sets can pose problems as master needs to duplicate data to slaves</a:t>
            </a:r>
          </a:p>
        </p:txBody>
      </p:sp>
      <p:sp>
        <p:nvSpPr>
          <p:cNvPr id="2" name="Date Placeholder 1"/>
          <p:cNvSpPr>
            <a:spLocks noGrp="1"/>
          </p:cNvSpPr>
          <p:nvPr>
            <p:ph type="dt" sz="half" idx="10"/>
          </p:nvPr>
        </p:nvSpPr>
        <p:spPr/>
        <p:txBody>
          <a:bodyPr/>
          <a:lstStyle/>
          <a:p>
            <a:pPr>
              <a:defRPr/>
            </a:pPr>
            <a:fld id="{54DA6ABC-A950-1A4B-8300-CFF88D6682FF}" type="datetime3">
              <a:rPr lang="en-US" smtClean="0"/>
              <a:t>27 November 2017</a:t>
            </a:fld>
            <a:endParaRPr lang="it-IT"/>
          </a:p>
        </p:txBody>
      </p:sp>
      <p:sp>
        <p:nvSpPr>
          <p:cNvPr id="3" name="Slide Number Placeholder 2"/>
          <p:cNvSpPr>
            <a:spLocks noGrp="1"/>
          </p:cNvSpPr>
          <p:nvPr>
            <p:ph type="sldNum" sz="quarter" idx="12"/>
          </p:nvPr>
        </p:nvSpPr>
        <p:spPr/>
        <p:txBody>
          <a:bodyPr/>
          <a:lstStyle/>
          <a:p>
            <a:pPr>
              <a:defRPr/>
            </a:pPr>
            <a:fld id="{1B1625E7-A0C6-CE42-A3E8-6094708A5C26}" type="slidenum">
              <a:rPr lang="it-IT" altLang="en-US" smtClean="0"/>
              <a:pPr>
                <a:defRPr/>
              </a:pPr>
              <a:t>12</a:t>
            </a:fld>
            <a:endParaRPr lang="it-IT" altLang="en-US"/>
          </a:p>
        </p:txBody>
      </p:sp>
    </p:spTree>
    <p:extLst>
      <p:ext uri="{BB962C8B-B14F-4D97-AF65-F5344CB8AC3E}">
        <p14:creationId xmlns:p14="http://schemas.microsoft.com/office/powerpoint/2010/main" val="37182898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t>Scaling RDBMS - Sharding</a:t>
            </a:r>
          </a:p>
        </p:txBody>
      </p:sp>
      <p:sp>
        <p:nvSpPr>
          <p:cNvPr id="35843" name="Rectangle 3"/>
          <p:cNvSpPr>
            <a:spLocks noGrp="1" noChangeArrowheads="1"/>
          </p:cNvSpPr>
          <p:nvPr>
            <p:ph type="body" idx="1"/>
          </p:nvPr>
        </p:nvSpPr>
        <p:spPr/>
        <p:txBody>
          <a:bodyPr/>
          <a:lstStyle/>
          <a:p>
            <a:r>
              <a:rPr lang="en-US" sz="2400" dirty="0"/>
              <a:t>Partition or </a:t>
            </a:r>
            <a:r>
              <a:rPr lang="en-US" sz="2400" i="1" dirty="0" err="1" smtClean="0"/>
              <a:t>Sharding</a:t>
            </a:r>
            <a:r>
              <a:rPr lang="en-US" sz="2400" dirty="0" smtClean="0"/>
              <a:t>:</a:t>
            </a:r>
            <a:endParaRPr lang="en-US" sz="2400" dirty="0"/>
          </a:p>
          <a:p>
            <a:pPr lvl="1"/>
            <a:r>
              <a:rPr lang="en-US" sz="2200" dirty="0"/>
              <a:t>Scales well for both reads and </a:t>
            </a:r>
            <a:r>
              <a:rPr lang="en-US" sz="2200" dirty="0" smtClean="0"/>
              <a:t>writes</a:t>
            </a:r>
          </a:p>
          <a:p>
            <a:pPr marL="457200" lvl="1" indent="0">
              <a:buNone/>
            </a:pPr>
            <a:endParaRPr lang="en-US" sz="2200" dirty="0"/>
          </a:p>
          <a:p>
            <a:pPr lvl="1"/>
            <a:r>
              <a:rPr lang="en-US" sz="2200" dirty="0"/>
              <a:t>Not transparent, application needs to be partition-</a:t>
            </a:r>
            <a:r>
              <a:rPr lang="en-US" sz="2200" dirty="0" smtClean="0"/>
              <a:t>aware</a:t>
            </a:r>
          </a:p>
          <a:p>
            <a:pPr lvl="1"/>
            <a:endParaRPr lang="en-US" sz="2200" dirty="0"/>
          </a:p>
          <a:p>
            <a:pPr lvl="1"/>
            <a:r>
              <a:rPr lang="en-US" sz="2200" dirty="0"/>
              <a:t>Can no longer have relationships/joins across partitions</a:t>
            </a:r>
          </a:p>
          <a:p>
            <a:pPr lvl="1"/>
            <a:endParaRPr lang="en-US" sz="2200" dirty="0" smtClean="0"/>
          </a:p>
          <a:p>
            <a:pPr lvl="1"/>
            <a:r>
              <a:rPr lang="en-US" sz="2200" dirty="0" smtClean="0"/>
              <a:t>Loss </a:t>
            </a:r>
            <a:r>
              <a:rPr lang="en-US" sz="2200" dirty="0"/>
              <a:t>of referential integrity across shards</a:t>
            </a:r>
          </a:p>
        </p:txBody>
      </p:sp>
      <p:sp>
        <p:nvSpPr>
          <p:cNvPr id="2" name="Date Placeholder 1"/>
          <p:cNvSpPr>
            <a:spLocks noGrp="1"/>
          </p:cNvSpPr>
          <p:nvPr>
            <p:ph type="dt" sz="half" idx="10"/>
          </p:nvPr>
        </p:nvSpPr>
        <p:spPr/>
        <p:txBody>
          <a:bodyPr/>
          <a:lstStyle/>
          <a:p>
            <a:pPr>
              <a:defRPr/>
            </a:pPr>
            <a:fld id="{C007A227-2AFF-3743-9F27-F41617004C1A}" type="datetime3">
              <a:rPr lang="en-US" smtClean="0"/>
              <a:t>27 November 2017</a:t>
            </a:fld>
            <a:endParaRPr lang="it-IT"/>
          </a:p>
        </p:txBody>
      </p:sp>
      <p:sp>
        <p:nvSpPr>
          <p:cNvPr id="3" name="Slide Number Placeholder 2"/>
          <p:cNvSpPr>
            <a:spLocks noGrp="1"/>
          </p:cNvSpPr>
          <p:nvPr>
            <p:ph type="sldNum" sz="quarter" idx="12"/>
          </p:nvPr>
        </p:nvSpPr>
        <p:spPr/>
        <p:txBody>
          <a:bodyPr/>
          <a:lstStyle/>
          <a:p>
            <a:pPr>
              <a:defRPr/>
            </a:pPr>
            <a:fld id="{1B1625E7-A0C6-CE42-A3E8-6094708A5C26}" type="slidenum">
              <a:rPr lang="it-IT" altLang="en-US" smtClean="0"/>
              <a:pPr>
                <a:defRPr/>
              </a:pPr>
              <a:t>13</a:t>
            </a:fld>
            <a:endParaRPr lang="it-IT" altLang="en-US"/>
          </a:p>
        </p:txBody>
      </p:sp>
    </p:spTree>
    <p:extLst>
      <p:ext uri="{BB962C8B-B14F-4D97-AF65-F5344CB8AC3E}">
        <p14:creationId xmlns:p14="http://schemas.microsoft.com/office/powerpoint/2010/main" val="36050645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a:t>Other ways to scale RDBMS</a:t>
            </a:r>
          </a:p>
        </p:txBody>
      </p:sp>
      <p:sp>
        <p:nvSpPr>
          <p:cNvPr id="37891" name="Rectangle 3"/>
          <p:cNvSpPr>
            <a:spLocks noGrp="1" noChangeArrowheads="1"/>
          </p:cNvSpPr>
          <p:nvPr>
            <p:ph type="body" idx="1"/>
          </p:nvPr>
        </p:nvSpPr>
        <p:spPr/>
        <p:txBody>
          <a:bodyPr/>
          <a:lstStyle/>
          <a:p>
            <a:r>
              <a:rPr lang="en-US" sz="2400" dirty="0"/>
              <a:t>Multi-Master </a:t>
            </a:r>
            <a:r>
              <a:rPr lang="en-US" sz="2400" dirty="0" smtClean="0"/>
              <a:t>replication</a:t>
            </a:r>
          </a:p>
          <a:p>
            <a:pPr marL="0" indent="0">
              <a:buNone/>
            </a:pPr>
            <a:endParaRPr lang="en-US" sz="2400" dirty="0"/>
          </a:p>
          <a:p>
            <a:r>
              <a:rPr lang="en-US" sz="2400" dirty="0"/>
              <a:t>INSERT only, not UPDATES/DELETES</a:t>
            </a:r>
          </a:p>
          <a:p>
            <a:endParaRPr lang="en-US" sz="2400" dirty="0" smtClean="0"/>
          </a:p>
          <a:p>
            <a:r>
              <a:rPr lang="en-US" sz="2400" dirty="0" smtClean="0"/>
              <a:t>No </a:t>
            </a:r>
            <a:r>
              <a:rPr lang="en-US" sz="2400" dirty="0"/>
              <a:t>JOINs, thereby reducing query time</a:t>
            </a:r>
          </a:p>
          <a:p>
            <a:pPr lvl="1"/>
            <a:r>
              <a:rPr lang="en-US" sz="2200" dirty="0"/>
              <a:t>This involves de-normalizing data</a:t>
            </a:r>
          </a:p>
          <a:p>
            <a:endParaRPr lang="en-US" sz="2400" dirty="0" smtClean="0"/>
          </a:p>
          <a:p>
            <a:r>
              <a:rPr lang="en-US" sz="2400" dirty="0" smtClean="0"/>
              <a:t>In</a:t>
            </a:r>
            <a:r>
              <a:rPr lang="en-US" sz="2400" dirty="0"/>
              <a:t>-memory databases</a:t>
            </a:r>
          </a:p>
        </p:txBody>
      </p:sp>
      <p:sp>
        <p:nvSpPr>
          <p:cNvPr id="2" name="Date Placeholder 1"/>
          <p:cNvSpPr>
            <a:spLocks noGrp="1"/>
          </p:cNvSpPr>
          <p:nvPr>
            <p:ph type="dt" sz="half" idx="10"/>
          </p:nvPr>
        </p:nvSpPr>
        <p:spPr/>
        <p:txBody>
          <a:bodyPr/>
          <a:lstStyle/>
          <a:p>
            <a:pPr>
              <a:defRPr/>
            </a:pPr>
            <a:fld id="{BE9600E0-3A89-0B40-AF67-CD7EC54FDCE0}" type="datetime3">
              <a:rPr lang="en-US" smtClean="0"/>
              <a:t>27 November 2017</a:t>
            </a:fld>
            <a:endParaRPr lang="it-IT"/>
          </a:p>
        </p:txBody>
      </p:sp>
      <p:sp>
        <p:nvSpPr>
          <p:cNvPr id="3" name="Slide Number Placeholder 2"/>
          <p:cNvSpPr>
            <a:spLocks noGrp="1"/>
          </p:cNvSpPr>
          <p:nvPr>
            <p:ph type="sldNum" sz="quarter" idx="12"/>
          </p:nvPr>
        </p:nvSpPr>
        <p:spPr/>
        <p:txBody>
          <a:bodyPr/>
          <a:lstStyle/>
          <a:p>
            <a:pPr>
              <a:defRPr/>
            </a:pPr>
            <a:fld id="{1B1625E7-A0C6-CE42-A3E8-6094708A5C26}" type="slidenum">
              <a:rPr lang="it-IT" altLang="en-US" smtClean="0"/>
              <a:pPr>
                <a:defRPr/>
              </a:pPr>
              <a:t>14</a:t>
            </a:fld>
            <a:endParaRPr lang="it-IT" altLang="en-US"/>
          </a:p>
        </p:txBody>
      </p:sp>
    </p:spTree>
    <p:extLst>
      <p:ext uri="{BB962C8B-B14F-4D97-AF65-F5344CB8AC3E}">
        <p14:creationId xmlns:p14="http://schemas.microsoft.com/office/powerpoint/2010/main" val="5984641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a:t>What is NoSQL?</a:t>
            </a:r>
          </a:p>
        </p:txBody>
      </p:sp>
      <p:sp>
        <p:nvSpPr>
          <p:cNvPr id="58371" name="Rectangle 3"/>
          <p:cNvSpPr>
            <a:spLocks noGrp="1" noChangeArrowheads="1"/>
          </p:cNvSpPr>
          <p:nvPr>
            <p:ph type="body" idx="1"/>
          </p:nvPr>
        </p:nvSpPr>
        <p:spPr/>
        <p:txBody>
          <a:bodyPr/>
          <a:lstStyle/>
          <a:p>
            <a:r>
              <a:rPr lang="en-US" sz="2400" dirty="0"/>
              <a:t>Stands for </a:t>
            </a:r>
            <a:r>
              <a:rPr lang="en-US" sz="2400" b="1" dirty="0"/>
              <a:t>N</a:t>
            </a:r>
            <a:r>
              <a:rPr lang="en-US" sz="2400" dirty="0"/>
              <a:t>ot </a:t>
            </a:r>
            <a:r>
              <a:rPr lang="en-US" sz="2400" b="1" dirty="0"/>
              <a:t>O</a:t>
            </a:r>
            <a:r>
              <a:rPr lang="en-US" sz="2400" dirty="0"/>
              <a:t>nly </a:t>
            </a:r>
            <a:r>
              <a:rPr lang="en-US" sz="2400" b="1" dirty="0" smtClean="0"/>
              <a:t>SQL</a:t>
            </a:r>
          </a:p>
          <a:p>
            <a:pPr marL="0" indent="0">
              <a:buNone/>
            </a:pPr>
            <a:endParaRPr lang="en-US" sz="2400" b="1" dirty="0"/>
          </a:p>
          <a:p>
            <a:r>
              <a:rPr lang="en-US" sz="2400" dirty="0"/>
              <a:t>Class of non-relational data storage systems</a:t>
            </a:r>
          </a:p>
          <a:p>
            <a:endParaRPr lang="en-US" sz="2400" dirty="0" smtClean="0"/>
          </a:p>
          <a:p>
            <a:r>
              <a:rPr lang="en-US" sz="2400" dirty="0" smtClean="0"/>
              <a:t>Usually </a:t>
            </a:r>
            <a:r>
              <a:rPr lang="en-US" sz="2400" dirty="0"/>
              <a:t>do not require a fixed table schema nor do they use the concept of joins</a:t>
            </a:r>
          </a:p>
          <a:p>
            <a:endParaRPr lang="en-US" sz="2400" dirty="0" smtClean="0"/>
          </a:p>
          <a:p>
            <a:r>
              <a:rPr lang="en-US" sz="2400" dirty="0" smtClean="0"/>
              <a:t>All </a:t>
            </a:r>
            <a:r>
              <a:rPr lang="en-US" sz="2400" dirty="0" err="1"/>
              <a:t>NoSQL</a:t>
            </a:r>
            <a:r>
              <a:rPr lang="en-US" sz="2400" dirty="0"/>
              <a:t> offerings relax one or more of the ACID properties (will talk about the CAP theorem)</a:t>
            </a:r>
          </a:p>
          <a:p>
            <a:endParaRPr lang="en-US" sz="2400" dirty="0"/>
          </a:p>
        </p:txBody>
      </p:sp>
      <p:sp>
        <p:nvSpPr>
          <p:cNvPr id="2" name="Date Placeholder 1"/>
          <p:cNvSpPr>
            <a:spLocks noGrp="1"/>
          </p:cNvSpPr>
          <p:nvPr>
            <p:ph type="dt" sz="half" idx="10"/>
          </p:nvPr>
        </p:nvSpPr>
        <p:spPr/>
        <p:txBody>
          <a:bodyPr/>
          <a:lstStyle/>
          <a:p>
            <a:pPr>
              <a:defRPr/>
            </a:pPr>
            <a:fld id="{D45372CE-C3AC-1E43-ABC6-F5EBB20D2BA9}" type="datetime3">
              <a:rPr lang="en-US" smtClean="0"/>
              <a:t>27 November 2017</a:t>
            </a:fld>
            <a:endParaRPr lang="it-IT"/>
          </a:p>
        </p:txBody>
      </p:sp>
      <p:sp>
        <p:nvSpPr>
          <p:cNvPr id="3" name="Slide Number Placeholder 2"/>
          <p:cNvSpPr>
            <a:spLocks noGrp="1"/>
          </p:cNvSpPr>
          <p:nvPr>
            <p:ph type="sldNum" sz="quarter" idx="12"/>
          </p:nvPr>
        </p:nvSpPr>
        <p:spPr/>
        <p:txBody>
          <a:bodyPr/>
          <a:lstStyle/>
          <a:p>
            <a:pPr>
              <a:defRPr/>
            </a:pPr>
            <a:fld id="{1B1625E7-A0C6-CE42-A3E8-6094708A5C26}" type="slidenum">
              <a:rPr lang="it-IT" altLang="en-US" smtClean="0"/>
              <a:pPr>
                <a:defRPr/>
              </a:pPr>
              <a:t>15</a:t>
            </a:fld>
            <a:endParaRPr lang="it-IT" altLang="en-US"/>
          </a:p>
        </p:txBody>
      </p:sp>
    </p:spTree>
    <p:extLst>
      <p:ext uri="{BB962C8B-B14F-4D97-AF65-F5344CB8AC3E}">
        <p14:creationId xmlns:p14="http://schemas.microsoft.com/office/powerpoint/2010/main" val="29583241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t>Why NoSQL?</a:t>
            </a:r>
          </a:p>
        </p:txBody>
      </p:sp>
      <p:sp>
        <p:nvSpPr>
          <p:cNvPr id="32771" name="Rectangle 3"/>
          <p:cNvSpPr>
            <a:spLocks noGrp="1" noChangeArrowheads="1"/>
          </p:cNvSpPr>
          <p:nvPr>
            <p:ph type="body" idx="1"/>
          </p:nvPr>
        </p:nvSpPr>
        <p:spPr/>
        <p:txBody>
          <a:bodyPr/>
          <a:lstStyle/>
          <a:p>
            <a:r>
              <a:rPr lang="en-US" sz="2400" dirty="0"/>
              <a:t>For data storage, an RDBMS cannot be the be-all/end-all</a:t>
            </a:r>
          </a:p>
          <a:p>
            <a:endParaRPr lang="en-US" sz="2400" dirty="0" smtClean="0"/>
          </a:p>
          <a:p>
            <a:r>
              <a:rPr lang="en-US" sz="2400" dirty="0" smtClean="0"/>
              <a:t>Just </a:t>
            </a:r>
            <a:r>
              <a:rPr lang="en-US" sz="2400" dirty="0"/>
              <a:t>as there are different programming languages, need to have other data storage tools in the toolbox</a:t>
            </a:r>
          </a:p>
          <a:p>
            <a:endParaRPr lang="en-US" sz="2400" dirty="0" smtClean="0"/>
          </a:p>
          <a:p>
            <a:r>
              <a:rPr lang="en-US" sz="2400" dirty="0" smtClean="0"/>
              <a:t>A </a:t>
            </a:r>
            <a:r>
              <a:rPr lang="en-US" sz="2400" dirty="0" err="1"/>
              <a:t>NoSQL</a:t>
            </a:r>
            <a:r>
              <a:rPr lang="en-US" sz="2400" dirty="0"/>
              <a:t> solution is more acceptable to a client now than even a year ago</a:t>
            </a:r>
          </a:p>
          <a:p>
            <a:pPr lvl="1"/>
            <a:r>
              <a:rPr lang="en-US" sz="2200" dirty="0"/>
              <a:t>Think about proposing a Ruby/Rails or Groovy/Grails solution now versus a couple of years ago</a:t>
            </a:r>
          </a:p>
        </p:txBody>
      </p:sp>
      <p:sp>
        <p:nvSpPr>
          <p:cNvPr id="2" name="Date Placeholder 1"/>
          <p:cNvSpPr>
            <a:spLocks noGrp="1"/>
          </p:cNvSpPr>
          <p:nvPr>
            <p:ph type="dt" sz="half" idx="10"/>
          </p:nvPr>
        </p:nvSpPr>
        <p:spPr/>
        <p:txBody>
          <a:bodyPr/>
          <a:lstStyle/>
          <a:p>
            <a:pPr>
              <a:defRPr/>
            </a:pPr>
            <a:fld id="{E6FA01E1-59A6-BB4F-AEC6-BE98930FF773}" type="datetime3">
              <a:rPr lang="en-US" smtClean="0"/>
              <a:t>27 November 2017</a:t>
            </a:fld>
            <a:endParaRPr lang="it-IT"/>
          </a:p>
        </p:txBody>
      </p:sp>
      <p:sp>
        <p:nvSpPr>
          <p:cNvPr id="3" name="Slide Number Placeholder 2"/>
          <p:cNvSpPr>
            <a:spLocks noGrp="1"/>
          </p:cNvSpPr>
          <p:nvPr>
            <p:ph type="sldNum" sz="quarter" idx="12"/>
          </p:nvPr>
        </p:nvSpPr>
        <p:spPr/>
        <p:txBody>
          <a:bodyPr/>
          <a:lstStyle/>
          <a:p>
            <a:pPr>
              <a:defRPr/>
            </a:pPr>
            <a:fld id="{1B1625E7-A0C6-CE42-A3E8-6094708A5C26}" type="slidenum">
              <a:rPr lang="it-IT" altLang="en-US" smtClean="0"/>
              <a:pPr>
                <a:defRPr/>
              </a:pPr>
              <a:t>16</a:t>
            </a:fld>
            <a:endParaRPr lang="it-IT" altLang="en-US"/>
          </a:p>
        </p:txBody>
      </p:sp>
    </p:spTree>
    <p:extLst>
      <p:ext uri="{BB962C8B-B14F-4D97-AF65-F5344CB8AC3E}">
        <p14:creationId xmlns:p14="http://schemas.microsoft.com/office/powerpoint/2010/main" val="20932345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t>How did we get here?</a:t>
            </a:r>
          </a:p>
        </p:txBody>
      </p:sp>
      <p:sp>
        <p:nvSpPr>
          <p:cNvPr id="19459" name="Rectangle 3"/>
          <p:cNvSpPr>
            <a:spLocks noGrp="1" noChangeArrowheads="1"/>
          </p:cNvSpPr>
          <p:nvPr>
            <p:ph type="body" idx="1"/>
          </p:nvPr>
        </p:nvSpPr>
        <p:spPr>
          <a:xfrm>
            <a:off x="304800" y="1219200"/>
            <a:ext cx="7693025" cy="5039494"/>
          </a:xfrm>
        </p:spPr>
        <p:txBody>
          <a:bodyPr/>
          <a:lstStyle/>
          <a:p>
            <a:r>
              <a:rPr lang="en-US" sz="2400" dirty="0"/>
              <a:t>Explosion of social media sites (Facebook, Twitter) with large data needs</a:t>
            </a:r>
          </a:p>
          <a:p>
            <a:endParaRPr lang="en-US" sz="2400" dirty="0" smtClean="0"/>
          </a:p>
          <a:p>
            <a:r>
              <a:rPr lang="en-US" sz="2400" dirty="0" smtClean="0"/>
              <a:t>Rise </a:t>
            </a:r>
            <a:r>
              <a:rPr lang="en-US" sz="2400" dirty="0"/>
              <a:t>of cloud-based solutions such as Amazon S3 (simple storage solution)</a:t>
            </a:r>
          </a:p>
          <a:p>
            <a:endParaRPr lang="en-US" sz="2400" dirty="0" smtClean="0"/>
          </a:p>
          <a:p>
            <a:r>
              <a:rPr lang="en-US" sz="2400" dirty="0" smtClean="0"/>
              <a:t>Just </a:t>
            </a:r>
            <a:r>
              <a:rPr lang="en-US" sz="2400" dirty="0"/>
              <a:t>as moving to dynamically-typed languages (Ruby/Groovy), a shift to dynamically-typed data with frequent schema changes</a:t>
            </a:r>
          </a:p>
          <a:p>
            <a:endParaRPr lang="en-US" sz="2400" dirty="0" smtClean="0"/>
          </a:p>
          <a:p>
            <a:r>
              <a:rPr lang="en-US" sz="2400" dirty="0" smtClean="0"/>
              <a:t>Open</a:t>
            </a:r>
            <a:r>
              <a:rPr lang="en-US" sz="2400" dirty="0"/>
              <a:t>-source community</a:t>
            </a:r>
          </a:p>
        </p:txBody>
      </p:sp>
      <p:sp>
        <p:nvSpPr>
          <p:cNvPr id="2" name="Date Placeholder 1"/>
          <p:cNvSpPr>
            <a:spLocks noGrp="1"/>
          </p:cNvSpPr>
          <p:nvPr>
            <p:ph type="dt" sz="half" idx="10"/>
          </p:nvPr>
        </p:nvSpPr>
        <p:spPr/>
        <p:txBody>
          <a:bodyPr/>
          <a:lstStyle/>
          <a:p>
            <a:pPr>
              <a:defRPr/>
            </a:pPr>
            <a:fld id="{FFE24165-F7DE-4945-81A5-ABA900A3174A}" type="datetime3">
              <a:rPr lang="en-US" smtClean="0"/>
              <a:t>27 November 2017</a:t>
            </a:fld>
            <a:endParaRPr lang="it-IT"/>
          </a:p>
        </p:txBody>
      </p:sp>
      <p:sp>
        <p:nvSpPr>
          <p:cNvPr id="3" name="Slide Number Placeholder 2"/>
          <p:cNvSpPr>
            <a:spLocks noGrp="1"/>
          </p:cNvSpPr>
          <p:nvPr>
            <p:ph type="sldNum" sz="quarter" idx="12"/>
          </p:nvPr>
        </p:nvSpPr>
        <p:spPr/>
        <p:txBody>
          <a:bodyPr/>
          <a:lstStyle/>
          <a:p>
            <a:pPr>
              <a:defRPr/>
            </a:pPr>
            <a:fld id="{1B1625E7-A0C6-CE42-A3E8-6094708A5C26}" type="slidenum">
              <a:rPr lang="it-IT" altLang="en-US" smtClean="0"/>
              <a:pPr>
                <a:defRPr/>
              </a:pPr>
              <a:t>17</a:t>
            </a:fld>
            <a:endParaRPr lang="it-IT" altLang="en-US"/>
          </a:p>
        </p:txBody>
      </p:sp>
    </p:spTree>
    <p:extLst>
      <p:ext uri="{BB962C8B-B14F-4D97-AF65-F5344CB8AC3E}">
        <p14:creationId xmlns:p14="http://schemas.microsoft.com/office/powerpoint/2010/main" val="15685182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Arial"/>
                <a:cs typeface="Arial"/>
              </a:rPr>
              <a:t>NoSQL</a:t>
            </a:r>
            <a:r>
              <a:rPr lang="en-US" dirty="0">
                <a:latin typeface="Arial"/>
                <a:cs typeface="Arial"/>
              </a:rPr>
              <a:t> Definition</a:t>
            </a:r>
          </a:p>
        </p:txBody>
      </p:sp>
      <p:sp>
        <p:nvSpPr>
          <p:cNvPr id="3" name="Content Placeholder 2"/>
          <p:cNvSpPr>
            <a:spLocks noGrp="1"/>
          </p:cNvSpPr>
          <p:nvPr>
            <p:ph idx="1"/>
          </p:nvPr>
        </p:nvSpPr>
        <p:spPr/>
        <p:txBody>
          <a:bodyPr>
            <a:normAutofit/>
          </a:bodyPr>
          <a:lstStyle/>
          <a:p>
            <a:pPr marL="0" indent="0">
              <a:buFont typeface="Wingdings" charset="0"/>
              <a:buNone/>
            </a:pPr>
            <a:r>
              <a:rPr lang="en-US" dirty="0">
                <a:latin typeface="Arial"/>
                <a:cs typeface="Arial"/>
              </a:rPr>
              <a:t>From </a:t>
            </a:r>
            <a:r>
              <a:rPr lang="en-US" dirty="0">
                <a:latin typeface="Arial"/>
                <a:cs typeface="Arial"/>
                <a:hlinkClick r:id="rId2"/>
              </a:rPr>
              <a:t>www.nosql-database.org</a:t>
            </a:r>
            <a:r>
              <a:rPr lang="en-US" dirty="0" smtClean="0">
                <a:latin typeface="Arial"/>
                <a:cs typeface="Arial"/>
              </a:rPr>
              <a:t>:</a:t>
            </a:r>
          </a:p>
          <a:p>
            <a:pPr marL="0" indent="0">
              <a:buFont typeface="Wingdings" charset="0"/>
              <a:buNone/>
            </a:pPr>
            <a:endParaRPr lang="en-US" dirty="0">
              <a:latin typeface="Arial"/>
              <a:cs typeface="Arial"/>
            </a:endParaRPr>
          </a:p>
          <a:p>
            <a:pPr marL="400050" lvl="1" indent="0">
              <a:buFont typeface="Wingdings" charset="0"/>
              <a:buNone/>
            </a:pPr>
            <a:r>
              <a:rPr lang="en-US" dirty="0">
                <a:latin typeface="Arial"/>
                <a:cs typeface="Arial"/>
              </a:rPr>
              <a:t>Next Generation Databases mostly addressing some of the points: being </a:t>
            </a:r>
            <a:r>
              <a:rPr lang="en-US" b="1" dirty="0">
                <a:latin typeface="Arial"/>
                <a:cs typeface="Arial"/>
              </a:rPr>
              <a:t>non-relational, distributed, open-source</a:t>
            </a:r>
            <a:r>
              <a:rPr lang="en-US" dirty="0">
                <a:latin typeface="Arial"/>
                <a:cs typeface="Arial"/>
              </a:rPr>
              <a:t> and </a:t>
            </a:r>
            <a:r>
              <a:rPr lang="en-US" b="1" dirty="0">
                <a:latin typeface="Arial"/>
                <a:cs typeface="Arial"/>
              </a:rPr>
              <a:t>horizontal scalable</a:t>
            </a:r>
            <a:r>
              <a:rPr lang="en-US" dirty="0">
                <a:latin typeface="Arial"/>
                <a:cs typeface="Arial"/>
              </a:rPr>
              <a:t>. The original intention has been </a:t>
            </a:r>
            <a:r>
              <a:rPr lang="en-US" b="1" dirty="0">
                <a:latin typeface="Arial"/>
                <a:cs typeface="Arial"/>
              </a:rPr>
              <a:t>modern web-scale databases</a:t>
            </a:r>
            <a:r>
              <a:rPr lang="en-US" dirty="0">
                <a:latin typeface="Arial"/>
                <a:cs typeface="Arial"/>
              </a:rPr>
              <a:t>. The movement began early 2009 and is growing rapidly. Often more characteristics apply as: </a:t>
            </a:r>
            <a:r>
              <a:rPr lang="en-US" b="1" dirty="0">
                <a:latin typeface="Arial"/>
                <a:cs typeface="Arial"/>
              </a:rPr>
              <a:t>schema-free, easy replication support, simple API, eventually consistent</a:t>
            </a:r>
            <a:r>
              <a:rPr lang="en-US" dirty="0">
                <a:latin typeface="Arial"/>
                <a:cs typeface="Arial"/>
              </a:rPr>
              <a:t> / </a:t>
            </a:r>
            <a:r>
              <a:rPr lang="en-US" b="1" dirty="0">
                <a:latin typeface="Arial"/>
                <a:cs typeface="Arial"/>
              </a:rPr>
              <a:t>BASE</a:t>
            </a:r>
            <a:r>
              <a:rPr lang="en-US" dirty="0">
                <a:latin typeface="Arial"/>
                <a:cs typeface="Arial"/>
              </a:rPr>
              <a:t> (not ACID), a </a:t>
            </a:r>
            <a:r>
              <a:rPr lang="en-US" b="1" dirty="0">
                <a:latin typeface="Arial"/>
                <a:cs typeface="Arial"/>
              </a:rPr>
              <a:t>huge data amount</a:t>
            </a:r>
            <a:r>
              <a:rPr lang="en-US" dirty="0">
                <a:latin typeface="Arial"/>
                <a:cs typeface="Arial"/>
              </a:rPr>
              <a:t>, and more. </a:t>
            </a:r>
          </a:p>
        </p:txBody>
      </p:sp>
      <p:sp>
        <p:nvSpPr>
          <p:cNvPr id="15364"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charset="0"/>
                <a:ea typeface="ＭＳ Ｐゴシック" charset="0"/>
              </a:defRPr>
            </a:lvl1pPr>
            <a:lvl2pPr marL="742950" indent="-285750">
              <a:defRPr>
                <a:solidFill>
                  <a:schemeClr val="tx1"/>
                </a:solidFill>
                <a:latin typeface="Garamond" charset="0"/>
                <a:ea typeface="ＭＳ Ｐゴシック" charset="0"/>
              </a:defRPr>
            </a:lvl2pPr>
            <a:lvl3pPr marL="1143000" indent="-228600">
              <a:defRPr>
                <a:solidFill>
                  <a:schemeClr val="tx1"/>
                </a:solidFill>
                <a:latin typeface="Garamond" charset="0"/>
                <a:ea typeface="ＭＳ Ｐゴシック" charset="0"/>
              </a:defRPr>
            </a:lvl3pPr>
            <a:lvl4pPr marL="1600200" indent="-228600">
              <a:defRPr>
                <a:solidFill>
                  <a:schemeClr val="tx1"/>
                </a:solidFill>
                <a:latin typeface="Garamond" charset="0"/>
                <a:ea typeface="ＭＳ Ｐゴシック" charset="0"/>
              </a:defRPr>
            </a:lvl4pPr>
            <a:lvl5pPr marL="2057400" indent="-228600">
              <a:defRPr>
                <a:solidFill>
                  <a:schemeClr val="tx1"/>
                </a:solidFill>
                <a:latin typeface="Garamond" charset="0"/>
                <a:ea typeface="ＭＳ Ｐゴシック" charset="0"/>
              </a:defRPr>
            </a:lvl5pPr>
            <a:lvl6pPr marL="2514600" indent="-228600" fontAlgn="base">
              <a:spcBef>
                <a:spcPct val="0"/>
              </a:spcBef>
              <a:spcAft>
                <a:spcPct val="0"/>
              </a:spcAft>
              <a:defRPr>
                <a:solidFill>
                  <a:schemeClr val="tx1"/>
                </a:solidFill>
                <a:latin typeface="Garamond" charset="0"/>
                <a:ea typeface="ＭＳ Ｐゴシック" charset="0"/>
              </a:defRPr>
            </a:lvl6pPr>
            <a:lvl7pPr marL="2971800" indent="-228600" fontAlgn="base">
              <a:spcBef>
                <a:spcPct val="0"/>
              </a:spcBef>
              <a:spcAft>
                <a:spcPct val="0"/>
              </a:spcAft>
              <a:defRPr>
                <a:solidFill>
                  <a:schemeClr val="tx1"/>
                </a:solidFill>
                <a:latin typeface="Garamond" charset="0"/>
                <a:ea typeface="ＭＳ Ｐゴシック" charset="0"/>
              </a:defRPr>
            </a:lvl7pPr>
            <a:lvl8pPr marL="3429000" indent="-228600" fontAlgn="base">
              <a:spcBef>
                <a:spcPct val="0"/>
              </a:spcBef>
              <a:spcAft>
                <a:spcPct val="0"/>
              </a:spcAft>
              <a:defRPr>
                <a:solidFill>
                  <a:schemeClr val="tx1"/>
                </a:solidFill>
                <a:latin typeface="Garamond" charset="0"/>
                <a:ea typeface="ＭＳ Ｐゴシック" charset="0"/>
              </a:defRPr>
            </a:lvl8pPr>
            <a:lvl9pPr marL="3886200" indent="-228600" fontAlgn="base">
              <a:spcBef>
                <a:spcPct val="0"/>
              </a:spcBef>
              <a:spcAft>
                <a:spcPct val="0"/>
              </a:spcAft>
              <a:defRPr>
                <a:solidFill>
                  <a:schemeClr val="tx1"/>
                </a:solidFill>
                <a:latin typeface="Garamond" charset="0"/>
                <a:ea typeface="ＭＳ Ｐゴシック" charset="0"/>
              </a:defRPr>
            </a:lvl9pPr>
          </a:lstStyle>
          <a:p>
            <a:fld id="{19105B72-B68F-8E40-81D2-F3BFA5E179B4}" type="datetime3">
              <a:rPr lang="en-US" smtClean="0">
                <a:latin typeface="Arial" charset="0"/>
              </a:rPr>
              <a:t>27 November 2017</a:t>
            </a:fld>
            <a:endParaRPr lang="en-US">
              <a:latin typeface="Arial" charset="0"/>
            </a:endParaRPr>
          </a:p>
        </p:txBody>
      </p:sp>
      <p:sp>
        <p:nvSpPr>
          <p:cNvPr id="15366"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charset="0"/>
                <a:ea typeface="ＭＳ Ｐゴシック" charset="0"/>
              </a:defRPr>
            </a:lvl1pPr>
            <a:lvl2pPr marL="742950" indent="-285750">
              <a:defRPr>
                <a:solidFill>
                  <a:schemeClr val="tx1"/>
                </a:solidFill>
                <a:latin typeface="Garamond" charset="0"/>
                <a:ea typeface="ＭＳ Ｐゴシック" charset="0"/>
              </a:defRPr>
            </a:lvl2pPr>
            <a:lvl3pPr marL="1143000" indent="-228600">
              <a:defRPr>
                <a:solidFill>
                  <a:schemeClr val="tx1"/>
                </a:solidFill>
                <a:latin typeface="Garamond" charset="0"/>
                <a:ea typeface="ＭＳ Ｐゴシック" charset="0"/>
              </a:defRPr>
            </a:lvl3pPr>
            <a:lvl4pPr marL="1600200" indent="-228600">
              <a:defRPr>
                <a:solidFill>
                  <a:schemeClr val="tx1"/>
                </a:solidFill>
                <a:latin typeface="Garamond" charset="0"/>
                <a:ea typeface="ＭＳ Ｐゴシック" charset="0"/>
              </a:defRPr>
            </a:lvl4pPr>
            <a:lvl5pPr marL="2057400" indent="-228600">
              <a:defRPr>
                <a:solidFill>
                  <a:schemeClr val="tx1"/>
                </a:solidFill>
                <a:latin typeface="Garamond" charset="0"/>
                <a:ea typeface="ＭＳ Ｐゴシック" charset="0"/>
              </a:defRPr>
            </a:lvl5pPr>
            <a:lvl6pPr marL="2514600" indent="-228600" fontAlgn="base">
              <a:spcBef>
                <a:spcPct val="0"/>
              </a:spcBef>
              <a:spcAft>
                <a:spcPct val="0"/>
              </a:spcAft>
              <a:defRPr>
                <a:solidFill>
                  <a:schemeClr val="tx1"/>
                </a:solidFill>
                <a:latin typeface="Garamond" charset="0"/>
                <a:ea typeface="ＭＳ Ｐゴシック" charset="0"/>
              </a:defRPr>
            </a:lvl6pPr>
            <a:lvl7pPr marL="2971800" indent="-228600" fontAlgn="base">
              <a:spcBef>
                <a:spcPct val="0"/>
              </a:spcBef>
              <a:spcAft>
                <a:spcPct val="0"/>
              </a:spcAft>
              <a:defRPr>
                <a:solidFill>
                  <a:schemeClr val="tx1"/>
                </a:solidFill>
                <a:latin typeface="Garamond" charset="0"/>
                <a:ea typeface="ＭＳ Ｐゴシック" charset="0"/>
              </a:defRPr>
            </a:lvl7pPr>
            <a:lvl8pPr marL="3429000" indent="-228600" fontAlgn="base">
              <a:spcBef>
                <a:spcPct val="0"/>
              </a:spcBef>
              <a:spcAft>
                <a:spcPct val="0"/>
              </a:spcAft>
              <a:defRPr>
                <a:solidFill>
                  <a:schemeClr val="tx1"/>
                </a:solidFill>
                <a:latin typeface="Garamond" charset="0"/>
                <a:ea typeface="ＭＳ Ｐゴシック" charset="0"/>
              </a:defRPr>
            </a:lvl8pPr>
            <a:lvl9pPr marL="3886200" indent="-228600" fontAlgn="base">
              <a:spcBef>
                <a:spcPct val="0"/>
              </a:spcBef>
              <a:spcAft>
                <a:spcPct val="0"/>
              </a:spcAft>
              <a:defRPr>
                <a:solidFill>
                  <a:schemeClr val="tx1"/>
                </a:solidFill>
                <a:latin typeface="Garamond" charset="0"/>
                <a:ea typeface="ＭＳ Ｐゴシック" charset="0"/>
              </a:defRPr>
            </a:lvl9pPr>
          </a:lstStyle>
          <a:p>
            <a:fld id="{17EDB382-228A-3343-8C1E-039B954448B1}" type="slidenum">
              <a:rPr lang="en-US">
                <a:latin typeface="Arial" charset="0"/>
              </a:rPr>
              <a:pPr/>
              <a:t>18</a:t>
            </a:fld>
            <a:endParaRPr lang="en-US">
              <a:latin typeface="Arial" charset="0"/>
            </a:endParaRPr>
          </a:p>
        </p:txBody>
      </p:sp>
    </p:spTree>
    <p:extLst>
      <p:ext uri="{BB962C8B-B14F-4D97-AF65-F5344CB8AC3E}">
        <p14:creationId xmlns:p14="http://schemas.microsoft.com/office/powerpoint/2010/main" val="2974564319"/>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Arial"/>
                <a:cs typeface="Arial"/>
              </a:rPr>
              <a:t>NoSQL</a:t>
            </a:r>
            <a:r>
              <a:rPr lang="en-US" dirty="0">
                <a:latin typeface="Arial"/>
                <a:cs typeface="Arial"/>
              </a:rPr>
              <a:t> Products/Projects</a:t>
            </a:r>
          </a:p>
        </p:txBody>
      </p:sp>
      <p:sp>
        <p:nvSpPr>
          <p:cNvPr id="3" name="Content Placeholder 2"/>
          <p:cNvSpPr>
            <a:spLocks noGrp="1"/>
          </p:cNvSpPr>
          <p:nvPr>
            <p:ph idx="1"/>
          </p:nvPr>
        </p:nvSpPr>
        <p:spPr/>
        <p:txBody>
          <a:bodyPr>
            <a:normAutofit/>
          </a:bodyPr>
          <a:lstStyle/>
          <a:p>
            <a:pPr marL="0" indent="0">
              <a:buFont typeface="Wingdings" charset="0"/>
              <a:buNone/>
            </a:pPr>
            <a:r>
              <a:rPr lang="en-US" dirty="0">
                <a:latin typeface="Arial"/>
                <a:cs typeface="Arial"/>
                <a:hlinkClick r:id="rId2"/>
              </a:rPr>
              <a:t>http://www.nosql-database.org/</a:t>
            </a:r>
            <a:r>
              <a:rPr lang="en-US" dirty="0">
                <a:latin typeface="Arial"/>
                <a:cs typeface="Arial"/>
              </a:rPr>
              <a:t> lists 122 </a:t>
            </a:r>
            <a:r>
              <a:rPr lang="en-US" dirty="0" err="1">
                <a:latin typeface="Arial"/>
                <a:cs typeface="Arial"/>
              </a:rPr>
              <a:t>NoSQL</a:t>
            </a:r>
            <a:r>
              <a:rPr lang="en-US" dirty="0">
                <a:latin typeface="Arial"/>
                <a:cs typeface="Arial"/>
              </a:rPr>
              <a:t> Databases</a:t>
            </a:r>
          </a:p>
          <a:p>
            <a:pPr marL="0" indent="0"/>
            <a:r>
              <a:rPr lang="en-US" dirty="0">
                <a:latin typeface="Arial"/>
                <a:cs typeface="Arial"/>
              </a:rPr>
              <a:t>Cassandra</a:t>
            </a:r>
          </a:p>
          <a:p>
            <a:pPr marL="0" indent="0"/>
            <a:r>
              <a:rPr lang="en-US" dirty="0" err="1">
                <a:latin typeface="Arial"/>
                <a:cs typeface="Arial"/>
              </a:rPr>
              <a:t>CouchDB</a:t>
            </a:r>
            <a:endParaRPr lang="en-US" dirty="0">
              <a:latin typeface="Arial"/>
              <a:cs typeface="Arial"/>
            </a:endParaRPr>
          </a:p>
          <a:p>
            <a:pPr marL="0" indent="0"/>
            <a:r>
              <a:rPr lang="en-US" dirty="0" err="1">
                <a:latin typeface="Arial"/>
                <a:cs typeface="Arial"/>
              </a:rPr>
              <a:t>Hadoop</a:t>
            </a:r>
            <a:r>
              <a:rPr lang="en-US" dirty="0">
                <a:latin typeface="Arial"/>
                <a:cs typeface="Arial"/>
              </a:rPr>
              <a:t> &amp; </a:t>
            </a:r>
            <a:r>
              <a:rPr lang="en-US" dirty="0" err="1" smtClean="0">
                <a:latin typeface="Arial"/>
                <a:cs typeface="Arial"/>
              </a:rPr>
              <a:t>Hbase</a:t>
            </a:r>
            <a:r>
              <a:rPr lang="en-US" dirty="0" smtClean="0">
                <a:latin typeface="Arial"/>
                <a:cs typeface="Arial"/>
              </a:rPr>
              <a:t> </a:t>
            </a:r>
            <a:endParaRPr lang="en-US" dirty="0">
              <a:latin typeface="Arial"/>
              <a:cs typeface="Arial"/>
            </a:endParaRPr>
          </a:p>
          <a:p>
            <a:pPr marL="0" indent="0"/>
            <a:r>
              <a:rPr lang="en-US" dirty="0" err="1">
                <a:latin typeface="Arial"/>
                <a:cs typeface="Arial"/>
              </a:rPr>
              <a:t>MongoDB</a:t>
            </a:r>
            <a:endParaRPr lang="en-US" dirty="0">
              <a:latin typeface="Arial"/>
              <a:cs typeface="Arial"/>
            </a:endParaRPr>
          </a:p>
          <a:p>
            <a:pPr marL="0" indent="0"/>
            <a:r>
              <a:rPr lang="en-US" dirty="0" err="1">
                <a:latin typeface="Arial"/>
                <a:cs typeface="Arial"/>
              </a:rPr>
              <a:t>StupidDB</a:t>
            </a:r>
            <a:endParaRPr lang="en-US" dirty="0">
              <a:latin typeface="Arial"/>
              <a:cs typeface="Arial"/>
            </a:endParaRPr>
          </a:p>
          <a:p>
            <a:pPr marL="0" indent="0"/>
            <a:r>
              <a:rPr lang="en-US" dirty="0">
                <a:latin typeface="Arial"/>
                <a:cs typeface="Arial"/>
              </a:rPr>
              <a:t>Etc.</a:t>
            </a:r>
          </a:p>
        </p:txBody>
      </p:sp>
      <p:sp>
        <p:nvSpPr>
          <p:cNvPr id="16388"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charset="0"/>
                <a:ea typeface="ＭＳ Ｐゴシック" charset="0"/>
              </a:defRPr>
            </a:lvl1pPr>
            <a:lvl2pPr marL="742950" indent="-285750">
              <a:defRPr>
                <a:solidFill>
                  <a:schemeClr val="tx1"/>
                </a:solidFill>
                <a:latin typeface="Garamond" charset="0"/>
                <a:ea typeface="ＭＳ Ｐゴシック" charset="0"/>
              </a:defRPr>
            </a:lvl2pPr>
            <a:lvl3pPr marL="1143000" indent="-228600">
              <a:defRPr>
                <a:solidFill>
                  <a:schemeClr val="tx1"/>
                </a:solidFill>
                <a:latin typeface="Garamond" charset="0"/>
                <a:ea typeface="ＭＳ Ｐゴシック" charset="0"/>
              </a:defRPr>
            </a:lvl3pPr>
            <a:lvl4pPr marL="1600200" indent="-228600">
              <a:defRPr>
                <a:solidFill>
                  <a:schemeClr val="tx1"/>
                </a:solidFill>
                <a:latin typeface="Garamond" charset="0"/>
                <a:ea typeface="ＭＳ Ｐゴシック" charset="0"/>
              </a:defRPr>
            </a:lvl4pPr>
            <a:lvl5pPr marL="2057400" indent="-228600">
              <a:defRPr>
                <a:solidFill>
                  <a:schemeClr val="tx1"/>
                </a:solidFill>
                <a:latin typeface="Garamond" charset="0"/>
                <a:ea typeface="ＭＳ Ｐゴシック" charset="0"/>
              </a:defRPr>
            </a:lvl5pPr>
            <a:lvl6pPr marL="2514600" indent="-228600" fontAlgn="base">
              <a:spcBef>
                <a:spcPct val="0"/>
              </a:spcBef>
              <a:spcAft>
                <a:spcPct val="0"/>
              </a:spcAft>
              <a:defRPr>
                <a:solidFill>
                  <a:schemeClr val="tx1"/>
                </a:solidFill>
                <a:latin typeface="Garamond" charset="0"/>
                <a:ea typeface="ＭＳ Ｐゴシック" charset="0"/>
              </a:defRPr>
            </a:lvl6pPr>
            <a:lvl7pPr marL="2971800" indent="-228600" fontAlgn="base">
              <a:spcBef>
                <a:spcPct val="0"/>
              </a:spcBef>
              <a:spcAft>
                <a:spcPct val="0"/>
              </a:spcAft>
              <a:defRPr>
                <a:solidFill>
                  <a:schemeClr val="tx1"/>
                </a:solidFill>
                <a:latin typeface="Garamond" charset="0"/>
                <a:ea typeface="ＭＳ Ｐゴシック" charset="0"/>
              </a:defRPr>
            </a:lvl7pPr>
            <a:lvl8pPr marL="3429000" indent="-228600" fontAlgn="base">
              <a:spcBef>
                <a:spcPct val="0"/>
              </a:spcBef>
              <a:spcAft>
                <a:spcPct val="0"/>
              </a:spcAft>
              <a:defRPr>
                <a:solidFill>
                  <a:schemeClr val="tx1"/>
                </a:solidFill>
                <a:latin typeface="Garamond" charset="0"/>
                <a:ea typeface="ＭＳ Ｐゴシック" charset="0"/>
              </a:defRPr>
            </a:lvl8pPr>
            <a:lvl9pPr marL="3886200" indent="-228600" fontAlgn="base">
              <a:spcBef>
                <a:spcPct val="0"/>
              </a:spcBef>
              <a:spcAft>
                <a:spcPct val="0"/>
              </a:spcAft>
              <a:defRPr>
                <a:solidFill>
                  <a:schemeClr val="tx1"/>
                </a:solidFill>
                <a:latin typeface="Garamond" charset="0"/>
                <a:ea typeface="ＭＳ Ｐゴシック" charset="0"/>
              </a:defRPr>
            </a:lvl9pPr>
          </a:lstStyle>
          <a:p>
            <a:fld id="{B1B3B6AD-9849-1B4E-8657-D151EAB09F0E}" type="datetime3">
              <a:rPr lang="en-US" smtClean="0">
                <a:latin typeface="Arial" charset="0"/>
              </a:rPr>
              <a:t>27 November 2017</a:t>
            </a:fld>
            <a:endParaRPr lang="en-US">
              <a:latin typeface="Arial" charset="0"/>
            </a:endParaRPr>
          </a:p>
        </p:txBody>
      </p:sp>
      <p:sp>
        <p:nvSpPr>
          <p:cNvPr id="16390"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charset="0"/>
                <a:ea typeface="ＭＳ Ｐゴシック" charset="0"/>
              </a:defRPr>
            </a:lvl1pPr>
            <a:lvl2pPr marL="742950" indent="-285750">
              <a:defRPr>
                <a:solidFill>
                  <a:schemeClr val="tx1"/>
                </a:solidFill>
                <a:latin typeface="Garamond" charset="0"/>
                <a:ea typeface="ＭＳ Ｐゴシック" charset="0"/>
              </a:defRPr>
            </a:lvl2pPr>
            <a:lvl3pPr marL="1143000" indent="-228600">
              <a:defRPr>
                <a:solidFill>
                  <a:schemeClr val="tx1"/>
                </a:solidFill>
                <a:latin typeface="Garamond" charset="0"/>
                <a:ea typeface="ＭＳ Ｐゴシック" charset="0"/>
              </a:defRPr>
            </a:lvl3pPr>
            <a:lvl4pPr marL="1600200" indent="-228600">
              <a:defRPr>
                <a:solidFill>
                  <a:schemeClr val="tx1"/>
                </a:solidFill>
                <a:latin typeface="Garamond" charset="0"/>
                <a:ea typeface="ＭＳ Ｐゴシック" charset="0"/>
              </a:defRPr>
            </a:lvl4pPr>
            <a:lvl5pPr marL="2057400" indent="-228600">
              <a:defRPr>
                <a:solidFill>
                  <a:schemeClr val="tx1"/>
                </a:solidFill>
                <a:latin typeface="Garamond" charset="0"/>
                <a:ea typeface="ＭＳ Ｐゴシック" charset="0"/>
              </a:defRPr>
            </a:lvl5pPr>
            <a:lvl6pPr marL="2514600" indent="-228600" fontAlgn="base">
              <a:spcBef>
                <a:spcPct val="0"/>
              </a:spcBef>
              <a:spcAft>
                <a:spcPct val="0"/>
              </a:spcAft>
              <a:defRPr>
                <a:solidFill>
                  <a:schemeClr val="tx1"/>
                </a:solidFill>
                <a:latin typeface="Garamond" charset="0"/>
                <a:ea typeface="ＭＳ Ｐゴシック" charset="0"/>
              </a:defRPr>
            </a:lvl6pPr>
            <a:lvl7pPr marL="2971800" indent="-228600" fontAlgn="base">
              <a:spcBef>
                <a:spcPct val="0"/>
              </a:spcBef>
              <a:spcAft>
                <a:spcPct val="0"/>
              </a:spcAft>
              <a:defRPr>
                <a:solidFill>
                  <a:schemeClr val="tx1"/>
                </a:solidFill>
                <a:latin typeface="Garamond" charset="0"/>
                <a:ea typeface="ＭＳ Ｐゴシック" charset="0"/>
              </a:defRPr>
            </a:lvl7pPr>
            <a:lvl8pPr marL="3429000" indent="-228600" fontAlgn="base">
              <a:spcBef>
                <a:spcPct val="0"/>
              </a:spcBef>
              <a:spcAft>
                <a:spcPct val="0"/>
              </a:spcAft>
              <a:defRPr>
                <a:solidFill>
                  <a:schemeClr val="tx1"/>
                </a:solidFill>
                <a:latin typeface="Garamond" charset="0"/>
                <a:ea typeface="ＭＳ Ｐゴシック" charset="0"/>
              </a:defRPr>
            </a:lvl8pPr>
            <a:lvl9pPr marL="3886200" indent="-228600" fontAlgn="base">
              <a:spcBef>
                <a:spcPct val="0"/>
              </a:spcBef>
              <a:spcAft>
                <a:spcPct val="0"/>
              </a:spcAft>
              <a:defRPr>
                <a:solidFill>
                  <a:schemeClr val="tx1"/>
                </a:solidFill>
                <a:latin typeface="Garamond" charset="0"/>
                <a:ea typeface="ＭＳ Ｐゴシック" charset="0"/>
              </a:defRPr>
            </a:lvl9pPr>
          </a:lstStyle>
          <a:p>
            <a:fld id="{1CB60D98-7689-5541-9716-45B0BC43AAD3}" type="slidenum">
              <a:rPr lang="en-US">
                <a:latin typeface="Arial" charset="0"/>
              </a:rPr>
              <a:pPr/>
              <a:t>19</a:t>
            </a:fld>
            <a:endParaRPr lang="en-US">
              <a:latin typeface="Arial" charset="0"/>
            </a:endParaRPr>
          </a:p>
        </p:txBody>
      </p:sp>
    </p:spTree>
    <p:extLst>
      <p:ext uri="{BB962C8B-B14F-4D97-AF65-F5344CB8AC3E}">
        <p14:creationId xmlns:p14="http://schemas.microsoft.com/office/powerpoint/2010/main" val="4143242921"/>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en-US" sz="4000" dirty="0" smtClean="0">
                <a:effectLst>
                  <a:outerShdw blurRad="38100" dist="38100" dir="2700000" algn="tl">
                    <a:srgbClr val="DDDDDD"/>
                  </a:outerShdw>
                </a:effectLst>
              </a:rPr>
              <a:t>Data-Intensive Middleware &amp; </a:t>
            </a:r>
            <a:r>
              <a:rPr lang="en-US" sz="4000" dirty="0" err="1" smtClean="0">
                <a:effectLst>
                  <a:outerShdw blurRad="38100" dist="38100" dir="2700000" algn="tl">
                    <a:srgbClr val="DDDDDD"/>
                  </a:outerShdw>
                </a:effectLst>
              </a:rPr>
              <a:t>NoSQL</a:t>
            </a:r>
            <a:r>
              <a:rPr lang="en-US" sz="4000" dirty="0" smtClean="0">
                <a:effectLst>
                  <a:outerShdw blurRad="38100" dist="38100" dir="2700000" algn="tl">
                    <a:srgbClr val="DDDDDD"/>
                  </a:outerShdw>
                </a:effectLst>
              </a:rPr>
              <a:t>*</a:t>
            </a:r>
            <a:endParaRPr lang="en-US" sz="4000" dirty="0">
              <a:effectLst>
                <a:outerShdw blurRad="38100" dist="38100" dir="2700000" algn="tl">
                  <a:srgbClr val="DDDDDD"/>
                </a:outerShdw>
              </a:effectLst>
            </a:endParaRPr>
          </a:p>
        </p:txBody>
      </p:sp>
      <p:sp>
        <p:nvSpPr>
          <p:cNvPr id="2051" name="Rectangle 3"/>
          <p:cNvSpPr>
            <a:spLocks noGrp="1" noChangeArrowheads="1"/>
          </p:cNvSpPr>
          <p:nvPr>
            <p:ph type="subTitle" idx="1"/>
          </p:nvPr>
        </p:nvSpPr>
        <p:spPr>
          <a:xfrm>
            <a:off x="4613311" y="6167988"/>
            <a:ext cx="4725074" cy="346337"/>
          </a:xfrm>
        </p:spPr>
        <p:txBody>
          <a:bodyPr/>
          <a:lstStyle/>
          <a:p>
            <a:pPr algn="l">
              <a:lnSpc>
                <a:spcPct val="90000"/>
              </a:lnSpc>
            </a:pPr>
            <a:r>
              <a:rPr lang="en-US" sz="1400" dirty="0" smtClean="0">
                <a:effectLst>
                  <a:outerShdw blurRad="38100" dist="38100" dir="2700000" algn="tl">
                    <a:srgbClr val="DDDDDD"/>
                  </a:outerShdw>
                </a:effectLst>
              </a:rPr>
              <a:t>* Slides courtesy of </a:t>
            </a:r>
            <a:r>
              <a:rPr lang="en-US" sz="1400" dirty="0">
                <a:effectLst>
                  <a:outerShdw blurRad="38100" dist="38100" dir="2700000" algn="tl">
                    <a:srgbClr val="DDDDDD"/>
                  </a:outerShdw>
                </a:effectLst>
              </a:rPr>
              <a:t>Perry Hoekstra</a:t>
            </a:r>
          </a:p>
          <a:p>
            <a:pPr algn="l">
              <a:lnSpc>
                <a:spcPct val="90000"/>
              </a:lnSpc>
            </a:pPr>
            <a:r>
              <a:rPr lang="en-US" sz="1400" dirty="0" err="1" smtClean="0">
                <a:effectLst>
                  <a:outerShdw blurRad="38100" dist="38100" dir="2700000" algn="tl">
                    <a:srgbClr val="DDDDDD"/>
                  </a:outerShdw>
                </a:effectLst>
              </a:rPr>
              <a:t>Perficient</a:t>
            </a:r>
            <a:r>
              <a:rPr lang="en-US" sz="1400" dirty="0">
                <a:effectLst>
                  <a:outerShdw blurRad="38100" dist="38100" dir="2700000" algn="tl">
                    <a:srgbClr val="DDDDDD"/>
                  </a:outerShdw>
                </a:effectLst>
              </a:rPr>
              <a:t>, Inc</a:t>
            </a:r>
            <a:r>
              <a:rPr lang="en-US" sz="1400" dirty="0" smtClean="0">
                <a:effectLst>
                  <a:outerShdw blurRad="38100" dist="38100" dir="2700000" algn="tl">
                    <a:srgbClr val="DDDDDD"/>
                  </a:outerShdw>
                </a:effectLst>
              </a:rPr>
              <a:t>. &amp;  </a:t>
            </a:r>
            <a:r>
              <a:rPr lang="en-US" sz="1400" dirty="0" smtClean="0">
                <a:latin typeface="Arial"/>
                <a:cs typeface="Arial"/>
              </a:rPr>
              <a:t>Keith </a:t>
            </a:r>
            <a:r>
              <a:rPr lang="en-US" sz="1400" dirty="0">
                <a:latin typeface="Arial"/>
                <a:cs typeface="Arial"/>
              </a:rPr>
              <a:t>W. </a:t>
            </a:r>
            <a:r>
              <a:rPr lang="en-US" sz="1400" dirty="0" smtClean="0">
                <a:latin typeface="Arial"/>
                <a:cs typeface="Arial"/>
              </a:rPr>
              <a:t>Hare - JCC </a:t>
            </a:r>
            <a:r>
              <a:rPr lang="en-US" sz="1400" dirty="0">
                <a:latin typeface="Arial"/>
                <a:cs typeface="Arial"/>
              </a:rPr>
              <a:t>Consulting, Inc.</a:t>
            </a:r>
            <a:br>
              <a:rPr lang="en-US" sz="1400" dirty="0">
                <a:latin typeface="Arial"/>
                <a:cs typeface="Arial"/>
              </a:rPr>
            </a:br>
            <a:r>
              <a:rPr lang="en-US" sz="1400" dirty="0" err="1">
                <a:latin typeface="Arial"/>
                <a:cs typeface="Arial"/>
              </a:rPr>
              <a:t>Convenor</a:t>
            </a:r>
            <a:r>
              <a:rPr lang="en-US" sz="1400" dirty="0">
                <a:latin typeface="Arial"/>
                <a:cs typeface="Arial"/>
              </a:rPr>
              <a:t>, ISO/IEC JTC1 SC32 WG3</a:t>
            </a:r>
          </a:p>
          <a:p>
            <a:pPr algn="l">
              <a:lnSpc>
                <a:spcPct val="90000"/>
              </a:lnSpc>
            </a:pPr>
            <a:endParaRPr lang="en-US" sz="1400" dirty="0">
              <a:effectLst>
                <a:outerShdw blurRad="38100" dist="38100" dir="2700000" algn="tl">
                  <a:srgbClr val="DDDDDD"/>
                </a:outerShdw>
              </a:effectLst>
              <a:latin typeface="Arial"/>
              <a:cs typeface="Arial"/>
            </a:endParaRPr>
          </a:p>
        </p:txBody>
      </p:sp>
    </p:spTree>
    <p:extLst>
      <p:ext uri="{BB962C8B-B14F-4D97-AF65-F5344CB8AC3E}">
        <p14:creationId xmlns:p14="http://schemas.microsoft.com/office/powerpoint/2010/main" val="19083523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err="1">
                <a:latin typeface="Arial"/>
                <a:cs typeface="Arial"/>
              </a:rPr>
              <a:t>NoSQL</a:t>
            </a:r>
            <a:r>
              <a:rPr lang="en-US" sz="3600" dirty="0">
                <a:latin typeface="Arial"/>
                <a:cs typeface="Arial"/>
              </a:rPr>
              <a:t> Distinguishing Characteristics</a:t>
            </a:r>
          </a:p>
        </p:txBody>
      </p:sp>
      <p:sp>
        <p:nvSpPr>
          <p:cNvPr id="3" name="Content Placeholder 2"/>
          <p:cNvSpPr>
            <a:spLocks noGrp="1"/>
          </p:cNvSpPr>
          <p:nvPr>
            <p:ph idx="1"/>
          </p:nvPr>
        </p:nvSpPr>
        <p:spPr/>
        <p:txBody>
          <a:bodyPr>
            <a:normAutofit lnSpcReduction="10000"/>
          </a:bodyPr>
          <a:lstStyle/>
          <a:p>
            <a:pPr>
              <a:lnSpc>
                <a:spcPct val="80000"/>
              </a:lnSpc>
            </a:pPr>
            <a:r>
              <a:rPr lang="en-US" sz="2700" dirty="0">
                <a:latin typeface="Arial"/>
                <a:cs typeface="Arial"/>
              </a:rPr>
              <a:t>Large data volumes</a:t>
            </a:r>
          </a:p>
          <a:p>
            <a:pPr lvl="1">
              <a:lnSpc>
                <a:spcPct val="80000"/>
              </a:lnSpc>
            </a:pPr>
            <a:r>
              <a:rPr lang="en-US" sz="2400" dirty="0">
                <a:latin typeface="Arial"/>
                <a:cs typeface="Arial"/>
              </a:rPr>
              <a:t>Google</a:t>
            </a:r>
            <a:r>
              <a:rPr lang="ja-JP" altLang="en-US" sz="2400" dirty="0">
                <a:latin typeface="Arial"/>
                <a:cs typeface="Arial"/>
              </a:rPr>
              <a:t>’</a:t>
            </a:r>
            <a:r>
              <a:rPr lang="en-US" sz="2400" dirty="0">
                <a:latin typeface="Arial"/>
                <a:cs typeface="Arial"/>
              </a:rPr>
              <a:t>s </a:t>
            </a:r>
            <a:r>
              <a:rPr lang="ja-JP" altLang="en-US" sz="2400" dirty="0">
                <a:latin typeface="Arial"/>
                <a:cs typeface="Arial"/>
              </a:rPr>
              <a:t>“</a:t>
            </a:r>
            <a:r>
              <a:rPr lang="en-US" sz="2400" dirty="0">
                <a:latin typeface="Arial"/>
                <a:cs typeface="Arial"/>
              </a:rPr>
              <a:t>big data</a:t>
            </a:r>
            <a:r>
              <a:rPr lang="ja-JP" altLang="en-US" sz="2400" dirty="0">
                <a:latin typeface="Arial"/>
                <a:cs typeface="Arial"/>
              </a:rPr>
              <a:t>”</a:t>
            </a:r>
            <a:endParaRPr lang="en-US" sz="2400" dirty="0">
              <a:latin typeface="Arial"/>
              <a:cs typeface="Arial"/>
            </a:endParaRPr>
          </a:p>
          <a:p>
            <a:pPr>
              <a:lnSpc>
                <a:spcPct val="80000"/>
              </a:lnSpc>
            </a:pPr>
            <a:r>
              <a:rPr lang="en-US" sz="2700" dirty="0">
                <a:latin typeface="Arial"/>
                <a:cs typeface="Arial"/>
              </a:rPr>
              <a:t>Scalable replication and distribution</a:t>
            </a:r>
          </a:p>
          <a:p>
            <a:pPr lvl="1">
              <a:lnSpc>
                <a:spcPct val="80000"/>
              </a:lnSpc>
            </a:pPr>
            <a:r>
              <a:rPr lang="en-US" sz="2400" dirty="0">
                <a:latin typeface="Arial"/>
                <a:cs typeface="Arial"/>
              </a:rPr>
              <a:t>Potentially thousands of machines</a:t>
            </a:r>
          </a:p>
          <a:p>
            <a:pPr lvl="1">
              <a:lnSpc>
                <a:spcPct val="80000"/>
              </a:lnSpc>
            </a:pPr>
            <a:r>
              <a:rPr lang="en-US" sz="2400" dirty="0">
                <a:latin typeface="Arial"/>
                <a:cs typeface="Arial"/>
              </a:rPr>
              <a:t>Potentially distributed around the world</a:t>
            </a:r>
          </a:p>
          <a:p>
            <a:pPr>
              <a:lnSpc>
                <a:spcPct val="80000"/>
              </a:lnSpc>
            </a:pPr>
            <a:r>
              <a:rPr lang="en-US" sz="2700" dirty="0">
                <a:latin typeface="Arial"/>
                <a:cs typeface="Arial"/>
              </a:rPr>
              <a:t>Queries need to return answers quickly</a:t>
            </a:r>
          </a:p>
          <a:p>
            <a:pPr>
              <a:lnSpc>
                <a:spcPct val="80000"/>
              </a:lnSpc>
            </a:pPr>
            <a:r>
              <a:rPr lang="en-US" sz="2700" dirty="0">
                <a:latin typeface="Arial"/>
                <a:cs typeface="Arial"/>
              </a:rPr>
              <a:t>Mostly query, few updates</a:t>
            </a:r>
          </a:p>
          <a:p>
            <a:pPr>
              <a:lnSpc>
                <a:spcPct val="80000"/>
              </a:lnSpc>
            </a:pPr>
            <a:r>
              <a:rPr lang="en-US" sz="2700" dirty="0">
                <a:latin typeface="Arial"/>
                <a:cs typeface="Arial"/>
              </a:rPr>
              <a:t>Asynchronous Inserts &amp; Updates</a:t>
            </a:r>
          </a:p>
          <a:p>
            <a:pPr>
              <a:lnSpc>
                <a:spcPct val="80000"/>
              </a:lnSpc>
            </a:pPr>
            <a:r>
              <a:rPr lang="en-US" sz="2700" dirty="0">
                <a:latin typeface="Arial"/>
                <a:cs typeface="Arial"/>
              </a:rPr>
              <a:t>Schema-less</a:t>
            </a:r>
          </a:p>
          <a:p>
            <a:pPr>
              <a:lnSpc>
                <a:spcPct val="80000"/>
              </a:lnSpc>
            </a:pPr>
            <a:r>
              <a:rPr lang="en-US" sz="2700" dirty="0">
                <a:latin typeface="Arial"/>
                <a:cs typeface="Arial"/>
              </a:rPr>
              <a:t>ACID transaction properties are not needed – BASE</a:t>
            </a:r>
          </a:p>
          <a:p>
            <a:pPr>
              <a:lnSpc>
                <a:spcPct val="80000"/>
              </a:lnSpc>
            </a:pPr>
            <a:r>
              <a:rPr lang="en-US" sz="2700" dirty="0">
                <a:latin typeface="Arial"/>
                <a:cs typeface="Arial"/>
              </a:rPr>
              <a:t>CAP Theorem</a:t>
            </a:r>
          </a:p>
          <a:p>
            <a:pPr>
              <a:lnSpc>
                <a:spcPct val="80000"/>
              </a:lnSpc>
            </a:pPr>
            <a:r>
              <a:rPr lang="en-US" sz="2700" dirty="0">
                <a:latin typeface="Arial"/>
                <a:cs typeface="Arial"/>
              </a:rPr>
              <a:t>Open source development</a:t>
            </a:r>
          </a:p>
          <a:p>
            <a:pPr>
              <a:lnSpc>
                <a:spcPct val="80000"/>
              </a:lnSpc>
            </a:pPr>
            <a:endParaRPr lang="en-US" sz="2700" dirty="0">
              <a:latin typeface="Arial"/>
              <a:cs typeface="Arial"/>
            </a:endParaRPr>
          </a:p>
        </p:txBody>
      </p:sp>
      <p:sp>
        <p:nvSpPr>
          <p:cNvPr id="17412"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charset="0"/>
                <a:ea typeface="ＭＳ Ｐゴシック" charset="0"/>
              </a:defRPr>
            </a:lvl1pPr>
            <a:lvl2pPr marL="742950" indent="-285750">
              <a:defRPr>
                <a:solidFill>
                  <a:schemeClr val="tx1"/>
                </a:solidFill>
                <a:latin typeface="Garamond" charset="0"/>
                <a:ea typeface="ＭＳ Ｐゴシック" charset="0"/>
              </a:defRPr>
            </a:lvl2pPr>
            <a:lvl3pPr marL="1143000" indent="-228600">
              <a:defRPr>
                <a:solidFill>
                  <a:schemeClr val="tx1"/>
                </a:solidFill>
                <a:latin typeface="Garamond" charset="0"/>
                <a:ea typeface="ＭＳ Ｐゴシック" charset="0"/>
              </a:defRPr>
            </a:lvl3pPr>
            <a:lvl4pPr marL="1600200" indent="-228600">
              <a:defRPr>
                <a:solidFill>
                  <a:schemeClr val="tx1"/>
                </a:solidFill>
                <a:latin typeface="Garamond" charset="0"/>
                <a:ea typeface="ＭＳ Ｐゴシック" charset="0"/>
              </a:defRPr>
            </a:lvl4pPr>
            <a:lvl5pPr marL="2057400" indent="-228600">
              <a:defRPr>
                <a:solidFill>
                  <a:schemeClr val="tx1"/>
                </a:solidFill>
                <a:latin typeface="Garamond" charset="0"/>
                <a:ea typeface="ＭＳ Ｐゴシック" charset="0"/>
              </a:defRPr>
            </a:lvl5pPr>
            <a:lvl6pPr marL="2514600" indent="-228600" fontAlgn="base">
              <a:spcBef>
                <a:spcPct val="0"/>
              </a:spcBef>
              <a:spcAft>
                <a:spcPct val="0"/>
              </a:spcAft>
              <a:defRPr>
                <a:solidFill>
                  <a:schemeClr val="tx1"/>
                </a:solidFill>
                <a:latin typeface="Garamond" charset="0"/>
                <a:ea typeface="ＭＳ Ｐゴシック" charset="0"/>
              </a:defRPr>
            </a:lvl6pPr>
            <a:lvl7pPr marL="2971800" indent="-228600" fontAlgn="base">
              <a:spcBef>
                <a:spcPct val="0"/>
              </a:spcBef>
              <a:spcAft>
                <a:spcPct val="0"/>
              </a:spcAft>
              <a:defRPr>
                <a:solidFill>
                  <a:schemeClr val="tx1"/>
                </a:solidFill>
                <a:latin typeface="Garamond" charset="0"/>
                <a:ea typeface="ＭＳ Ｐゴシック" charset="0"/>
              </a:defRPr>
            </a:lvl7pPr>
            <a:lvl8pPr marL="3429000" indent="-228600" fontAlgn="base">
              <a:spcBef>
                <a:spcPct val="0"/>
              </a:spcBef>
              <a:spcAft>
                <a:spcPct val="0"/>
              </a:spcAft>
              <a:defRPr>
                <a:solidFill>
                  <a:schemeClr val="tx1"/>
                </a:solidFill>
                <a:latin typeface="Garamond" charset="0"/>
                <a:ea typeface="ＭＳ Ｐゴシック" charset="0"/>
              </a:defRPr>
            </a:lvl8pPr>
            <a:lvl9pPr marL="3886200" indent="-228600" fontAlgn="base">
              <a:spcBef>
                <a:spcPct val="0"/>
              </a:spcBef>
              <a:spcAft>
                <a:spcPct val="0"/>
              </a:spcAft>
              <a:defRPr>
                <a:solidFill>
                  <a:schemeClr val="tx1"/>
                </a:solidFill>
                <a:latin typeface="Garamond" charset="0"/>
                <a:ea typeface="ＭＳ Ｐゴシック" charset="0"/>
              </a:defRPr>
            </a:lvl9pPr>
          </a:lstStyle>
          <a:p>
            <a:fld id="{AFF22FE8-8775-BE4A-861C-DD77F65FA94A}" type="datetime3">
              <a:rPr lang="en-US" smtClean="0">
                <a:latin typeface="Arial" charset="0"/>
              </a:rPr>
              <a:t>27 November 2017</a:t>
            </a:fld>
            <a:endParaRPr lang="en-US">
              <a:latin typeface="Arial" charset="0"/>
            </a:endParaRPr>
          </a:p>
        </p:txBody>
      </p:sp>
      <p:sp>
        <p:nvSpPr>
          <p:cNvPr id="17414"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charset="0"/>
                <a:ea typeface="ＭＳ Ｐゴシック" charset="0"/>
              </a:defRPr>
            </a:lvl1pPr>
            <a:lvl2pPr marL="742950" indent="-285750">
              <a:defRPr>
                <a:solidFill>
                  <a:schemeClr val="tx1"/>
                </a:solidFill>
                <a:latin typeface="Garamond" charset="0"/>
                <a:ea typeface="ＭＳ Ｐゴシック" charset="0"/>
              </a:defRPr>
            </a:lvl2pPr>
            <a:lvl3pPr marL="1143000" indent="-228600">
              <a:defRPr>
                <a:solidFill>
                  <a:schemeClr val="tx1"/>
                </a:solidFill>
                <a:latin typeface="Garamond" charset="0"/>
                <a:ea typeface="ＭＳ Ｐゴシック" charset="0"/>
              </a:defRPr>
            </a:lvl3pPr>
            <a:lvl4pPr marL="1600200" indent="-228600">
              <a:defRPr>
                <a:solidFill>
                  <a:schemeClr val="tx1"/>
                </a:solidFill>
                <a:latin typeface="Garamond" charset="0"/>
                <a:ea typeface="ＭＳ Ｐゴシック" charset="0"/>
              </a:defRPr>
            </a:lvl4pPr>
            <a:lvl5pPr marL="2057400" indent="-228600">
              <a:defRPr>
                <a:solidFill>
                  <a:schemeClr val="tx1"/>
                </a:solidFill>
                <a:latin typeface="Garamond" charset="0"/>
                <a:ea typeface="ＭＳ Ｐゴシック" charset="0"/>
              </a:defRPr>
            </a:lvl5pPr>
            <a:lvl6pPr marL="2514600" indent="-228600" fontAlgn="base">
              <a:spcBef>
                <a:spcPct val="0"/>
              </a:spcBef>
              <a:spcAft>
                <a:spcPct val="0"/>
              </a:spcAft>
              <a:defRPr>
                <a:solidFill>
                  <a:schemeClr val="tx1"/>
                </a:solidFill>
                <a:latin typeface="Garamond" charset="0"/>
                <a:ea typeface="ＭＳ Ｐゴシック" charset="0"/>
              </a:defRPr>
            </a:lvl6pPr>
            <a:lvl7pPr marL="2971800" indent="-228600" fontAlgn="base">
              <a:spcBef>
                <a:spcPct val="0"/>
              </a:spcBef>
              <a:spcAft>
                <a:spcPct val="0"/>
              </a:spcAft>
              <a:defRPr>
                <a:solidFill>
                  <a:schemeClr val="tx1"/>
                </a:solidFill>
                <a:latin typeface="Garamond" charset="0"/>
                <a:ea typeface="ＭＳ Ｐゴシック" charset="0"/>
              </a:defRPr>
            </a:lvl7pPr>
            <a:lvl8pPr marL="3429000" indent="-228600" fontAlgn="base">
              <a:spcBef>
                <a:spcPct val="0"/>
              </a:spcBef>
              <a:spcAft>
                <a:spcPct val="0"/>
              </a:spcAft>
              <a:defRPr>
                <a:solidFill>
                  <a:schemeClr val="tx1"/>
                </a:solidFill>
                <a:latin typeface="Garamond" charset="0"/>
                <a:ea typeface="ＭＳ Ｐゴシック" charset="0"/>
              </a:defRPr>
            </a:lvl8pPr>
            <a:lvl9pPr marL="3886200" indent="-228600" fontAlgn="base">
              <a:spcBef>
                <a:spcPct val="0"/>
              </a:spcBef>
              <a:spcAft>
                <a:spcPct val="0"/>
              </a:spcAft>
              <a:defRPr>
                <a:solidFill>
                  <a:schemeClr val="tx1"/>
                </a:solidFill>
                <a:latin typeface="Garamond" charset="0"/>
                <a:ea typeface="ＭＳ Ｐゴシック" charset="0"/>
              </a:defRPr>
            </a:lvl9pPr>
          </a:lstStyle>
          <a:p>
            <a:fld id="{4C564199-0F1E-7945-8A41-A87E8714F223}" type="slidenum">
              <a:rPr lang="en-US">
                <a:latin typeface="Arial" charset="0"/>
              </a:rPr>
              <a:pPr/>
              <a:t>20</a:t>
            </a:fld>
            <a:endParaRPr lang="en-US">
              <a:latin typeface="Arial" charset="0"/>
            </a:endParaRPr>
          </a:p>
        </p:txBody>
      </p:sp>
    </p:spTree>
    <p:extLst>
      <p:ext uri="{BB962C8B-B14F-4D97-AF65-F5344CB8AC3E}">
        <p14:creationId xmlns:p14="http://schemas.microsoft.com/office/powerpoint/2010/main" val="2458395209"/>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a:cs typeface="Arial"/>
              </a:rPr>
              <a:t>BASE Transactions</a:t>
            </a:r>
          </a:p>
        </p:txBody>
      </p:sp>
      <p:sp>
        <p:nvSpPr>
          <p:cNvPr id="3" name="Content Placeholder 2"/>
          <p:cNvSpPr>
            <a:spLocks noGrp="1"/>
          </p:cNvSpPr>
          <p:nvPr>
            <p:ph idx="1"/>
          </p:nvPr>
        </p:nvSpPr>
        <p:spPr/>
        <p:txBody>
          <a:bodyPr>
            <a:normAutofit fontScale="92500"/>
          </a:bodyPr>
          <a:lstStyle/>
          <a:p>
            <a:pPr>
              <a:lnSpc>
                <a:spcPct val="90000"/>
              </a:lnSpc>
            </a:pPr>
            <a:r>
              <a:rPr lang="en-US" sz="3000" dirty="0">
                <a:latin typeface="Arial"/>
                <a:cs typeface="Arial"/>
              </a:rPr>
              <a:t>Acronym contrived to be the opposite of ACID</a:t>
            </a:r>
          </a:p>
          <a:p>
            <a:pPr lvl="1">
              <a:lnSpc>
                <a:spcPct val="90000"/>
              </a:lnSpc>
            </a:pPr>
            <a:r>
              <a:rPr lang="en-US" sz="2600" b="1" dirty="0">
                <a:latin typeface="Arial"/>
                <a:cs typeface="Arial"/>
              </a:rPr>
              <a:t>B</a:t>
            </a:r>
            <a:r>
              <a:rPr lang="en-US" sz="2600" dirty="0">
                <a:latin typeface="Arial"/>
                <a:cs typeface="Arial"/>
              </a:rPr>
              <a:t>asically </a:t>
            </a:r>
            <a:r>
              <a:rPr lang="en-US" sz="2600" b="1" dirty="0">
                <a:latin typeface="Arial"/>
                <a:cs typeface="Arial"/>
              </a:rPr>
              <a:t>A</a:t>
            </a:r>
            <a:r>
              <a:rPr lang="en-US" sz="2600" dirty="0">
                <a:latin typeface="Arial"/>
                <a:cs typeface="Arial"/>
              </a:rPr>
              <a:t>vailable, </a:t>
            </a:r>
          </a:p>
          <a:p>
            <a:pPr lvl="1">
              <a:lnSpc>
                <a:spcPct val="90000"/>
              </a:lnSpc>
            </a:pPr>
            <a:r>
              <a:rPr lang="en-US" sz="2600" b="1" dirty="0">
                <a:latin typeface="Arial"/>
                <a:cs typeface="Arial"/>
              </a:rPr>
              <a:t>S</a:t>
            </a:r>
            <a:r>
              <a:rPr lang="en-US" sz="2600" dirty="0">
                <a:latin typeface="Arial"/>
                <a:cs typeface="Arial"/>
              </a:rPr>
              <a:t>oft state,</a:t>
            </a:r>
          </a:p>
          <a:p>
            <a:pPr lvl="1">
              <a:lnSpc>
                <a:spcPct val="90000"/>
              </a:lnSpc>
            </a:pPr>
            <a:r>
              <a:rPr lang="en-US" sz="2600" b="1" dirty="0">
                <a:latin typeface="Arial"/>
                <a:cs typeface="Arial"/>
              </a:rPr>
              <a:t>E</a:t>
            </a:r>
            <a:r>
              <a:rPr lang="en-US" sz="2600" dirty="0">
                <a:latin typeface="Arial"/>
                <a:cs typeface="Arial"/>
              </a:rPr>
              <a:t>ventually Consistent</a:t>
            </a:r>
          </a:p>
          <a:p>
            <a:pPr>
              <a:lnSpc>
                <a:spcPct val="90000"/>
              </a:lnSpc>
            </a:pPr>
            <a:r>
              <a:rPr lang="en-US" sz="3000" dirty="0">
                <a:latin typeface="Arial"/>
                <a:cs typeface="Arial"/>
              </a:rPr>
              <a:t>Characteristics</a:t>
            </a:r>
          </a:p>
          <a:p>
            <a:pPr lvl="1">
              <a:lnSpc>
                <a:spcPct val="90000"/>
              </a:lnSpc>
            </a:pPr>
            <a:r>
              <a:rPr lang="en-US" sz="2600" dirty="0">
                <a:latin typeface="Arial"/>
                <a:cs typeface="Arial"/>
              </a:rPr>
              <a:t>Weak consistency – stale data OK</a:t>
            </a:r>
          </a:p>
          <a:p>
            <a:pPr lvl="1">
              <a:lnSpc>
                <a:spcPct val="90000"/>
              </a:lnSpc>
            </a:pPr>
            <a:r>
              <a:rPr lang="en-US" sz="2600" dirty="0">
                <a:latin typeface="Arial"/>
                <a:cs typeface="Arial"/>
              </a:rPr>
              <a:t>Availability first</a:t>
            </a:r>
          </a:p>
          <a:p>
            <a:pPr lvl="1">
              <a:lnSpc>
                <a:spcPct val="90000"/>
              </a:lnSpc>
            </a:pPr>
            <a:r>
              <a:rPr lang="en-US" sz="2600" dirty="0">
                <a:latin typeface="Arial"/>
                <a:cs typeface="Arial"/>
              </a:rPr>
              <a:t>Best effort</a:t>
            </a:r>
          </a:p>
          <a:p>
            <a:pPr lvl="1">
              <a:lnSpc>
                <a:spcPct val="90000"/>
              </a:lnSpc>
            </a:pPr>
            <a:r>
              <a:rPr lang="en-US" sz="2600" dirty="0">
                <a:latin typeface="Arial"/>
                <a:cs typeface="Arial"/>
              </a:rPr>
              <a:t>Approximate answers OK</a:t>
            </a:r>
          </a:p>
          <a:p>
            <a:pPr lvl="1">
              <a:lnSpc>
                <a:spcPct val="90000"/>
              </a:lnSpc>
            </a:pPr>
            <a:r>
              <a:rPr lang="en-US" sz="2600" dirty="0">
                <a:latin typeface="Arial"/>
                <a:cs typeface="Arial"/>
              </a:rPr>
              <a:t>Aggressive (optimistic)</a:t>
            </a:r>
          </a:p>
          <a:p>
            <a:pPr lvl="1">
              <a:lnSpc>
                <a:spcPct val="90000"/>
              </a:lnSpc>
            </a:pPr>
            <a:r>
              <a:rPr lang="en-US" sz="2600" dirty="0">
                <a:latin typeface="Arial"/>
                <a:cs typeface="Arial"/>
              </a:rPr>
              <a:t>Simpler and faster</a:t>
            </a:r>
          </a:p>
        </p:txBody>
      </p:sp>
      <p:sp>
        <p:nvSpPr>
          <p:cNvPr id="18436"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charset="0"/>
                <a:ea typeface="ＭＳ Ｐゴシック" charset="0"/>
              </a:defRPr>
            </a:lvl1pPr>
            <a:lvl2pPr marL="742950" indent="-285750">
              <a:defRPr>
                <a:solidFill>
                  <a:schemeClr val="tx1"/>
                </a:solidFill>
                <a:latin typeface="Garamond" charset="0"/>
                <a:ea typeface="ＭＳ Ｐゴシック" charset="0"/>
              </a:defRPr>
            </a:lvl2pPr>
            <a:lvl3pPr marL="1143000" indent="-228600">
              <a:defRPr>
                <a:solidFill>
                  <a:schemeClr val="tx1"/>
                </a:solidFill>
                <a:latin typeface="Garamond" charset="0"/>
                <a:ea typeface="ＭＳ Ｐゴシック" charset="0"/>
              </a:defRPr>
            </a:lvl3pPr>
            <a:lvl4pPr marL="1600200" indent="-228600">
              <a:defRPr>
                <a:solidFill>
                  <a:schemeClr val="tx1"/>
                </a:solidFill>
                <a:latin typeface="Garamond" charset="0"/>
                <a:ea typeface="ＭＳ Ｐゴシック" charset="0"/>
              </a:defRPr>
            </a:lvl4pPr>
            <a:lvl5pPr marL="2057400" indent="-228600">
              <a:defRPr>
                <a:solidFill>
                  <a:schemeClr val="tx1"/>
                </a:solidFill>
                <a:latin typeface="Garamond" charset="0"/>
                <a:ea typeface="ＭＳ Ｐゴシック" charset="0"/>
              </a:defRPr>
            </a:lvl5pPr>
            <a:lvl6pPr marL="2514600" indent="-228600" fontAlgn="base">
              <a:spcBef>
                <a:spcPct val="0"/>
              </a:spcBef>
              <a:spcAft>
                <a:spcPct val="0"/>
              </a:spcAft>
              <a:defRPr>
                <a:solidFill>
                  <a:schemeClr val="tx1"/>
                </a:solidFill>
                <a:latin typeface="Garamond" charset="0"/>
                <a:ea typeface="ＭＳ Ｐゴシック" charset="0"/>
              </a:defRPr>
            </a:lvl6pPr>
            <a:lvl7pPr marL="2971800" indent="-228600" fontAlgn="base">
              <a:spcBef>
                <a:spcPct val="0"/>
              </a:spcBef>
              <a:spcAft>
                <a:spcPct val="0"/>
              </a:spcAft>
              <a:defRPr>
                <a:solidFill>
                  <a:schemeClr val="tx1"/>
                </a:solidFill>
                <a:latin typeface="Garamond" charset="0"/>
                <a:ea typeface="ＭＳ Ｐゴシック" charset="0"/>
              </a:defRPr>
            </a:lvl7pPr>
            <a:lvl8pPr marL="3429000" indent="-228600" fontAlgn="base">
              <a:spcBef>
                <a:spcPct val="0"/>
              </a:spcBef>
              <a:spcAft>
                <a:spcPct val="0"/>
              </a:spcAft>
              <a:defRPr>
                <a:solidFill>
                  <a:schemeClr val="tx1"/>
                </a:solidFill>
                <a:latin typeface="Garamond" charset="0"/>
                <a:ea typeface="ＭＳ Ｐゴシック" charset="0"/>
              </a:defRPr>
            </a:lvl8pPr>
            <a:lvl9pPr marL="3886200" indent="-228600" fontAlgn="base">
              <a:spcBef>
                <a:spcPct val="0"/>
              </a:spcBef>
              <a:spcAft>
                <a:spcPct val="0"/>
              </a:spcAft>
              <a:defRPr>
                <a:solidFill>
                  <a:schemeClr val="tx1"/>
                </a:solidFill>
                <a:latin typeface="Garamond" charset="0"/>
                <a:ea typeface="ＭＳ Ｐゴシック" charset="0"/>
              </a:defRPr>
            </a:lvl9pPr>
          </a:lstStyle>
          <a:p>
            <a:fld id="{25B830C7-D6E1-934A-9660-DD5AA7ADE7C5}" type="datetime3">
              <a:rPr lang="en-US" smtClean="0">
                <a:latin typeface="Arial" charset="0"/>
              </a:rPr>
              <a:t>27 November 2017</a:t>
            </a:fld>
            <a:endParaRPr lang="en-US">
              <a:latin typeface="Arial" charset="0"/>
            </a:endParaRPr>
          </a:p>
        </p:txBody>
      </p:sp>
      <p:sp>
        <p:nvSpPr>
          <p:cNvPr id="18438"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charset="0"/>
                <a:ea typeface="ＭＳ Ｐゴシック" charset="0"/>
              </a:defRPr>
            </a:lvl1pPr>
            <a:lvl2pPr marL="742950" indent="-285750">
              <a:defRPr>
                <a:solidFill>
                  <a:schemeClr val="tx1"/>
                </a:solidFill>
                <a:latin typeface="Garamond" charset="0"/>
                <a:ea typeface="ＭＳ Ｐゴシック" charset="0"/>
              </a:defRPr>
            </a:lvl2pPr>
            <a:lvl3pPr marL="1143000" indent="-228600">
              <a:defRPr>
                <a:solidFill>
                  <a:schemeClr val="tx1"/>
                </a:solidFill>
                <a:latin typeface="Garamond" charset="0"/>
                <a:ea typeface="ＭＳ Ｐゴシック" charset="0"/>
              </a:defRPr>
            </a:lvl3pPr>
            <a:lvl4pPr marL="1600200" indent="-228600">
              <a:defRPr>
                <a:solidFill>
                  <a:schemeClr val="tx1"/>
                </a:solidFill>
                <a:latin typeface="Garamond" charset="0"/>
                <a:ea typeface="ＭＳ Ｐゴシック" charset="0"/>
              </a:defRPr>
            </a:lvl4pPr>
            <a:lvl5pPr marL="2057400" indent="-228600">
              <a:defRPr>
                <a:solidFill>
                  <a:schemeClr val="tx1"/>
                </a:solidFill>
                <a:latin typeface="Garamond" charset="0"/>
                <a:ea typeface="ＭＳ Ｐゴシック" charset="0"/>
              </a:defRPr>
            </a:lvl5pPr>
            <a:lvl6pPr marL="2514600" indent="-228600" fontAlgn="base">
              <a:spcBef>
                <a:spcPct val="0"/>
              </a:spcBef>
              <a:spcAft>
                <a:spcPct val="0"/>
              </a:spcAft>
              <a:defRPr>
                <a:solidFill>
                  <a:schemeClr val="tx1"/>
                </a:solidFill>
                <a:latin typeface="Garamond" charset="0"/>
                <a:ea typeface="ＭＳ Ｐゴシック" charset="0"/>
              </a:defRPr>
            </a:lvl6pPr>
            <a:lvl7pPr marL="2971800" indent="-228600" fontAlgn="base">
              <a:spcBef>
                <a:spcPct val="0"/>
              </a:spcBef>
              <a:spcAft>
                <a:spcPct val="0"/>
              </a:spcAft>
              <a:defRPr>
                <a:solidFill>
                  <a:schemeClr val="tx1"/>
                </a:solidFill>
                <a:latin typeface="Garamond" charset="0"/>
                <a:ea typeface="ＭＳ Ｐゴシック" charset="0"/>
              </a:defRPr>
            </a:lvl7pPr>
            <a:lvl8pPr marL="3429000" indent="-228600" fontAlgn="base">
              <a:spcBef>
                <a:spcPct val="0"/>
              </a:spcBef>
              <a:spcAft>
                <a:spcPct val="0"/>
              </a:spcAft>
              <a:defRPr>
                <a:solidFill>
                  <a:schemeClr val="tx1"/>
                </a:solidFill>
                <a:latin typeface="Garamond" charset="0"/>
                <a:ea typeface="ＭＳ Ｐゴシック" charset="0"/>
              </a:defRPr>
            </a:lvl8pPr>
            <a:lvl9pPr marL="3886200" indent="-228600" fontAlgn="base">
              <a:spcBef>
                <a:spcPct val="0"/>
              </a:spcBef>
              <a:spcAft>
                <a:spcPct val="0"/>
              </a:spcAft>
              <a:defRPr>
                <a:solidFill>
                  <a:schemeClr val="tx1"/>
                </a:solidFill>
                <a:latin typeface="Garamond" charset="0"/>
                <a:ea typeface="ＭＳ Ｐゴシック" charset="0"/>
              </a:defRPr>
            </a:lvl9pPr>
          </a:lstStyle>
          <a:p>
            <a:fld id="{8855F68C-40B3-CE49-B3C0-DAD7ECF91B18}" type="slidenum">
              <a:rPr lang="en-US">
                <a:latin typeface="Arial" charset="0"/>
              </a:rPr>
              <a:pPr/>
              <a:t>21</a:t>
            </a:fld>
            <a:endParaRPr lang="en-US">
              <a:latin typeface="Arial" charset="0"/>
            </a:endParaRPr>
          </a:p>
        </p:txBody>
      </p:sp>
    </p:spTree>
    <p:extLst>
      <p:ext uri="{BB962C8B-B14F-4D97-AF65-F5344CB8AC3E}">
        <p14:creationId xmlns:p14="http://schemas.microsoft.com/office/powerpoint/2010/main" val="3551373321"/>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a:cs typeface="Arial"/>
              </a:rPr>
              <a:t>Brewer</a:t>
            </a:r>
            <a:r>
              <a:rPr lang="ja-JP" altLang="en-US" dirty="0">
                <a:latin typeface="Arial"/>
                <a:cs typeface="Arial"/>
              </a:rPr>
              <a:t>’</a:t>
            </a:r>
            <a:r>
              <a:rPr lang="en-US" dirty="0">
                <a:latin typeface="Arial"/>
                <a:cs typeface="Arial"/>
              </a:rPr>
              <a:t>s CAP Theorem</a:t>
            </a:r>
          </a:p>
        </p:txBody>
      </p:sp>
      <p:sp>
        <p:nvSpPr>
          <p:cNvPr id="3" name="Content Placeholder 2"/>
          <p:cNvSpPr>
            <a:spLocks noGrp="1"/>
          </p:cNvSpPr>
          <p:nvPr>
            <p:ph idx="1"/>
          </p:nvPr>
        </p:nvSpPr>
        <p:spPr/>
        <p:txBody>
          <a:bodyPr/>
          <a:lstStyle/>
          <a:p>
            <a:pPr marL="0" indent="0">
              <a:buFont typeface="Wingdings" charset="0"/>
              <a:buNone/>
            </a:pPr>
            <a:r>
              <a:rPr lang="en-US" dirty="0">
                <a:latin typeface="Arial"/>
                <a:cs typeface="Arial"/>
              </a:rPr>
              <a:t>A distributed system can support only two of the following characteristics</a:t>
            </a:r>
            <a:r>
              <a:rPr lang="en-US" dirty="0" smtClean="0">
                <a:latin typeface="Arial"/>
                <a:cs typeface="Arial"/>
              </a:rPr>
              <a:t>:</a:t>
            </a:r>
          </a:p>
          <a:p>
            <a:pPr marL="0" indent="0">
              <a:buFont typeface="Wingdings" charset="0"/>
              <a:buNone/>
            </a:pPr>
            <a:endParaRPr lang="en-US" dirty="0">
              <a:latin typeface="Arial"/>
              <a:cs typeface="Arial"/>
            </a:endParaRPr>
          </a:p>
          <a:p>
            <a:pPr marL="0" indent="0"/>
            <a:r>
              <a:rPr lang="en-US" dirty="0">
                <a:latin typeface="Arial"/>
                <a:cs typeface="Arial"/>
              </a:rPr>
              <a:t> Consistency</a:t>
            </a:r>
          </a:p>
          <a:p>
            <a:pPr marL="0" indent="0"/>
            <a:r>
              <a:rPr lang="en-US" dirty="0" smtClean="0">
                <a:latin typeface="Arial"/>
                <a:cs typeface="Arial"/>
              </a:rPr>
              <a:t> Availability</a:t>
            </a:r>
            <a:endParaRPr lang="en-US" dirty="0">
              <a:latin typeface="Arial"/>
              <a:cs typeface="Arial"/>
            </a:endParaRPr>
          </a:p>
          <a:p>
            <a:pPr marL="0" indent="0"/>
            <a:r>
              <a:rPr lang="en-US" dirty="0" smtClean="0">
                <a:latin typeface="Arial"/>
                <a:cs typeface="Arial"/>
              </a:rPr>
              <a:t> Partition </a:t>
            </a:r>
            <a:r>
              <a:rPr lang="en-US" dirty="0">
                <a:latin typeface="Arial"/>
                <a:cs typeface="Arial"/>
              </a:rPr>
              <a:t>tolerance</a:t>
            </a:r>
          </a:p>
          <a:p>
            <a:pPr marL="0" indent="0">
              <a:buFont typeface="Wingdings" charset="0"/>
              <a:buNone/>
            </a:pPr>
            <a:endParaRPr lang="en-US" dirty="0" smtClean="0">
              <a:latin typeface="Arial"/>
              <a:cs typeface="Arial"/>
            </a:endParaRPr>
          </a:p>
          <a:p>
            <a:pPr marL="0" indent="0">
              <a:buFont typeface="Wingdings" charset="0"/>
              <a:buNone/>
            </a:pPr>
            <a:r>
              <a:rPr lang="en-US" dirty="0" smtClean="0">
                <a:latin typeface="Arial"/>
                <a:cs typeface="Arial"/>
              </a:rPr>
              <a:t>The </a:t>
            </a:r>
            <a:r>
              <a:rPr lang="en-US" dirty="0">
                <a:latin typeface="Arial"/>
                <a:cs typeface="Arial"/>
              </a:rPr>
              <a:t>slides from Brewer</a:t>
            </a:r>
            <a:r>
              <a:rPr lang="ja-JP" altLang="en-US" dirty="0">
                <a:latin typeface="Arial"/>
                <a:cs typeface="Arial"/>
              </a:rPr>
              <a:t>’</a:t>
            </a:r>
            <a:r>
              <a:rPr lang="en-US" dirty="0">
                <a:latin typeface="Arial"/>
                <a:cs typeface="Arial"/>
              </a:rPr>
              <a:t>s July 2000 talk do not define these characteristics.</a:t>
            </a:r>
          </a:p>
        </p:txBody>
      </p:sp>
      <p:sp>
        <p:nvSpPr>
          <p:cNvPr id="19460"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charset="0"/>
                <a:ea typeface="ＭＳ Ｐゴシック" charset="0"/>
              </a:defRPr>
            </a:lvl1pPr>
            <a:lvl2pPr marL="742950" indent="-285750">
              <a:defRPr>
                <a:solidFill>
                  <a:schemeClr val="tx1"/>
                </a:solidFill>
                <a:latin typeface="Garamond" charset="0"/>
                <a:ea typeface="ＭＳ Ｐゴシック" charset="0"/>
              </a:defRPr>
            </a:lvl2pPr>
            <a:lvl3pPr marL="1143000" indent="-228600">
              <a:defRPr>
                <a:solidFill>
                  <a:schemeClr val="tx1"/>
                </a:solidFill>
                <a:latin typeface="Garamond" charset="0"/>
                <a:ea typeface="ＭＳ Ｐゴシック" charset="0"/>
              </a:defRPr>
            </a:lvl3pPr>
            <a:lvl4pPr marL="1600200" indent="-228600">
              <a:defRPr>
                <a:solidFill>
                  <a:schemeClr val="tx1"/>
                </a:solidFill>
                <a:latin typeface="Garamond" charset="0"/>
                <a:ea typeface="ＭＳ Ｐゴシック" charset="0"/>
              </a:defRPr>
            </a:lvl4pPr>
            <a:lvl5pPr marL="2057400" indent="-228600">
              <a:defRPr>
                <a:solidFill>
                  <a:schemeClr val="tx1"/>
                </a:solidFill>
                <a:latin typeface="Garamond" charset="0"/>
                <a:ea typeface="ＭＳ Ｐゴシック" charset="0"/>
              </a:defRPr>
            </a:lvl5pPr>
            <a:lvl6pPr marL="2514600" indent="-228600" fontAlgn="base">
              <a:spcBef>
                <a:spcPct val="0"/>
              </a:spcBef>
              <a:spcAft>
                <a:spcPct val="0"/>
              </a:spcAft>
              <a:defRPr>
                <a:solidFill>
                  <a:schemeClr val="tx1"/>
                </a:solidFill>
                <a:latin typeface="Garamond" charset="0"/>
                <a:ea typeface="ＭＳ Ｐゴシック" charset="0"/>
              </a:defRPr>
            </a:lvl6pPr>
            <a:lvl7pPr marL="2971800" indent="-228600" fontAlgn="base">
              <a:spcBef>
                <a:spcPct val="0"/>
              </a:spcBef>
              <a:spcAft>
                <a:spcPct val="0"/>
              </a:spcAft>
              <a:defRPr>
                <a:solidFill>
                  <a:schemeClr val="tx1"/>
                </a:solidFill>
                <a:latin typeface="Garamond" charset="0"/>
                <a:ea typeface="ＭＳ Ｐゴシック" charset="0"/>
              </a:defRPr>
            </a:lvl7pPr>
            <a:lvl8pPr marL="3429000" indent="-228600" fontAlgn="base">
              <a:spcBef>
                <a:spcPct val="0"/>
              </a:spcBef>
              <a:spcAft>
                <a:spcPct val="0"/>
              </a:spcAft>
              <a:defRPr>
                <a:solidFill>
                  <a:schemeClr val="tx1"/>
                </a:solidFill>
                <a:latin typeface="Garamond" charset="0"/>
                <a:ea typeface="ＭＳ Ｐゴシック" charset="0"/>
              </a:defRPr>
            </a:lvl8pPr>
            <a:lvl9pPr marL="3886200" indent="-228600" fontAlgn="base">
              <a:spcBef>
                <a:spcPct val="0"/>
              </a:spcBef>
              <a:spcAft>
                <a:spcPct val="0"/>
              </a:spcAft>
              <a:defRPr>
                <a:solidFill>
                  <a:schemeClr val="tx1"/>
                </a:solidFill>
                <a:latin typeface="Garamond" charset="0"/>
                <a:ea typeface="ＭＳ Ｐゴシック" charset="0"/>
              </a:defRPr>
            </a:lvl9pPr>
          </a:lstStyle>
          <a:p>
            <a:fld id="{D3240719-9A22-F944-97B4-4EF340777F47}" type="datetime3">
              <a:rPr lang="en-US" smtClean="0">
                <a:latin typeface="Arial" charset="0"/>
              </a:rPr>
              <a:t>27 November 2017</a:t>
            </a:fld>
            <a:endParaRPr lang="en-US">
              <a:latin typeface="Arial" charset="0"/>
            </a:endParaRPr>
          </a:p>
        </p:txBody>
      </p:sp>
      <p:sp>
        <p:nvSpPr>
          <p:cNvPr id="19462"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charset="0"/>
                <a:ea typeface="ＭＳ Ｐゴシック" charset="0"/>
              </a:defRPr>
            </a:lvl1pPr>
            <a:lvl2pPr marL="742950" indent="-285750">
              <a:defRPr>
                <a:solidFill>
                  <a:schemeClr val="tx1"/>
                </a:solidFill>
                <a:latin typeface="Garamond" charset="0"/>
                <a:ea typeface="ＭＳ Ｐゴシック" charset="0"/>
              </a:defRPr>
            </a:lvl2pPr>
            <a:lvl3pPr marL="1143000" indent="-228600">
              <a:defRPr>
                <a:solidFill>
                  <a:schemeClr val="tx1"/>
                </a:solidFill>
                <a:latin typeface="Garamond" charset="0"/>
                <a:ea typeface="ＭＳ Ｐゴシック" charset="0"/>
              </a:defRPr>
            </a:lvl3pPr>
            <a:lvl4pPr marL="1600200" indent="-228600">
              <a:defRPr>
                <a:solidFill>
                  <a:schemeClr val="tx1"/>
                </a:solidFill>
                <a:latin typeface="Garamond" charset="0"/>
                <a:ea typeface="ＭＳ Ｐゴシック" charset="0"/>
              </a:defRPr>
            </a:lvl4pPr>
            <a:lvl5pPr marL="2057400" indent="-228600">
              <a:defRPr>
                <a:solidFill>
                  <a:schemeClr val="tx1"/>
                </a:solidFill>
                <a:latin typeface="Garamond" charset="0"/>
                <a:ea typeface="ＭＳ Ｐゴシック" charset="0"/>
              </a:defRPr>
            </a:lvl5pPr>
            <a:lvl6pPr marL="2514600" indent="-228600" fontAlgn="base">
              <a:spcBef>
                <a:spcPct val="0"/>
              </a:spcBef>
              <a:spcAft>
                <a:spcPct val="0"/>
              </a:spcAft>
              <a:defRPr>
                <a:solidFill>
                  <a:schemeClr val="tx1"/>
                </a:solidFill>
                <a:latin typeface="Garamond" charset="0"/>
                <a:ea typeface="ＭＳ Ｐゴシック" charset="0"/>
              </a:defRPr>
            </a:lvl6pPr>
            <a:lvl7pPr marL="2971800" indent="-228600" fontAlgn="base">
              <a:spcBef>
                <a:spcPct val="0"/>
              </a:spcBef>
              <a:spcAft>
                <a:spcPct val="0"/>
              </a:spcAft>
              <a:defRPr>
                <a:solidFill>
                  <a:schemeClr val="tx1"/>
                </a:solidFill>
                <a:latin typeface="Garamond" charset="0"/>
                <a:ea typeface="ＭＳ Ｐゴシック" charset="0"/>
              </a:defRPr>
            </a:lvl7pPr>
            <a:lvl8pPr marL="3429000" indent="-228600" fontAlgn="base">
              <a:spcBef>
                <a:spcPct val="0"/>
              </a:spcBef>
              <a:spcAft>
                <a:spcPct val="0"/>
              </a:spcAft>
              <a:defRPr>
                <a:solidFill>
                  <a:schemeClr val="tx1"/>
                </a:solidFill>
                <a:latin typeface="Garamond" charset="0"/>
                <a:ea typeface="ＭＳ Ｐゴシック" charset="0"/>
              </a:defRPr>
            </a:lvl8pPr>
            <a:lvl9pPr marL="3886200" indent="-228600" fontAlgn="base">
              <a:spcBef>
                <a:spcPct val="0"/>
              </a:spcBef>
              <a:spcAft>
                <a:spcPct val="0"/>
              </a:spcAft>
              <a:defRPr>
                <a:solidFill>
                  <a:schemeClr val="tx1"/>
                </a:solidFill>
                <a:latin typeface="Garamond" charset="0"/>
                <a:ea typeface="ＭＳ Ｐゴシック" charset="0"/>
              </a:defRPr>
            </a:lvl9pPr>
          </a:lstStyle>
          <a:p>
            <a:fld id="{CEF83CEF-0EE6-4343-97F9-61ACDF545AB5}" type="slidenum">
              <a:rPr lang="en-US">
                <a:latin typeface="Arial" charset="0"/>
              </a:rPr>
              <a:pPr/>
              <a:t>22</a:t>
            </a:fld>
            <a:endParaRPr lang="en-US">
              <a:latin typeface="Arial" charset="0"/>
            </a:endParaRPr>
          </a:p>
        </p:txBody>
      </p:sp>
    </p:spTree>
    <p:extLst>
      <p:ext uri="{BB962C8B-B14F-4D97-AF65-F5344CB8AC3E}">
        <p14:creationId xmlns:p14="http://schemas.microsoft.com/office/powerpoint/2010/main" val="369242794"/>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a:cs typeface="Arial"/>
              </a:rPr>
              <a:t>Consistency</a:t>
            </a:r>
          </a:p>
        </p:txBody>
      </p:sp>
      <p:sp>
        <p:nvSpPr>
          <p:cNvPr id="3" name="Content Placeholder 2"/>
          <p:cNvSpPr>
            <a:spLocks noGrp="1"/>
          </p:cNvSpPr>
          <p:nvPr>
            <p:ph idx="1"/>
          </p:nvPr>
        </p:nvSpPr>
        <p:spPr/>
        <p:txBody>
          <a:bodyPr/>
          <a:lstStyle/>
          <a:p>
            <a:r>
              <a:rPr lang="en-US" dirty="0" smtClean="0">
                <a:latin typeface="Arial"/>
                <a:cs typeface="Arial"/>
              </a:rPr>
              <a:t>All </a:t>
            </a:r>
            <a:r>
              <a:rPr lang="en-US" dirty="0">
                <a:latin typeface="Arial"/>
                <a:cs typeface="Arial"/>
              </a:rPr>
              <a:t>nodes see the same data at the same time – Wikipedia</a:t>
            </a:r>
          </a:p>
          <a:p>
            <a:endParaRPr lang="en-US" dirty="0" smtClean="0">
              <a:latin typeface="Arial"/>
              <a:cs typeface="Arial"/>
            </a:endParaRPr>
          </a:p>
          <a:p>
            <a:r>
              <a:rPr lang="en-US" dirty="0" smtClean="0">
                <a:latin typeface="Arial"/>
                <a:cs typeface="Arial"/>
              </a:rPr>
              <a:t>Client </a:t>
            </a:r>
            <a:r>
              <a:rPr lang="en-US" dirty="0">
                <a:latin typeface="Arial"/>
                <a:cs typeface="Arial"/>
              </a:rPr>
              <a:t>perceives that a set of operations has occurred all at once – Pritchett</a:t>
            </a:r>
          </a:p>
          <a:p>
            <a:endParaRPr lang="en-US" dirty="0" smtClean="0">
              <a:latin typeface="Arial"/>
              <a:cs typeface="Arial"/>
            </a:endParaRPr>
          </a:p>
          <a:p>
            <a:r>
              <a:rPr lang="en-US" dirty="0" smtClean="0">
                <a:latin typeface="Arial"/>
                <a:cs typeface="Arial"/>
              </a:rPr>
              <a:t>More </a:t>
            </a:r>
            <a:r>
              <a:rPr lang="en-US" dirty="0">
                <a:latin typeface="Arial"/>
                <a:cs typeface="Arial"/>
              </a:rPr>
              <a:t>like Atomic in ACID transaction properties</a:t>
            </a:r>
          </a:p>
          <a:p>
            <a:endParaRPr lang="en-US" dirty="0">
              <a:latin typeface="Arial"/>
              <a:cs typeface="Arial"/>
            </a:endParaRPr>
          </a:p>
        </p:txBody>
      </p:sp>
      <p:sp>
        <p:nvSpPr>
          <p:cNvPr id="20484"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charset="0"/>
                <a:ea typeface="ＭＳ Ｐゴシック" charset="0"/>
              </a:defRPr>
            </a:lvl1pPr>
            <a:lvl2pPr marL="742950" indent="-285750">
              <a:defRPr>
                <a:solidFill>
                  <a:schemeClr val="tx1"/>
                </a:solidFill>
                <a:latin typeface="Garamond" charset="0"/>
                <a:ea typeface="ＭＳ Ｐゴシック" charset="0"/>
              </a:defRPr>
            </a:lvl2pPr>
            <a:lvl3pPr marL="1143000" indent="-228600">
              <a:defRPr>
                <a:solidFill>
                  <a:schemeClr val="tx1"/>
                </a:solidFill>
                <a:latin typeface="Garamond" charset="0"/>
                <a:ea typeface="ＭＳ Ｐゴシック" charset="0"/>
              </a:defRPr>
            </a:lvl3pPr>
            <a:lvl4pPr marL="1600200" indent="-228600">
              <a:defRPr>
                <a:solidFill>
                  <a:schemeClr val="tx1"/>
                </a:solidFill>
                <a:latin typeface="Garamond" charset="0"/>
                <a:ea typeface="ＭＳ Ｐゴシック" charset="0"/>
              </a:defRPr>
            </a:lvl4pPr>
            <a:lvl5pPr marL="2057400" indent="-228600">
              <a:defRPr>
                <a:solidFill>
                  <a:schemeClr val="tx1"/>
                </a:solidFill>
                <a:latin typeface="Garamond" charset="0"/>
                <a:ea typeface="ＭＳ Ｐゴシック" charset="0"/>
              </a:defRPr>
            </a:lvl5pPr>
            <a:lvl6pPr marL="2514600" indent="-228600" fontAlgn="base">
              <a:spcBef>
                <a:spcPct val="0"/>
              </a:spcBef>
              <a:spcAft>
                <a:spcPct val="0"/>
              </a:spcAft>
              <a:defRPr>
                <a:solidFill>
                  <a:schemeClr val="tx1"/>
                </a:solidFill>
                <a:latin typeface="Garamond" charset="0"/>
                <a:ea typeface="ＭＳ Ｐゴシック" charset="0"/>
              </a:defRPr>
            </a:lvl6pPr>
            <a:lvl7pPr marL="2971800" indent="-228600" fontAlgn="base">
              <a:spcBef>
                <a:spcPct val="0"/>
              </a:spcBef>
              <a:spcAft>
                <a:spcPct val="0"/>
              </a:spcAft>
              <a:defRPr>
                <a:solidFill>
                  <a:schemeClr val="tx1"/>
                </a:solidFill>
                <a:latin typeface="Garamond" charset="0"/>
                <a:ea typeface="ＭＳ Ｐゴシック" charset="0"/>
              </a:defRPr>
            </a:lvl7pPr>
            <a:lvl8pPr marL="3429000" indent="-228600" fontAlgn="base">
              <a:spcBef>
                <a:spcPct val="0"/>
              </a:spcBef>
              <a:spcAft>
                <a:spcPct val="0"/>
              </a:spcAft>
              <a:defRPr>
                <a:solidFill>
                  <a:schemeClr val="tx1"/>
                </a:solidFill>
                <a:latin typeface="Garamond" charset="0"/>
                <a:ea typeface="ＭＳ Ｐゴシック" charset="0"/>
              </a:defRPr>
            </a:lvl8pPr>
            <a:lvl9pPr marL="3886200" indent="-228600" fontAlgn="base">
              <a:spcBef>
                <a:spcPct val="0"/>
              </a:spcBef>
              <a:spcAft>
                <a:spcPct val="0"/>
              </a:spcAft>
              <a:defRPr>
                <a:solidFill>
                  <a:schemeClr val="tx1"/>
                </a:solidFill>
                <a:latin typeface="Garamond" charset="0"/>
                <a:ea typeface="ＭＳ Ｐゴシック" charset="0"/>
              </a:defRPr>
            </a:lvl9pPr>
          </a:lstStyle>
          <a:p>
            <a:fld id="{B0EA1D59-23E3-3841-B823-732DBD3CA2AC}" type="datetime3">
              <a:rPr lang="en-US" smtClean="0">
                <a:latin typeface="Arial" charset="0"/>
              </a:rPr>
              <a:t>27 November 2017</a:t>
            </a:fld>
            <a:endParaRPr lang="en-US">
              <a:latin typeface="Arial" charset="0"/>
            </a:endParaRPr>
          </a:p>
        </p:txBody>
      </p:sp>
      <p:sp>
        <p:nvSpPr>
          <p:cNvPr id="20485"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charset="0"/>
                <a:ea typeface="ＭＳ Ｐゴシック" charset="0"/>
              </a:defRPr>
            </a:lvl1pPr>
            <a:lvl2pPr marL="742950" indent="-285750">
              <a:defRPr>
                <a:solidFill>
                  <a:schemeClr val="tx1"/>
                </a:solidFill>
                <a:latin typeface="Garamond" charset="0"/>
                <a:ea typeface="ＭＳ Ｐゴシック" charset="0"/>
              </a:defRPr>
            </a:lvl2pPr>
            <a:lvl3pPr marL="1143000" indent="-228600">
              <a:defRPr>
                <a:solidFill>
                  <a:schemeClr val="tx1"/>
                </a:solidFill>
                <a:latin typeface="Garamond" charset="0"/>
                <a:ea typeface="ＭＳ Ｐゴシック" charset="0"/>
              </a:defRPr>
            </a:lvl3pPr>
            <a:lvl4pPr marL="1600200" indent="-228600">
              <a:defRPr>
                <a:solidFill>
                  <a:schemeClr val="tx1"/>
                </a:solidFill>
                <a:latin typeface="Garamond" charset="0"/>
                <a:ea typeface="ＭＳ Ｐゴシック" charset="0"/>
              </a:defRPr>
            </a:lvl4pPr>
            <a:lvl5pPr marL="2057400" indent="-228600">
              <a:defRPr>
                <a:solidFill>
                  <a:schemeClr val="tx1"/>
                </a:solidFill>
                <a:latin typeface="Garamond" charset="0"/>
                <a:ea typeface="ＭＳ Ｐゴシック" charset="0"/>
              </a:defRPr>
            </a:lvl5pPr>
            <a:lvl6pPr marL="2514600" indent="-228600" fontAlgn="base">
              <a:spcBef>
                <a:spcPct val="0"/>
              </a:spcBef>
              <a:spcAft>
                <a:spcPct val="0"/>
              </a:spcAft>
              <a:defRPr>
                <a:solidFill>
                  <a:schemeClr val="tx1"/>
                </a:solidFill>
                <a:latin typeface="Garamond" charset="0"/>
                <a:ea typeface="ＭＳ Ｐゴシック" charset="0"/>
              </a:defRPr>
            </a:lvl6pPr>
            <a:lvl7pPr marL="2971800" indent="-228600" fontAlgn="base">
              <a:spcBef>
                <a:spcPct val="0"/>
              </a:spcBef>
              <a:spcAft>
                <a:spcPct val="0"/>
              </a:spcAft>
              <a:defRPr>
                <a:solidFill>
                  <a:schemeClr val="tx1"/>
                </a:solidFill>
                <a:latin typeface="Garamond" charset="0"/>
                <a:ea typeface="ＭＳ Ｐゴシック" charset="0"/>
              </a:defRPr>
            </a:lvl7pPr>
            <a:lvl8pPr marL="3429000" indent="-228600" fontAlgn="base">
              <a:spcBef>
                <a:spcPct val="0"/>
              </a:spcBef>
              <a:spcAft>
                <a:spcPct val="0"/>
              </a:spcAft>
              <a:defRPr>
                <a:solidFill>
                  <a:schemeClr val="tx1"/>
                </a:solidFill>
                <a:latin typeface="Garamond" charset="0"/>
                <a:ea typeface="ＭＳ Ｐゴシック" charset="0"/>
              </a:defRPr>
            </a:lvl8pPr>
            <a:lvl9pPr marL="3886200" indent="-228600" fontAlgn="base">
              <a:spcBef>
                <a:spcPct val="0"/>
              </a:spcBef>
              <a:spcAft>
                <a:spcPct val="0"/>
              </a:spcAft>
              <a:defRPr>
                <a:solidFill>
                  <a:schemeClr val="tx1"/>
                </a:solidFill>
                <a:latin typeface="Garamond" charset="0"/>
                <a:ea typeface="ＭＳ Ｐゴシック" charset="0"/>
              </a:defRPr>
            </a:lvl9pPr>
          </a:lstStyle>
          <a:p>
            <a:fld id="{1DDC3AC1-6A62-794F-8F17-F3817BB6B5B3}" type="slidenum">
              <a:rPr lang="en-US">
                <a:latin typeface="Arial" charset="0"/>
              </a:rPr>
              <a:pPr/>
              <a:t>23</a:t>
            </a:fld>
            <a:endParaRPr lang="en-US">
              <a:latin typeface="Arial" charset="0"/>
            </a:endParaRPr>
          </a:p>
        </p:txBody>
      </p:sp>
    </p:spTree>
    <p:extLst>
      <p:ext uri="{BB962C8B-B14F-4D97-AF65-F5344CB8AC3E}">
        <p14:creationId xmlns:p14="http://schemas.microsoft.com/office/powerpoint/2010/main" val="3692728740"/>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a:cs typeface="Arial"/>
              </a:rPr>
              <a:t>Availability</a:t>
            </a:r>
          </a:p>
        </p:txBody>
      </p:sp>
      <p:sp>
        <p:nvSpPr>
          <p:cNvPr id="3" name="Content Placeholder 2"/>
          <p:cNvSpPr>
            <a:spLocks noGrp="1"/>
          </p:cNvSpPr>
          <p:nvPr>
            <p:ph idx="1"/>
          </p:nvPr>
        </p:nvSpPr>
        <p:spPr/>
        <p:txBody>
          <a:bodyPr/>
          <a:lstStyle/>
          <a:p>
            <a:pPr marL="342900" lvl="1" indent="-342900">
              <a:buClr>
                <a:schemeClr val="hlink"/>
              </a:buClr>
            </a:pPr>
            <a:r>
              <a:rPr lang="en-US" sz="3200" dirty="0">
                <a:latin typeface="Arial"/>
                <a:cs typeface="Arial"/>
              </a:rPr>
              <a:t>node failures do not prevent survivors from continuing to operate – </a:t>
            </a:r>
            <a:r>
              <a:rPr lang="en-US" sz="3200" dirty="0" smtClean="0">
                <a:latin typeface="Arial"/>
                <a:cs typeface="Arial"/>
              </a:rPr>
              <a:t>Wikipedia</a:t>
            </a:r>
          </a:p>
          <a:p>
            <a:pPr marL="0" lvl="1" indent="0">
              <a:buClr>
                <a:schemeClr val="hlink"/>
              </a:buClr>
              <a:buNone/>
            </a:pPr>
            <a:endParaRPr lang="en-US" sz="3200" dirty="0">
              <a:latin typeface="Arial"/>
              <a:cs typeface="Arial"/>
            </a:endParaRPr>
          </a:p>
          <a:p>
            <a:r>
              <a:rPr lang="en-US" dirty="0">
                <a:latin typeface="Arial"/>
                <a:cs typeface="Arial"/>
              </a:rPr>
              <a:t>Every operation must terminate in an intended response – Pritchett</a:t>
            </a:r>
          </a:p>
        </p:txBody>
      </p:sp>
      <p:sp>
        <p:nvSpPr>
          <p:cNvPr id="21508"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charset="0"/>
                <a:ea typeface="ＭＳ Ｐゴシック" charset="0"/>
              </a:defRPr>
            </a:lvl1pPr>
            <a:lvl2pPr marL="742950" indent="-285750">
              <a:defRPr>
                <a:solidFill>
                  <a:schemeClr val="tx1"/>
                </a:solidFill>
                <a:latin typeface="Garamond" charset="0"/>
                <a:ea typeface="ＭＳ Ｐゴシック" charset="0"/>
              </a:defRPr>
            </a:lvl2pPr>
            <a:lvl3pPr marL="1143000" indent="-228600">
              <a:defRPr>
                <a:solidFill>
                  <a:schemeClr val="tx1"/>
                </a:solidFill>
                <a:latin typeface="Garamond" charset="0"/>
                <a:ea typeface="ＭＳ Ｐゴシック" charset="0"/>
              </a:defRPr>
            </a:lvl3pPr>
            <a:lvl4pPr marL="1600200" indent="-228600">
              <a:defRPr>
                <a:solidFill>
                  <a:schemeClr val="tx1"/>
                </a:solidFill>
                <a:latin typeface="Garamond" charset="0"/>
                <a:ea typeface="ＭＳ Ｐゴシック" charset="0"/>
              </a:defRPr>
            </a:lvl4pPr>
            <a:lvl5pPr marL="2057400" indent="-228600">
              <a:defRPr>
                <a:solidFill>
                  <a:schemeClr val="tx1"/>
                </a:solidFill>
                <a:latin typeface="Garamond" charset="0"/>
                <a:ea typeface="ＭＳ Ｐゴシック" charset="0"/>
              </a:defRPr>
            </a:lvl5pPr>
            <a:lvl6pPr marL="2514600" indent="-228600" fontAlgn="base">
              <a:spcBef>
                <a:spcPct val="0"/>
              </a:spcBef>
              <a:spcAft>
                <a:spcPct val="0"/>
              </a:spcAft>
              <a:defRPr>
                <a:solidFill>
                  <a:schemeClr val="tx1"/>
                </a:solidFill>
                <a:latin typeface="Garamond" charset="0"/>
                <a:ea typeface="ＭＳ Ｐゴシック" charset="0"/>
              </a:defRPr>
            </a:lvl6pPr>
            <a:lvl7pPr marL="2971800" indent="-228600" fontAlgn="base">
              <a:spcBef>
                <a:spcPct val="0"/>
              </a:spcBef>
              <a:spcAft>
                <a:spcPct val="0"/>
              </a:spcAft>
              <a:defRPr>
                <a:solidFill>
                  <a:schemeClr val="tx1"/>
                </a:solidFill>
                <a:latin typeface="Garamond" charset="0"/>
                <a:ea typeface="ＭＳ Ｐゴシック" charset="0"/>
              </a:defRPr>
            </a:lvl7pPr>
            <a:lvl8pPr marL="3429000" indent="-228600" fontAlgn="base">
              <a:spcBef>
                <a:spcPct val="0"/>
              </a:spcBef>
              <a:spcAft>
                <a:spcPct val="0"/>
              </a:spcAft>
              <a:defRPr>
                <a:solidFill>
                  <a:schemeClr val="tx1"/>
                </a:solidFill>
                <a:latin typeface="Garamond" charset="0"/>
                <a:ea typeface="ＭＳ Ｐゴシック" charset="0"/>
              </a:defRPr>
            </a:lvl8pPr>
            <a:lvl9pPr marL="3886200" indent="-228600" fontAlgn="base">
              <a:spcBef>
                <a:spcPct val="0"/>
              </a:spcBef>
              <a:spcAft>
                <a:spcPct val="0"/>
              </a:spcAft>
              <a:defRPr>
                <a:solidFill>
                  <a:schemeClr val="tx1"/>
                </a:solidFill>
                <a:latin typeface="Garamond" charset="0"/>
                <a:ea typeface="ＭＳ Ｐゴシック" charset="0"/>
              </a:defRPr>
            </a:lvl9pPr>
          </a:lstStyle>
          <a:p>
            <a:fld id="{D21C584D-8EB3-6348-95D9-B958D69F59B3}" type="datetime3">
              <a:rPr lang="en-US" smtClean="0">
                <a:latin typeface="Arial" charset="0"/>
              </a:rPr>
              <a:t>27 November 2017</a:t>
            </a:fld>
            <a:endParaRPr lang="en-US">
              <a:latin typeface="Arial" charset="0"/>
            </a:endParaRPr>
          </a:p>
        </p:txBody>
      </p:sp>
      <p:sp>
        <p:nvSpPr>
          <p:cNvPr id="21509"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charset="0"/>
                <a:ea typeface="ＭＳ Ｐゴシック" charset="0"/>
              </a:defRPr>
            </a:lvl1pPr>
            <a:lvl2pPr marL="742950" indent="-285750">
              <a:defRPr>
                <a:solidFill>
                  <a:schemeClr val="tx1"/>
                </a:solidFill>
                <a:latin typeface="Garamond" charset="0"/>
                <a:ea typeface="ＭＳ Ｐゴシック" charset="0"/>
              </a:defRPr>
            </a:lvl2pPr>
            <a:lvl3pPr marL="1143000" indent="-228600">
              <a:defRPr>
                <a:solidFill>
                  <a:schemeClr val="tx1"/>
                </a:solidFill>
                <a:latin typeface="Garamond" charset="0"/>
                <a:ea typeface="ＭＳ Ｐゴシック" charset="0"/>
              </a:defRPr>
            </a:lvl3pPr>
            <a:lvl4pPr marL="1600200" indent="-228600">
              <a:defRPr>
                <a:solidFill>
                  <a:schemeClr val="tx1"/>
                </a:solidFill>
                <a:latin typeface="Garamond" charset="0"/>
                <a:ea typeface="ＭＳ Ｐゴシック" charset="0"/>
              </a:defRPr>
            </a:lvl4pPr>
            <a:lvl5pPr marL="2057400" indent="-228600">
              <a:defRPr>
                <a:solidFill>
                  <a:schemeClr val="tx1"/>
                </a:solidFill>
                <a:latin typeface="Garamond" charset="0"/>
                <a:ea typeface="ＭＳ Ｐゴシック" charset="0"/>
              </a:defRPr>
            </a:lvl5pPr>
            <a:lvl6pPr marL="2514600" indent="-228600" fontAlgn="base">
              <a:spcBef>
                <a:spcPct val="0"/>
              </a:spcBef>
              <a:spcAft>
                <a:spcPct val="0"/>
              </a:spcAft>
              <a:defRPr>
                <a:solidFill>
                  <a:schemeClr val="tx1"/>
                </a:solidFill>
                <a:latin typeface="Garamond" charset="0"/>
                <a:ea typeface="ＭＳ Ｐゴシック" charset="0"/>
              </a:defRPr>
            </a:lvl6pPr>
            <a:lvl7pPr marL="2971800" indent="-228600" fontAlgn="base">
              <a:spcBef>
                <a:spcPct val="0"/>
              </a:spcBef>
              <a:spcAft>
                <a:spcPct val="0"/>
              </a:spcAft>
              <a:defRPr>
                <a:solidFill>
                  <a:schemeClr val="tx1"/>
                </a:solidFill>
                <a:latin typeface="Garamond" charset="0"/>
                <a:ea typeface="ＭＳ Ｐゴシック" charset="0"/>
              </a:defRPr>
            </a:lvl7pPr>
            <a:lvl8pPr marL="3429000" indent="-228600" fontAlgn="base">
              <a:spcBef>
                <a:spcPct val="0"/>
              </a:spcBef>
              <a:spcAft>
                <a:spcPct val="0"/>
              </a:spcAft>
              <a:defRPr>
                <a:solidFill>
                  <a:schemeClr val="tx1"/>
                </a:solidFill>
                <a:latin typeface="Garamond" charset="0"/>
                <a:ea typeface="ＭＳ Ｐゴシック" charset="0"/>
              </a:defRPr>
            </a:lvl8pPr>
            <a:lvl9pPr marL="3886200" indent="-228600" fontAlgn="base">
              <a:spcBef>
                <a:spcPct val="0"/>
              </a:spcBef>
              <a:spcAft>
                <a:spcPct val="0"/>
              </a:spcAft>
              <a:defRPr>
                <a:solidFill>
                  <a:schemeClr val="tx1"/>
                </a:solidFill>
                <a:latin typeface="Garamond" charset="0"/>
                <a:ea typeface="ＭＳ Ｐゴシック" charset="0"/>
              </a:defRPr>
            </a:lvl9pPr>
          </a:lstStyle>
          <a:p>
            <a:fld id="{4361DA2B-3978-394C-8D55-0B9F78FBDFDB}" type="slidenum">
              <a:rPr lang="en-US">
                <a:latin typeface="Arial" charset="0"/>
              </a:rPr>
              <a:pPr/>
              <a:t>24</a:t>
            </a:fld>
            <a:endParaRPr lang="en-US">
              <a:latin typeface="Arial" charset="0"/>
            </a:endParaRPr>
          </a:p>
        </p:txBody>
      </p:sp>
    </p:spTree>
    <p:extLst>
      <p:ext uri="{BB962C8B-B14F-4D97-AF65-F5344CB8AC3E}">
        <p14:creationId xmlns:p14="http://schemas.microsoft.com/office/powerpoint/2010/main" val="4005507225"/>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a:cs typeface="Arial"/>
              </a:rPr>
              <a:t>Partition Tolerance</a:t>
            </a:r>
          </a:p>
        </p:txBody>
      </p:sp>
      <p:sp>
        <p:nvSpPr>
          <p:cNvPr id="3" name="Content Placeholder 2"/>
          <p:cNvSpPr>
            <a:spLocks noGrp="1"/>
          </p:cNvSpPr>
          <p:nvPr>
            <p:ph idx="1"/>
          </p:nvPr>
        </p:nvSpPr>
        <p:spPr/>
        <p:txBody>
          <a:bodyPr/>
          <a:lstStyle/>
          <a:p>
            <a:pPr marL="342900" lvl="1" indent="-342900">
              <a:buClr>
                <a:schemeClr val="hlink"/>
              </a:buClr>
            </a:pPr>
            <a:r>
              <a:rPr lang="en-US" sz="3200" dirty="0">
                <a:latin typeface="Arial"/>
                <a:cs typeface="Arial"/>
              </a:rPr>
              <a:t>the system continues to operate despite arbitrary message loss – </a:t>
            </a:r>
            <a:r>
              <a:rPr lang="en-US" sz="3200" dirty="0" smtClean="0">
                <a:latin typeface="Arial"/>
                <a:cs typeface="Arial"/>
              </a:rPr>
              <a:t>Wikipedia</a:t>
            </a:r>
          </a:p>
          <a:p>
            <a:pPr marL="0" lvl="1" indent="0">
              <a:buClr>
                <a:schemeClr val="hlink"/>
              </a:buClr>
              <a:buNone/>
            </a:pPr>
            <a:endParaRPr lang="en-US" sz="3200" dirty="0">
              <a:latin typeface="Arial"/>
              <a:cs typeface="Arial"/>
            </a:endParaRPr>
          </a:p>
          <a:p>
            <a:r>
              <a:rPr lang="en-US" dirty="0">
                <a:latin typeface="Arial"/>
                <a:cs typeface="Arial"/>
              </a:rPr>
              <a:t>Operations will complete, even if individual components are unavailable – Pritchett</a:t>
            </a:r>
          </a:p>
        </p:txBody>
      </p:sp>
      <p:sp>
        <p:nvSpPr>
          <p:cNvPr id="22532"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charset="0"/>
                <a:ea typeface="ＭＳ Ｐゴシック" charset="0"/>
              </a:defRPr>
            </a:lvl1pPr>
            <a:lvl2pPr marL="742950" indent="-285750">
              <a:defRPr>
                <a:solidFill>
                  <a:schemeClr val="tx1"/>
                </a:solidFill>
                <a:latin typeface="Garamond" charset="0"/>
                <a:ea typeface="ＭＳ Ｐゴシック" charset="0"/>
              </a:defRPr>
            </a:lvl2pPr>
            <a:lvl3pPr marL="1143000" indent="-228600">
              <a:defRPr>
                <a:solidFill>
                  <a:schemeClr val="tx1"/>
                </a:solidFill>
                <a:latin typeface="Garamond" charset="0"/>
                <a:ea typeface="ＭＳ Ｐゴシック" charset="0"/>
              </a:defRPr>
            </a:lvl3pPr>
            <a:lvl4pPr marL="1600200" indent="-228600">
              <a:defRPr>
                <a:solidFill>
                  <a:schemeClr val="tx1"/>
                </a:solidFill>
                <a:latin typeface="Garamond" charset="0"/>
                <a:ea typeface="ＭＳ Ｐゴシック" charset="0"/>
              </a:defRPr>
            </a:lvl4pPr>
            <a:lvl5pPr marL="2057400" indent="-228600">
              <a:defRPr>
                <a:solidFill>
                  <a:schemeClr val="tx1"/>
                </a:solidFill>
                <a:latin typeface="Garamond" charset="0"/>
                <a:ea typeface="ＭＳ Ｐゴシック" charset="0"/>
              </a:defRPr>
            </a:lvl5pPr>
            <a:lvl6pPr marL="2514600" indent="-228600" fontAlgn="base">
              <a:spcBef>
                <a:spcPct val="0"/>
              </a:spcBef>
              <a:spcAft>
                <a:spcPct val="0"/>
              </a:spcAft>
              <a:defRPr>
                <a:solidFill>
                  <a:schemeClr val="tx1"/>
                </a:solidFill>
                <a:latin typeface="Garamond" charset="0"/>
                <a:ea typeface="ＭＳ Ｐゴシック" charset="0"/>
              </a:defRPr>
            </a:lvl6pPr>
            <a:lvl7pPr marL="2971800" indent="-228600" fontAlgn="base">
              <a:spcBef>
                <a:spcPct val="0"/>
              </a:spcBef>
              <a:spcAft>
                <a:spcPct val="0"/>
              </a:spcAft>
              <a:defRPr>
                <a:solidFill>
                  <a:schemeClr val="tx1"/>
                </a:solidFill>
                <a:latin typeface="Garamond" charset="0"/>
                <a:ea typeface="ＭＳ Ｐゴシック" charset="0"/>
              </a:defRPr>
            </a:lvl7pPr>
            <a:lvl8pPr marL="3429000" indent="-228600" fontAlgn="base">
              <a:spcBef>
                <a:spcPct val="0"/>
              </a:spcBef>
              <a:spcAft>
                <a:spcPct val="0"/>
              </a:spcAft>
              <a:defRPr>
                <a:solidFill>
                  <a:schemeClr val="tx1"/>
                </a:solidFill>
                <a:latin typeface="Garamond" charset="0"/>
                <a:ea typeface="ＭＳ Ｐゴシック" charset="0"/>
              </a:defRPr>
            </a:lvl8pPr>
            <a:lvl9pPr marL="3886200" indent="-228600" fontAlgn="base">
              <a:spcBef>
                <a:spcPct val="0"/>
              </a:spcBef>
              <a:spcAft>
                <a:spcPct val="0"/>
              </a:spcAft>
              <a:defRPr>
                <a:solidFill>
                  <a:schemeClr val="tx1"/>
                </a:solidFill>
                <a:latin typeface="Garamond" charset="0"/>
                <a:ea typeface="ＭＳ Ｐゴシック" charset="0"/>
              </a:defRPr>
            </a:lvl9pPr>
          </a:lstStyle>
          <a:p>
            <a:fld id="{D994ED56-DB75-D649-AB61-1CB7C4F98902}" type="datetime3">
              <a:rPr lang="en-US" smtClean="0">
                <a:latin typeface="Arial" charset="0"/>
              </a:rPr>
              <a:t>27 November 2017</a:t>
            </a:fld>
            <a:endParaRPr lang="en-US">
              <a:latin typeface="Arial" charset="0"/>
            </a:endParaRPr>
          </a:p>
        </p:txBody>
      </p:sp>
      <p:sp>
        <p:nvSpPr>
          <p:cNvPr id="22533"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charset="0"/>
                <a:ea typeface="ＭＳ Ｐゴシック" charset="0"/>
              </a:defRPr>
            </a:lvl1pPr>
            <a:lvl2pPr marL="742950" indent="-285750">
              <a:defRPr>
                <a:solidFill>
                  <a:schemeClr val="tx1"/>
                </a:solidFill>
                <a:latin typeface="Garamond" charset="0"/>
                <a:ea typeface="ＭＳ Ｐゴシック" charset="0"/>
              </a:defRPr>
            </a:lvl2pPr>
            <a:lvl3pPr marL="1143000" indent="-228600">
              <a:defRPr>
                <a:solidFill>
                  <a:schemeClr val="tx1"/>
                </a:solidFill>
                <a:latin typeface="Garamond" charset="0"/>
                <a:ea typeface="ＭＳ Ｐゴシック" charset="0"/>
              </a:defRPr>
            </a:lvl3pPr>
            <a:lvl4pPr marL="1600200" indent="-228600">
              <a:defRPr>
                <a:solidFill>
                  <a:schemeClr val="tx1"/>
                </a:solidFill>
                <a:latin typeface="Garamond" charset="0"/>
                <a:ea typeface="ＭＳ Ｐゴシック" charset="0"/>
              </a:defRPr>
            </a:lvl4pPr>
            <a:lvl5pPr marL="2057400" indent="-228600">
              <a:defRPr>
                <a:solidFill>
                  <a:schemeClr val="tx1"/>
                </a:solidFill>
                <a:latin typeface="Garamond" charset="0"/>
                <a:ea typeface="ＭＳ Ｐゴシック" charset="0"/>
              </a:defRPr>
            </a:lvl5pPr>
            <a:lvl6pPr marL="2514600" indent="-228600" fontAlgn="base">
              <a:spcBef>
                <a:spcPct val="0"/>
              </a:spcBef>
              <a:spcAft>
                <a:spcPct val="0"/>
              </a:spcAft>
              <a:defRPr>
                <a:solidFill>
                  <a:schemeClr val="tx1"/>
                </a:solidFill>
                <a:latin typeface="Garamond" charset="0"/>
                <a:ea typeface="ＭＳ Ｐゴシック" charset="0"/>
              </a:defRPr>
            </a:lvl6pPr>
            <a:lvl7pPr marL="2971800" indent="-228600" fontAlgn="base">
              <a:spcBef>
                <a:spcPct val="0"/>
              </a:spcBef>
              <a:spcAft>
                <a:spcPct val="0"/>
              </a:spcAft>
              <a:defRPr>
                <a:solidFill>
                  <a:schemeClr val="tx1"/>
                </a:solidFill>
                <a:latin typeface="Garamond" charset="0"/>
                <a:ea typeface="ＭＳ Ｐゴシック" charset="0"/>
              </a:defRPr>
            </a:lvl7pPr>
            <a:lvl8pPr marL="3429000" indent="-228600" fontAlgn="base">
              <a:spcBef>
                <a:spcPct val="0"/>
              </a:spcBef>
              <a:spcAft>
                <a:spcPct val="0"/>
              </a:spcAft>
              <a:defRPr>
                <a:solidFill>
                  <a:schemeClr val="tx1"/>
                </a:solidFill>
                <a:latin typeface="Garamond" charset="0"/>
                <a:ea typeface="ＭＳ Ｐゴシック" charset="0"/>
              </a:defRPr>
            </a:lvl8pPr>
            <a:lvl9pPr marL="3886200" indent="-228600" fontAlgn="base">
              <a:spcBef>
                <a:spcPct val="0"/>
              </a:spcBef>
              <a:spcAft>
                <a:spcPct val="0"/>
              </a:spcAft>
              <a:defRPr>
                <a:solidFill>
                  <a:schemeClr val="tx1"/>
                </a:solidFill>
                <a:latin typeface="Garamond" charset="0"/>
                <a:ea typeface="ＭＳ Ｐゴシック" charset="0"/>
              </a:defRPr>
            </a:lvl9pPr>
          </a:lstStyle>
          <a:p>
            <a:fld id="{5CE78472-664F-094B-84A5-A64986A18C16}" type="slidenum">
              <a:rPr lang="en-US">
                <a:latin typeface="Arial" charset="0"/>
              </a:rPr>
              <a:pPr/>
              <a:t>25</a:t>
            </a:fld>
            <a:endParaRPr lang="en-US">
              <a:latin typeface="Arial" charset="0"/>
            </a:endParaRPr>
          </a:p>
        </p:txBody>
      </p:sp>
    </p:spTree>
    <p:extLst>
      <p:ext uri="{BB962C8B-B14F-4D97-AF65-F5344CB8AC3E}">
        <p14:creationId xmlns:p14="http://schemas.microsoft.com/office/powerpoint/2010/main" val="769079680"/>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Arial"/>
                <a:cs typeface="Arial"/>
              </a:rPr>
              <a:t>NoSQL</a:t>
            </a:r>
            <a:r>
              <a:rPr lang="en-US" dirty="0">
                <a:latin typeface="Arial"/>
                <a:cs typeface="Arial"/>
              </a:rPr>
              <a:t> Database Types</a:t>
            </a:r>
          </a:p>
        </p:txBody>
      </p:sp>
      <p:sp>
        <p:nvSpPr>
          <p:cNvPr id="3" name="Content Placeholder 2"/>
          <p:cNvSpPr>
            <a:spLocks noGrp="1"/>
          </p:cNvSpPr>
          <p:nvPr>
            <p:ph idx="1"/>
          </p:nvPr>
        </p:nvSpPr>
        <p:spPr/>
        <p:txBody>
          <a:bodyPr/>
          <a:lstStyle/>
          <a:p>
            <a:pPr marL="0" indent="0">
              <a:buFont typeface="Wingdings" charset="0"/>
              <a:buNone/>
            </a:pPr>
            <a:r>
              <a:rPr lang="en-US" dirty="0">
                <a:latin typeface="Arial"/>
                <a:cs typeface="Arial"/>
              </a:rPr>
              <a:t>Discussing </a:t>
            </a:r>
            <a:r>
              <a:rPr lang="en-US" dirty="0" err="1">
                <a:latin typeface="Arial"/>
                <a:cs typeface="Arial"/>
              </a:rPr>
              <a:t>NoSQL</a:t>
            </a:r>
            <a:r>
              <a:rPr lang="en-US" dirty="0">
                <a:latin typeface="Arial"/>
                <a:cs typeface="Arial"/>
              </a:rPr>
              <a:t> databases is complicated because there are a variety of types</a:t>
            </a:r>
            <a:r>
              <a:rPr lang="en-US" dirty="0" smtClean="0">
                <a:latin typeface="Arial"/>
                <a:cs typeface="Arial"/>
              </a:rPr>
              <a:t>:</a:t>
            </a:r>
          </a:p>
          <a:p>
            <a:pPr marL="0" indent="0">
              <a:buFont typeface="Wingdings" charset="0"/>
              <a:buNone/>
            </a:pPr>
            <a:endParaRPr lang="en-US" dirty="0">
              <a:latin typeface="Arial"/>
              <a:cs typeface="Arial"/>
            </a:endParaRPr>
          </a:p>
          <a:p>
            <a:pPr marL="0" indent="0"/>
            <a:r>
              <a:rPr lang="en-US" dirty="0" smtClean="0">
                <a:latin typeface="Arial"/>
                <a:cs typeface="Arial"/>
              </a:rPr>
              <a:t> Column </a:t>
            </a:r>
            <a:r>
              <a:rPr lang="en-US" dirty="0">
                <a:latin typeface="Arial"/>
                <a:cs typeface="Arial"/>
              </a:rPr>
              <a:t>Store – Each storage block contains data from only one </a:t>
            </a:r>
            <a:r>
              <a:rPr lang="en-US" dirty="0" smtClean="0">
                <a:latin typeface="Arial"/>
                <a:cs typeface="Arial"/>
              </a:rPr>
              <a:t>column</a:t>
            </a:r>
          </a:p>
          <a:p>
            <a:pPr marL="0" indent="0"/>
            <a:endParaRPr lang="en-US" dirty="0">
              <a:latin typeface="Arial"/>
              <a:cs typeface="Arial"/>
            </a:endParaRPr>
          </a:p>
          <a:p>
            <a:pPr marL="0" indent="0"/>
            <a:r>
              <a:rPr lang="en-US" dirty="0" smtClean="0">
                <a:latin typeface="Arial"/>
                <a:cs typeface="Arial"/>
              </a:rPr>
              <a:t> Document </a:t>
            </a:r>
            <a:r>
              <a:rPr lang="en-US" dirty="0">
                <a:latin typeface="Arial"/>
                <a:cs typeface="Arial"/>
              </a:rPr>
              <a:t>Store – stores documents made up of tagged </a:t>
            </a:r>
            <a:r>
              <a:rPr lang="en-US" dirty="0" smtClean="0">
                <a:latin typeface="Arial"/>
                <a:cs typeface="Arial"/>
              </a:rPr>
              <a:t>elements</a:t>
            </a:r>
          </a:p>
          <a:p>
            <a:pPr marL="0" indent="0">
              <a:buNone/>
            </a:pPr>
            <a:endParaRPr lang="en-US" dirty="0">
              <a:latin typeface="Arial"/>
              <a:cs typeface="Arial"/>
            </a:endParaRPr>
          </a:p>
          <a:p>
            <a:pPr marL="0" indent="0"/>
            <a:r>
              <a:rPr lang="en-US" dirty="0" smtClean="0">
                <a:latin typeface="Arial"/>
                <a:cs typeface="Arial"/>
              </a:rPr>
              <a:t> Key</a:t>
            </a:r>
            <a:r>
              <a:rPr lang="en-US" dirty="0">
                <a:latin typeface="Arial"/>
                <a:cs typeface="Arial"/>
              </a:rPr>
              <a:t>-Value Store – Hash table of keys</a:t>
            </a:r>
          </a:p>
          <a:p>
            <a:pPr marL="0" indent="0">
              <a:buFont typeface="Wingdings" charset="0"/>
              <a:buNone/>
            </a:pPr>
            <a:endParaRPr lang="en-US" dirty="0">
              <a:latin typeface="Arial"/>
              <a:cs typeface="Arial"/>
            </a:endParaRPr>
          </a:p>
        </p:txBody>
      </p:sp>
      <p:sp>
        <p:nvSpPr>
          <p:cNvPr id="23556"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charset="0"/>
                <a:ea typeface="ＭＳ Ｐゴシック" charset="0"/>
              </a:defRPr>
            </a:lvl1pPr>
            <a:lvl2pPr marL="742950" indent="-285750">
              <a:defRPr>
                <a:solidFill>
                  <a:schemeClr val="tx1"/>
                </a:solidFill>
                <a:latin typeface="Garamond" charset="0"/>
                <a:ea typeface="ＭＳ Ｐゴシック" charset="0"/>
              </a:defRPr>
            </a:lvl2pPr>
            <a:lvl3pPr marL="1143000" indent="-228600">
              <a:defRPr>
                <a:solidFill>
                  <a:schemeClr val="tx1"/>
                </a:solidFill>
                <a:latin typeface="Garamond" charset="0"/>
                <a:ea typeface="ＭＳ Ｐゴシック" charset="0"/>
              </a:defRPr>
            </a:lvl3pPr>
            <a:lvl4pPr marL="1600200" indent="-228600">
              <a:defRPr>
                <a:solidFill>
                  <a:schemeClr val="tx1"/>
                </a:solidFill>
                <a:latin typeface="Garamond" charset="0"/>
                <a:ea typeface="ＭＳ Ｐゴシック" charset="0"/>
              </a:defRPr>
            </a:lvl4pPr>
            <a:lvl5pPr marL="2057400" indent="-228600">
              <a:defRPr>
                <a:solidFill>
                  <a:schemeClr val="tx1"/>
                </a:solidFill>
                <a:latin typeface="Garamond" charset="0"/>
                <a:ea typeface="ＭＳ Ｐゴシック" charset="0"/>
              </a:defRPr>
            </a:lvl5pPr>
            <a:lvl6pPr marL="2514600" indent="-228600" fontAlgn="base">
              <a:spcBef>
                <a:spcPct val="0"/>
              </a:spcBef>
              <a:spcAft>
                <a:spcPct val="0"/>
              </a:spcAft>
              <a:defRPr>
                <a:solidFill>
                  <a:schemeClr val="tx1"/>
                </a:solidFill>
                <a:latin typeface="Garamond" charset="0"/>
                <a:ea typeface="ＭＳ Ｐゴシック" charset="0"/>
              </a:defRPr>
            </a:lvl6pPr>
            <a:lvl7pPr marL="2971800" indent="-228600" fontAlgn="base">
              <a:spcBef>
                <a:spcPct val="0"/>
              </a:spcBef>
              <a:spcAft>
                <a:spcPct val="0"/>
              </a:spcAft>
              <a:defRPr>
                <a:solidFill>
                  <a:schemeClr val="tx1"/>
                </a:solidFill>
                <a:latin typeface="Garamond" charset="0"/>
                <a:ea typeface="ＭＳ Ｐゴシック" charset="0"/>
              </a:defRPr>
            </a:lvl7pPr>
            <a:lvl8pPr marL="3429000" indent="-228600" fontAlgn="base">
              <a:spcBef>
                <a:spcPct val="0"/>
              </a:spcBef>
              <a:spcAft>
                <a:spcPct val="0"/>
              </a:spcAft>
              <a:defRPr>
                <a:solidFill>
                  <a:schemeClr val="tx1"/>
                </a:solidFill>
                <a:latin typeface="Garamond" charset="0"/>
                <a:ea typeface="ＭＳ Ｐゴシック" charset="0"/>
              </a:defRPr>
            </a:lvl8pPr>
            <a:lvl9pPr marL="3886200" indent="-228600" fontAlgn="base">
              <a:spcBef>
                <a:spcPct val="0"/>
              </a:spcBef>
              <a:spcAft>
                <a:spcPct val="0"/>
              </a:spcAft>
              <a:defRPr>
                <a:solidFill>
                  <a:schemeClr val="tx1"/>
                </a:solidFill>
                <a:latin typeface="Garamond" charset="0"/>
                <a:ea typeface="ＭＳ Ｐゴシック" charset="0"/>
              </a:defRPr>
            </a:lvl9pPr>
          </a:lstStyle>
          <a:p>
            <a:fld id="{810D9BDE-89D8-F843-AA95-C3119268745F}" type="datetime3">
              <a:rPr lang="en-US" smtClean="0">
                <a:latin typeface="Arial" charset="0"/>
              </a:rPr>
              <a:t>27 November 2017</a:t>
            </a:fld>
            <a:endParaRPr lang="en-US">
              <a:latin typeface="Arial" charset="0"/>
            </a:endParaRPr>
          </a:p>
        </p:txBody>
      </p:sp>
      <p:sp>
        <p:nvSpPr>
          <p:cNvPr id="23558"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charset="0"/>
                <a:ea typeface="ＭＳ Ｐゴシック" charset="0"/>
              </a:defRPr>
            </a:lvl1pPr>
            <a:lvl2pPr marL="742950" indent="-285750">
              <a:defRPr>
                <a:solidFill>
                  <a:schemeClr val="tx1"/>
                </a:solidFill>
                <a:latin typeface="Garamond" charset="0"/>
                <a:ea typeface="ＭＳ Ｐゴシック" charset="0"/>
              </a:defRPr>
            </a:lvl2pPr>
            <a:lvl3pPr marL="1143000" indent="-228600">
              <a:defRPr>
                <a:solidFill>
                  <a:schemeClr val="tx1"/>
                </a:solidFill>
                <a:latin typeface="Garamond" charset="0"/>
                <a:ea typeface="ＭＳ Ｐゴシック" charset="0"/>
              </a:defRPr>
            </a:lvl3pPr>
            <a:lvl4pPr marL="1600200" indent="-228600">
              <a:defRPr>
                <a:solidFill>
                  <a:schemeClr val="tx1"/>
                </a:solidFill>
                <a:latin typeface="Garamond" charset="0"/>
                <a:ea typeface="ＭＳ Ｐゴシック" charset="0"/>
              </a:defRPr>
            </a:lvl4pPr>
            <a:lvl5pPr marL="2057400" indent="-228600">
              <a:defRPr>
                <a:solidFill>
                  <a:schemeClr val="tx1"/>
                </a:solidFill>
                <a:latin typeface="Garamond" charset="0"/>
                <a:ea typeface="ＭＳ Ｐゴシック" charset="0"/>
              </a:defRPr>
            </a:lvl5pPr>
            <a:lvl6pPr marL="2514600" indent="-228600" fontAlgn="base">
              <a:spcBef>
                <a:spcPct val="0"/>
              </a:spcBef>
              <a:spcAft>
                <a:spcPct val="0"/>
              </a:spcAft>
              <a:defRPr>
                <a:solidFill>
                  <a:schemeClr val="tx1"/>
                </a:solidFill>
                <a:latin typeface="Garamond" charset="0"/>
                <a:ea typeface="ＭＳ Ｐゴシック" charset="0"/>
              </a:defRPr>
            </a:lvl6pPr>
            <a:lvl7pPr marL="2971800" indent="-228600" fontAlgn="base">
              <a:spcBef>
                <a:spcPct val="0"/>
              </a:spcBef>
              <a:spcAft>
                <a:spcPct val="0"/>
              </a:spcAft>
              <a:defRPr>
                <a:solidFill>
                  <a:schemeClr val="tx1"/>
                </a:solidFill>
                <a:latin typeface="Garamond" charset="0"/>
                <a:ea typeface="ＭＳ Ｐゴシック" charset="0"/>
              </a:defRPr>
            </a:lvl7pPr>
            <a:lvl8pPr marL="3429000" indent="-228600" fontAlgn="base">
              <a:spcBef>
                <a:spcPct val="0"/>
              </a:spcBef>
              <a:spcAft>
                <a:spcPct val="0"/>
              </a:spcAft>
              <a:defRPr>
                <a:solidFill>
                  <a:schemeClr val="tx1"/>
                </a:solidFill>
                <a:latin typeface="Garamond" charset="0"/>
                <a:ea typeface="ＭＳ Ｐゴシック" charset="0"/>
              </a:defRPr>
            </a:lvl8pPr>
            <a:lvl9pPr marL="3886200" indent="-228600" fontAlgn="base">
              <a:spcBef>
                <a:spcPct val="0"/>
              </a:spcBef>
              <a:spcAft>
                <a:spcPct val="0"/>
              </a:spcAft>
              <a:defRPr>
                <a:solidFill>
                  <a:schemeClr val="tx1"/>
                </a:solidFill>
                <a:latin typeface="Garamond" charset="0"/>
                <a:ea typeface="ＭＳ Ｐゴシック" charset="0"/>
              </a:defRPr>
            </a:lvl9pPr>
          </a:lstStyle>
          <a:p>
            <a:fld id="{2F8B836E-2D53-C34E-8DAD-4E8E6F9D697D}" type="slidenum">
              <a:rPr lang="en-US">
                <a:latin typeface="Arial" charset="0"/>
              </a:rPr>
              <a:pPr/>
              <a:t>26</a:t>
            </a:fld>
            <a:endParaRPr lang="en-US">
              <a:latin typeface="Arial" charset="0"/>
            </a:endParaRPr>
          </a:p>
        </p:txBody>
      </p:sp>
    </p:spTree>
    <p:extLst>
      <p:ext uri="{BB962C8B-B14F-4D97-AF65-F5344CB8AC3E}">
        <p14:creationId xmlns:p14="http://schemas.microsoft.com/office/powerpoint/2010/main" val="3923372891"/>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a:cs typeface="Arial"/>
              </a:rPr>
              <a:t>Other Non-SQL Databases</a:t>
            </a:r>
          </a:p>
        </p:txBody>
      </p:sp>
      <p:sp>
        <p:nvSpPr>
          <p:cNvPr id="3" name="Content Placeholder 2"/>
          <p:cNvSpPr>
            <a:spLocks noGrp="1"/>
          </p:cNvSpPr>
          <p:nvPr>
            <p:ph idx="1"/>
          </p:nvPr>
        </p:nvSpPr>
        <p:spPr/>
        <p:txBody>
          <a:bodyPr/>
          <a:lstStyle/>
          <a:p>
            <a:r>
              <a:rPr lang="en-US" dirty="0">
                <a:latin typeface="Arial"/>
                <a:cs typeface="Arial"/>
              </a:rPr>
              <a:t>XML Databases</a:t>
            </a:r>
          </a:p>
          <a:p>
            <a:r>
              <a:rPr lang="en-US" dirty="0">
                <a:latin typeface="Arial"/>
                <a:cs typeface="Arial"/>
              </a:rPr>
              <a:t>Graph Databases</a:t>
            </a:r>
          </a:p>
          <a:p>
            <a:r>
              <a:rPr lang="en-US" dirty="0" err="1">
                <a:latin typeface="Arial"/>
                <a:cs typeface="Arial"/>
              </a:rPr>
              <a:t>Codasyl</a:t>
            </a:r>
            <a:r>
              <a:rPr lang="en-US" dirty="0">
                <a:latin typeface="Arial"/>
                <a:cs typeface="Arial"/>
              </a:rPr>
              <a:t> Databases</a:t>
            </a:r>
          </a:p>
          <a:p>
            <a:r>
              <a:rPr lang="en-US" dirty="0">
                <a:latin typeface="Arial"/>
                <a:cs typeface="Arial"/>
              </a:rPr>
              <a:t>Object Oriented Databases</a:t>
            </a:r>
          </a:p>
          <a:p>
            <a:r>
              <a:rPr lang="en-US" dirty="0">
                <a:latin typeface="Arial"/>
                <a:cs typeface="Arial"/>
              </a:rPr>
              <a:t>Etc…</a:t>
            </a:r>
          </a:p>
          <a:p>
            <a:r>
              <a:rPr lang="en-US" dirty="0">
                <a:latin typeface="Arial"/>
                <a:cs typeface="Arial"/>
              </a:rPr>
              <a:t>Will not address these today</a:t>
            </a:r>
          </a:p>
        </p:txBody>
      </p:sp>
      <p:sp>
        <p:nvSpPr>
          <p:cNvPr id="24580"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charset="0"/>
                <a:ea typeface="ＭＳ Ｐゴシック" charset="0"/>
              </a:defRPr>
            </a:lvl1pPr>
            <a:lvl2pPr marL="742950" indent="-285750">
              <a:defRPr>
                <a:solidFill>
                  <a:schemeClr val="tx1"/>
                </a:solidFill>
                <a:latin typeface="Garamond" charset="0"/>
                <a:ea typeface="ＭＳ Ｐゴシック" charset="0"/>
              </a:defRPr>
            </a:lvl2pPr>
            <a:lvl3pPr marL="1143000" indent="-228600">
              <a:defRPr>
                <a:solidFill>
                  <a:schemeClr val="tx1"/>
                </a:solidFill>
                <a:latin typeface="Garamond" charset="0"/>
                <a:ea typeface="ＭＳ Ｐゴシック" charset="0"/>
              </a:defRPr>
            </a:lvl3pPr>
            <a:lvl4pPr marL="1600200" indent="-228600">
              <a:defRPr>
                <a:solidFill>
                  <a:schemeClr val="tx1"/>
                </a:solidFill>
                <a:latin typeface="Garamond" charset="0"/>
                <a:ea typeface="ＭＳ Ｐゴシック" charset="0"/>
              </a:defRPr>
            </a:lvl4pPr>
            <a:lvl5pPr marL="2057400" indent="-228600">
              <a:defRPr>
                <a:solidFill>
                  <a:schemeClr val="tx1"/>
                </a:solidFill>
                <a:latin typeface="Garamond" charset="0"/>
                <a:ea typeface="ＭＳ Ｐゴシック" charset="0"/>
              </a:defRPr>
            </a:lvl5pPr>
            <a:lvl6pPr marL="2514600" indent="-228600" fontAlgn="base">
              <a:spcBef>
                <a:spcPct val="0"/>
              </a:spcBef>
              <a:spcAft>
                <a:spcPct val="0"/>
              </a:spcAft>
              <a:defRPr>
                <a:solidFill>
                  <a:schemeClr val="tx1"/>
                </a:solidFill>
                <a:latin typeface="Garamond" charset="0"/>
                <a:ea typeface="ＭＳ Ｐゴシック" charset="0"/>
              </a:defRPr>
            </a:lvl6pPr>
            <a:lvl7pPr marL="2971800" indent="-228600" fontAlgn="base">
              <a:spcBef>
                <a:spcPct val="0"/>
              </a:spcBef>
              <a:spcAft>
                <a:spcPct val="0"/>
              </a:spcAft>
              <a:defRPr>
                <a:solidFill>
                  <a:schemeClr val="tx1"/>
                </a:solidFill>
                <a:latin typeface="Garamond" charset="0"/>
                <a:ea typeface="ＭＳ Ｐゴシック" charset="0"/>
              </a:defRPr>
            </a:lvl7pPr>
            <a:lvl8pPr marL="3429000" indent="-228600" fontAlgn="base">
              <a:spcBef>
                <a:spcPct val="0"/>
              </a:spcBef>
              <a:spcAft>
                <a:spcPct val="0"/>
              </a:spcAft>
              <a:defRPr>
                <a:solidFill>
                  <a:schemeClr val="tx1"/>
                </a:solidFill>
                <a:latin typeface="Garamond" charset="0"/>
                <a:ea typeface="ＭＳ Ｐゴシック" charset="0"/>
              </a:defRPr>
            </a:lvl8pPr>
            <a:lvl9pPr marL="3886200" indent="-228600" fontAlgn="base">
              <a:spcBef>
                <a:spcPct val="0"/>
              </a:spcBef>
              <a:spcAft>
                <a:spcPct val="0"/>
              </a:spcAft>
              <a:defRPr>
                <a:solidFill>
                  <a:schemeClr val="tx1"/>
                </a:solidFill>
                <a:latin typeface="Garamond" charset="0"/>
                <a:ea typeface="ＭＳ Ｐゴシック" charset="0"/>
              </a:defRPr>
            </a:lvl9pPr>
          </a:lstStyle>
          <a:p>
            <a:fld id="{6E69C7A6-2813-3F43-8C1B-3E6BDE26F797}" type="datetime3">
              <a:rPr lang="en-US" smtClean="0">
                <a:latin typeface="Arial" charset="0"/>
              </a:rPr>
              <a:t>27 November 2017</a:t>
            </a:fld>
            <a:endParaRPr lang="en-US">
              <a:latin typeface="Arial" charset="0"/>
            </a:endParaRPr>
          </a:p>
        </p:txBody>
      </p:sp>
      <p:sp>
        <p:nvSpPr>
          <p:cNvPr id="24582"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charset="0"/>
                <a:ea typeface="ＭＳ Ｐゴシック" charset="0"/>
              </a:defRPr>
            </a:lvl1pPr>
            <a:lvl2pPr marL="742950" indent="-285750">
              <a:defRPr>
                <a:solidFill>
                  <a:schemeClr val="tx1"/>
                </a:solidFill>
                <a:latin typeface="Garamond" charset="0"/>
                <a:ea typeface="ＭＳ Ｐゴシック" charset="0"/>
              </a:defRPr>
            </a:lvl2pPr>
            <a:lvl3pPr marL="1143000" indent="-228600">
              <a:defRPr>
                <a:solidFill>
                  <a:schemeClr val="tx1"/>
                </a:solidFill>
                <a:latin typeface="Garamond" charset="0"/>
                <a:ea typeface="ＭＳ Ｐゴシック" charset="0"/>
              </a:defRPr>
            </a:lvl3pPr>
            <a:lvl4pPr marL="1600200" indent="-228600">
              <a:defRPr>
                <a:solidFill>
                  <a:schemeClr val="tx1"/>
                </a:solidFill>
                <a:latin typeface="Garamond" charset="0"/>
                <a:ea typeface="ＭＳ Ｐゴシック" charset="0"/>
              </a:defRPr>
            </a:lvl4pPr>
            <a:lvl5pPr marL="2057400" indent="-228600">
              <a:defRPr>
                <a:solidFill>
                  <a:schemeClr val="tx1"/>
                </a:solidFill>
                <a:latin typeface="Garamond" charset="0"/>
                <a:ea typeface="ＭＳ Ｐゴシック" charset="0"/>
              </a:defRPr>
            </a:lvl5pPr>
            <a:lvl6pPr marL="2514600" indent="-228600" fontAlgn="base">
              <a:spcBef>
                <a:spcPct val="0"/>
              </a:spcBef>
              <a:spcAft>
                <a:spcPct val="0"/>
              </a:spcAft>
              <a:defRPr>
                <a:solidFill>
                  <a:schemeClr val="tx1"/>
                </a:solidFill>
                <a:latin typeface="Garamond" charset="0"/>
                <a:ea typeface="ＭＳ Ｐゴシック" charset="0"/>
              </a:defRPr>
            </a:lvl6pPr>
            <a:lvl7pPr marL="2971800" indent="-228600" fontAlgn="base">
              <a:spcBef>
                <a:spcPct val="0"/>
              </a:spcBef>
              <a:spcAft>
                <a:spcPct val="0"/>
              </a:spcAft>
              <a:defRPr>
                <a:solidFill>
                  <a:schemeClr val="tx1"/>
                </a:solidFill>
                <a:latin typeface="Garamond" charset="0"/>
                <a:ea typeface="ＭＳ Ｐゴシック" charset="0"/>
              </a:defRPr>
            </a:lvl7pPr>
            <a:lvl8pPr marL="3429000" indent="-228600" fontAlgn="base">
              <a:spcBef>
                <a:spcPct val="0"/>
              </a:spcBef>
              <a:spcAft>
                <a:spcPct val="0"/>
              </a:spcAft>
              <a:defRPr>
                <a:solidFill>
                  <a:schemeClr val="tx1"/>
                </a:solidFill>
                <a:latin typeface="Garamond" charset="0"/>
                <a:ea typeface="ＭＳ Ｐゴシック" charset="0"/>
              </a:defRPr>
            </a:lvl8pPr>
            <a:lvl9pPr marL="3886200" indent="-228600" fontAlgn="base">
              <a:spcBef>
                <a:spcPct val="0"/>
              </a:spcBef>
              <a:spcAft>
                <a:spcPct val="0"/>
              </a:spcAft>
              <a:defRPr>
                <a:solidFill>
                  <a:schemeClr val="tx1"/>
                </a:solidFill>
                <a:latin typeface="Garamond" charset="0"/>
                <a:ea typeface="ＭＳ Ｐゴシック" charset="0"/>
              </a:defRPr>
            </a:lvl9pPr>
          </a:lstStyle>
          <a:p>
            <a:fld id="{18CC5B3F-B56B-BD48-8953-18248857F93E}" type="slidenum">
              <a:rPr lang="en-US">
                <a:latin typeface="Arial" charset="0"/>
              </a:rPr>
              <a:pPr/>
              <a:t>27</a:t>
            </a:fld>
            <a:endParaRPr lang="en-US">
              <a:latin typeface="Arial" charset="0"/>
            </a:endParaRPr>
          </a:p>
        </p:txBody>
      </p:sp>
    </p:spTree>
    <p:extLst>
      <p:ext uri="{BB962C8B-B14F-4D97-AF65-F5344CB8AC3E}">
        <p14:creationId xmlns:p14="http://schemas.microsoft.com/office/powerpoint/2010/main" val="3964888807"/>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Arial"/>
                <a:cs typeface="Arial"/>
              </a:rPr>
              <a:t>NoSQL</a:t>
            </a:r>
            <a:r>
              <a:rPr lang="en-US" dirty="0">
                <a:latin typeface="Arial"/>
                <a:cs typeface="Arial"/>
              </a:rPr>
              <a:t> Example: Column Store</a:t>
            </a:r>
          </a:p>
        </p:txBody>
      </p:sp>
      <p:sp>
        <p:nvSpPr>
          <p:cNvPr id="3" name="Content Placeholder 2"/>
          <p:cNvSpPr>
            <a:spLocks noGrp="1"/>
          </p:cNvSpPr>
          <p:nvPr>
            <p:ph idx="1"/>
          </p:nvPr>
        </p:nvSpPr>
        <p:spPr/>
        <p:txBody>
          <a:bodyPr/>
          <a:lstStyle/>
          <a:p>
            <a:pPr>
              <a:buFont typeface="Wingdings" pitchFamily="2" charset="2"/>
              <a:buChar char="n"/>
              <a:defRPr/>
            </a:pPr>
            <a:r>
              <a:rPr lang="en-US" dirty="0">
                <a:latin typeface="Arial"/>
                <a:ea typeface="+mn-ea"/>
                <a:cs typeface="Arial"/>
              </a:rPr>
              <a:t>Each storage block contains data from only one </a:t>
            </a:r>
            <a:r>
              <a:rPr lang="en-US" dirty="0" smtClean="0">
                <a:latin typeface="Arial"/>
                <a:ea typeface="+mn-ea"/>
                <a:cs typeface="Arial"/>
              </a:rPr>
              <a:t>column</a:t>
            </a:r>
          </a:p>
          <a:p>
            <a:pPr>
              <a:buFont typeface="Wingdings" pitchFamily="2" charset="2"/>
              <a:buChar char="n"/>
              <a:defRPr/>
            </a:pPr>
            <a:r>
              <a:rPr lang="en-US" dirty="0" smtClean="0">
                <a:latin typeface="Arial"/>
                <a:ea typeface="+mn-ea"/>
                <a:cs typeface="Arial"/>
              </a:rPr>
              <a:t>Example: </a:t>
            </a:r>
            <a:r>
              <a:rPr lang="en-US" dirty="0" err="1" smtClean="0">
                <a:latin typeface="Arial"/>
                <a:ea typeface="+mn-ea"/>
                <a:cs typeface="Arial"/>
              </a:rPr>
              <a:t>Hadoop</a:t>
            </a:r>
            <a:r>
              <a:rPr lang="en-US" dirty="0" smtClean="0">
                <a:latin typeface="Arial"/>
                <a:ea typeface="+mn-ea"/>
                <a:cs typeface="Arial"/>
              </a:rPr>
              <a:t>/</a:t>
            </a:r>
            <a:r>
              <a:rPr lang="en-US" dirty="0" err="1" smtClean="0">
                <a:latin typeface="Arial"/>
                <a:ea typeface="+mn-ea"/>
                <a:cs typeface="Arial"/>
              </a:rPr>
              <a:t>Hbase</a:t>
            </a:r>
            <a:endParaRPr lang="en-US" dirty="0" smtClean="0">
              <a:latin typeface="Arial"/>
              <a:ea typeface="+mn-ea"/>
              <a:cs typeface="Arial"/>
            </a:endParaRPr>
          </a:p>
          <a:p>
            <a:pPr lvl="1">
              <a:buFont typeface="Wingdings" pitchFamily="2" charset="2"/>
              <a:buChar char="n"/>
              <a:defRPr/>
            </a:pPr>
            <a:r>
              <a:rPr lang="en-US" dirty="0">
                <a:latin typeface="Arial"/>
                <a:cs typeface="Arial"/>
              </a:rPr>
              <a:t>http://hadoop.apache.org/</a:t>
            </a:r>
          </a:p>
          <a:p>
            <a:pPr lvl="1">
              <a:buFont typeface="Wingdings" pitchFamily="2" charset="2"/>
              <a:buChar char="n"/>
              <a:defRPr/>
            </a:pPr>
            <a:r>
              <a:rPr lang="en-US" dirty="0" smtClean="0">
                <a:latin typeface="Arial"/>
                <a:cs typeface="Arial"/>
              </a:rPr>
              <a:t>Yahoo, Facebook</a:t>
            </a:r>
          </a:p>
          <a:p>
            <a:pPr>
              <a:buFont typeface="Wingdings" pitchFamily="2" charset="2"/>
              <a:buChar char="n"/>
              <a:defRPr/>
            </a:pPr>
            <a:r>
              <a:rPr lang="en-US" dirty="0" smtClean="0">
                <a:latin typeface="Arial"/>
                <a:ea typeface="+mn-ea"/>
                <a:cs typeface="Arial"/>
              </a:rPr>
              <a:t>Example: Ingres </a:t>
            </a:r>
            <a:r>
              <a:rPr lang="en-US" dirty="0" err="1" smtClean="0">
                <a:latin typeface="Arial"/>
                <a:ea typeface="+mn-ea"/>
                <a:cs typeface="Arial"/>
              </a:rPr>
              <a:t>VectorWise</a:t>
            </a:r>
            <a:endParaRPr lang="en-US" dirty="0" smtClean="0">
              <a:latin typeface="Arial"/>
              <a:ea typeface="+mn-ea"/>
              <a:cs typeface="Arial"/>
            </a:endParaRPr>
          </a:p>
          <a:p>
            <a:pPr lvl="1">
              <a:buFont typeface="Wingdings" pitchFamily="2" charset="2"/>
              <a:buChar char="n"/>
              <a:defRPr/>
            </a:pPr>
            <a:r>
              <a:rPr lang="en-US" dirty="0" smtClean="0">
                <a:latin typeface="Arial"/>
                <a:cs typeface="Arial"/>
              </a:rPr>
              <a:t>Column Store integrated with an SQL database</a:t>
            </a:r>
          </a:p>
          <a:p>
            <a:pPr lvl="1">
              <a:buFont typeface="Wingdings" pitchFamily="2" charset="2"/>
              <a:buChar char="n"/>
              <a:defRPr/>
            </a:pPr>
            <a:r>
              <a:rPr lang="en-US" dirty="0">
                <a:latin typeface="Arial"/>
                <a:cs typeface="Arial"/>
              </a:rPr>
              <a:t>http://www.ingres.com/products/vectorwise</a:t>
            </a:r>
            <a:endParaRPr lang="en-US" dirty="0" smtClean="0">
              <a:latin typeface="Arial"/>
              <a:cs typeface="Arial"/>
            </a:endParaRPr>
          </a:p>
          <a:p>
            <a:pPr lvl="1">
              <a:buFont typeface="Wingdings" pitchFamily="2" charset="2"/>
              <a:buChar char="n"/>
              <a:defRPr/>
            </a:pPr>
            <a:endParaRPr lang="en-US" dirty="0">
              <a:latin typeface="Arial"/>
              <a:cs typeface="Arial"/>
            </a:endParaRPr>
          </a:p>
        </p:txBody>
      </p:sp>
      <p:sp>
        <p:nvSpPr>
          <p:cNvPr id="25604"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charset="0"/>
                <a:ea typeface="ＭＳ Ｐゴシック" charset="0"/>
              </a:defRPr>
            </a:lvl1pPr>
            <a:lvl2pPr marL="742950" indent="-285750">
              <a:defRPr>
                <a:solidFill>
                  <a:schemeClr val="tx1"/>
                </a:solidFill>
                <a:latin typeface="Garamond" charset="0"/>
                <a:ea typeface="ＭＳ Ｐゴシック" charset="0"/>
              </a:defRPr>
            </a:lvl2pPr>
            <a:lvl3pPr marL="1143000" indent="-228600">
              <a:defRPr>
                <a:solidFill>
                  <a:schemeClr val="tx1"/>
                </a:solidFill>
                <a:latin typeface="Garamond" charset="0"/>
                <a:ea typeface="ＭＳ Ｐゴシック" charset="0"/>
              </a:defRPr>
            </a:lvl3pPr>
            <a:lvl4pPr marL="1600200" indent="-228600">
              <a:defRPr>
                <a:solidFill>
                  <a:schemeClr val="tx1"/>
                </a:solidFill>
                <a:latin typeface="Garamond" charset="0"/>
                <a:ea typeface="ＭＳ Ｐゴシック" charset="0"/>
              </a:defRPr>
            </a:lvl4pPr>
            <a:lvl5pPr marL="2057400" indent="-228600">
              <a:defRPr>
                <a:solidFill>
                  <a:schemeClr val="tx1"/>
                </a:solidFill>
                <a:latin typeface="Garamond" charset="0"/>
                <a:ea typeface="ＭＳ Ｐゴシック" charset="0"/>
              </a:defRPr>
            </a:lvl5pPr>
            <a:lvl6pPr marL="2514600" indent="-228600" fontAlgn="base">
              <a:spcBef>
                <a:spcPct val="0"/>
              </a:spcBef>
              <a:spcAft>
                <a:spcPct val="0"/>
              </a:spcAft>
              <a:defRPr>
                <a:solidFill>
                  <a:schemeClr val="tx1"/>
                </a:solidFill>
                <a:latin typeface="Garamond" charset="0"/>
                <a:ea typeface="ＭＳ Ｐゴシック" charset="0"/>
              </a:defRPr>
            </a:lvl6pPr>
            <a:lvl7pPr marL="2971800" indent="-228600" fontAlgn="base">
              <a:spcBef>
                <a:spcPct val="0"/>
              </a:spcBef>
              <a:spcAft>
                <a:spcPct val="0"/>
              </a:spcAft>
              <a:defRPr>
                <a:solidFill>
                  <a:schemeClr val="tx1"/>
                </a:solidFill>
                <a:latin typeface="Garamond" charset="0"/>
                <a:ea typeface="ＭＳ Ｐゴシック" charset="0"/>
              </a:defRPr>
            </a:lvl7pPr>
            <a:lvl8pPr marL="3429000" indent="-228600" fontAlgn="base">
              <a:spcBef>
                <a:spcPct val="0"/>
              </a:spcBef>
              <a:spcAft>
                <a:spcPct val="0"/>
              </a:spcAft>
              <a:defRPr>
                <a:solidFill>
                  <a:schemeClr val="tx1"/>
                </a:solidFill>
                <a:latin typeface="Garamond" charset="0"/>
                <a:ea typeface="ＭＳ Ｐゴシック" charset="0"/>
              </a:defRPr>
            </a:lvl8pPr>
            <a:lvl9pPr marL="3886200" indent="-228600" fontAlgn="base">
              <a:spcBef>
                <a:spcPct val="0"/>
              </a:spcBef>
              <a:spcAft>
                <a:spcPct val="0"/>
              </a:spcAft>
              <a:defRPr>
                <a:solidFill>
                  <a:schemeClr val="tx1"/>
                </a:solidFill>
                <a:latin typeface="Garamond" charset="0"/>
                <a:ea typeface="ＭＳ Ｐゴシック" charset="0"/>
              </a:defRPr>
            </a:lvl9pPr>
          </a:lstStyle>
          <a:p>
            <a:fld id="{08937287-C9E8-EA42-8AA7-6036AE2C4DC2}" type="datetime3">
              <a:rPr lang="en-US" smtClean="0">
                <a:latin typeface="Arial" charset="0"/>
              </a:rPr>
              <a:t>27 November 2017</a:t>
            </a:fld>
            <a:endParaRPr lang="en-US">
              <a:latin typeface="Arial" charset="0"/>
            </a:endParaRPr>
          </a:p>
        </p:txBody>
      </p:sp>
      <p:sp>
        <p:nvSpPr>
          <p:cNvPr id="25606"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charset="0"/>
                <a:ea typeface="ＭＳ Ｐゴシック" charset="0"/>
              </a:defRPr>
            </a:lvl1pPr>
            <a:lvl2pPr marL="742950" indent="-285750">
              <a:defRPr>
                <a:solidFill>
                  <a:schemeClr val="tx1"/>
                </a:solidFill>
                <a:latin typeface="Garamond" charset="0"/>
                <a:ea typeface="ＭＳ Ｐゴシック" charset="0"/>
              </a:defRPr>
            </a:lvl2pPr>
            <a:lvl3pPr marL="1143000" indent="-228600">
              <a:defRPr>
                <a:solidFill>
                  <a:schemeClr val="tx1"/>
                </a:solidFill>
                <a:latin typeface="Garamond" charset="0"/>
                <a:ea typeface="ＭＳ Ｐゴシック" charset="0"/>
              </a:defRPr>
            </a:lvl3pPr>
            <a:lvl4pPr marL="1600200" indent="-228600">
              <a:defRPr>
                <a:solidFill>
                  <a:schemeClr val="tx1"/>
                </a:solidFill>
                <a:latin typeface="Garamond" charset="0"/>
                <a:ea typeface="ＭＳ Ｐゴシック" charset="0"/>
              </a:defRPr>
            </a:lvl4pPr>
            <a:lvl5pPr marL="2057400" indent="-228600">
              <a:defRPr>
                <a:solidFill>
                  <a:schemeClr val="tx1"/>
                </a:solidFill>
                <a:latin typeface="Garamond" charset="0"/>
                <a:ea typeface="ＭＳ Ｐゴシック" charset="0"/>
              </a:defRPr>
            </a:lvl5pPr>
            <a:lvl6pPr marL="2514600" indent="-228600" fontAlgn="base">
              <a:spcBef>
                <a:spcPct val="0"/>
              </a:spcBef>
              <a:spcAft>
                <a:spcPct val="0"/>
              </a:spcAft>
              <a:defRPr>
                <a:solidFill>
                  <a:schemeClr val="tx1"/>
                </a:solidFill>
                <a:latin typeface="Garamond" charset="0"/>
                <a:ea typeface="ＭＳ Ｐゴシック" charset="0"/>
              </a:defRPr>
            </a:lvl6pPr>
            <a:lvl7pPr marL="2971800" indent="-228600" fontAlgn="base">
              <a:spcBef>
                <a:spcPct val="0"/>
              </a:spcBef>
              <a:spcAft>
                <a:spcPct val="0"/>
              </a:spcAft>
              <a:defRPr>
                <a:solidFill>
                  <a:schemeClr val="tx1"/>
                </a:solidFill>
                <a:latin typeface="Garamond" charset="0"/>
                <a:ea typeface="ＭＳ Ｐゴシック" charset="0"/>
              </a:defRPr>
            </a:lvl7pPr>
            <a:lvl8pPr marL="3429000" indent="-228600" fontAlgn="base">
              <a:spcBef>
                <a:spcPct val="0"/>
              </a:spcBef>
              <a:spcAft>
                <a:spcPct val="0"/>
              </a:spcAft>
              <a:defRPr>
                <a:solidFill>
                  <a:schemeClr val="tx1"/>
                </a:solidFill>
                <a:latin typeface="Garamond" charset="0"/>
                <a:ea typeface="ＭＳ Ｐゴシック" charset="0"/>
              </a:defRPr>
            </a:lvl8pPr>
            <a:lvl9pPr marL="3886200" indent="-228600" fontAlgn="base">
              <a:spcBef>
                <a:spcPct val="0"/>
              </a:spcBef>
              <a:spcAft>
                <a:spcPct val="0"/>
              </a:spcAft>
              <a:defRPr>
                <a:solidFill>
                  <a:schemeClr val="tx1"/>
                </a:solidFill>
                <a:latin typeface="Garamond" charset="0"/>
                <a:ea typeface="ＭＳ Ｐゴシック" charset="0"/>
              </a:defRPr>
            </a:lvl9pPr>
          </a:lstStyle>
          <a:p>
            <a:fld id="{ED3BA6F8-A011-A448-8B16-E6239AAB70D5}" type="slidenum">
              <a:rPr lang="en-US">
                <a:latin typeface="Arial" charset="0"/>
              </a:rPr>
              <a:pPr/>
              <a:t>28</a:t>
            </a:fld>
            <a:endParaRPr lang="en-US">
              <a:latin typeface="Arial" charset="0"/>
            </a:endParaRPr>
          </a:p>
        </p:txBody>
      </p:sp>
    </p:spTree>
    <p:extLst>
      <p:ext uri="{BB962C8B-B14F-4D97-AF65-F5344CB8AC3E}">
        <p14:creationId xmlns:p14="http://schemas.microsoft.com/office/powerpoint/2010/main" val="1210375827"/>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a:cs typeface="Arial"/>
              </a:rPr>
              <a:t>Column Store Comments</a:t>
            </a:r>
          </a:p>
        </p:txBody>
      </p:sp>
      <p:sp>
        <p:nvSpPr>
          <p:cNvPr id="3" name="Content Placeholder 2"/>
          <p:cNvSpPr>
            <a:spLocks noGrp="1"/>
          </p:cNvSpPr>
          <p:nvPr>
            <p:ph idx="1"/>
          </p:nvPr>
        </p:nvSpPr>
        <p:spPr/>
        <p:txBody>
          <a:bodyPr/>
          <a:lstStyle/>
          <a:p>
            <a:r>
              <a:rPr lang="en-US" dirty="0">
                <a:latin typeface="Arial"/>
                <a:cs typeface="Arial"/>
              </a:rPr>
              <a:t>More efficient than row (or document) store if:</a:t>
            </a:r>
          </a:p>
          <a:p>
            <a:pPr lvl="1"/>
            <a:r>
              <a:rPr lang="en-US" dirty="0">
                <a:latin typeface="Arial"/>
                <a:cs typeface="Arial"/>
              </a:rPr>
              <a:t>Multiple row/record/documents are inserted at the same time so updates of column blocks can be aggregated</a:t>
            </a:r>
          </a:p>
          <a:p>
            <a:pPr lvl="1"/>
            <a:r>
              <a:rPr lang="en-US" dirty="0">
                <a:latin typeface="Arial"/>
                <a:cs typeface="Arial"/>
              </a:rPr>
              <a:t>Retrievals access only some of the columns in a row/record/document</a:t>
            </a:r>
          </a:p>
        </p:txBody>
      </p:sp>
      <p:sp>
        <p:nvSpPr>
          <p:cNvPr id="26628"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charset="0"/>
                <a:ea typeface="ＭＳ Ｐゴシック" charset="0"/>
              </a:defRPr>
            </a:lvl1pPr>
            <a:lvl2pPr marL="742950" indent="-285750">
              <a:defRPr>
                <a:solidFill>
                  <a:schemeClr val="tx1"/>
                </a:solidFill>
                <a:latin typeface="Garamond" charset="0"/>
                <a:ea typeface="ＭＳ Ｐゴシック" charset="0"/>
              </a:defRPr>
            </a:lvl2pPr>
            <a:lvl3pPr marL="1143000" indent="-228600">
              <a:defRPr>
                <a:solidFill>
                  <a:schemeClr val="tx1"/>
                </a:solidFill>
                <a:latin typeface="Garamond" charset="0"/>
                <a:ea typeface="ＭＳ Ｐゴシック" charset="0"/>
              </a:defRPr>
            </a:lvl3pPr>
            <a:lvl4pPr marL="1600200" indent="-228600">
              <a:defRPr>
                <a:solidFill>
                  <a:schemeClr val="tx1"/>
                </a:solidFill>
                <a:latin typeface="Garamond" charset="0"/>
                <a:ea typeface="ＭＳ Ｐゴシック" charset="0"/>
              </a:defRPr>
            </a:lvl4pPr>
            <a:lvl5pPr marL="2057400" indent="-228600">
              <a:defRPr>
                <a:solidFill>
                  <a:schemeClr val="tx1"/>
                </a:solidFill>
                <a:latin typeface="Garamond" charset="0"/>
                <a:ea typeface="ＭＳ Ｐゴシック" charset="0"/>
              </a:defRPr>
            </a:lvl5pPr>
            <a:lvl6pPr marL="2514600" indent="-228600" fontAlgn="base">
              <a:spcBef>
                <a:spcPct val="0"/>
              </a:spcBef>
              <a:spcAft>
                <a:spcPct val="0"/>
              </a:spcAft>
              <a:defRPr>
                <a:solidFill>
                  <a:schemeClr val="tx1"/>
                </a:solidFill>
                <a:latin typeface="Garamond" charset="0"/>
                <a:ea typeface="ＭＳ Ｐゴシック" charset="0"/>
              </a:defRPr>
            </a:lvl6pPr>
            <a:lvl7pPr marL="2971800" indent="-228600" fontAlgn="base">
              <a:spcBef>
                <a:spcPct val="0"/>
              </a:spcBef>
              <a:spcAft>
                <a:spcPct val="0"/>
              </a:spcAft>
              <a:defRPr>
                <a:solidFill>
                  <a:schemeClr val="tx1"/>
                </a:solidFill>
                <a:latin typeface="Garamond" charset="0"/>
                <a:ea typeface="ＭＳ Ｐゴシック" charset="0"/>
              </a:defRPr>
            </a:lvl7pPr>
            <a:lvl8pPr marL="3429000" indent="-228600" fontAlgn="base">
              <a:spcBef>
                <a:spcPct val="0"/>
              </a:spcBef>
              <a:spcAft>
                <a:spcPct val="0"/>
              </a:spcAft>
              <a:defRPr>
                <a:solidFill>
                  <a:schemeClr val="tx1"/>
                </a:solidFill>
                <a:latin typeface="Garamond" charset="0"/>
                <a:ea typeface="ＭＳ Ｐゴシック" charset="0"/>
              </a:defRPr>
            </a:lvl8pPr>
            <a:lvl9pPr marL="3886200" indent="-228600" fontAlgn="base">
              <a:spcBef>
                <a:spcPct val="0"/>
              </a:spcBef>
              <a:spcAft>
                <a:spcPct val="0"/>
              </a:spcAft>
              <a:defRPr>
                <a:solidFill>
                  <a:schemeClr val="tx1"/>
                </a:solidFill>
                <a:latin typeface="Garamond" charset="0"/>
                <a:ea typeface="ＭＳ Ｐゴシック" charset="0"/>
              </a:defRPr>
            </a:lvl9pPr>
          </a:lstStyle>
          <a:p>
            <a:fld id="{6D3EEFA5-4754-0844-A7D6-94512999E869}" type="datetime3">
              <a:rPr lang="en-US" smtClean="0">
                <a:latin typeface="Arial" charset="0"/>
              </a:rPr>
              <a:t>27 November 2017</a:t>
            </a:fld>
            <a:endParaRPr lang="en-US">
              <a:latin typeface="Arial" charset="0"/>
            </a:endParaRPr>
          </a:p>
        </p:txBody>
      </p:sp>
      <p:sp>
        <p:nvSpPr>
          <p:cNvPr id="26630"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charset="0"/>
                <a:ea typeface="ＭＳ Ｐゴシック" charset="0"/>
              </a:defRPr>
            </a:lvl1pPr>
            <a:lvl2pPr marL="742950" indent="-285750">
              <a:defRPr>
                <a:solidFill>
                  <a:schemeClr val="tx1"/>
                </a:solidFill>
                <a:latin typeface="Garamond" charset="0"/>
                <a:ea typeface="ＭＳ Ｐゴシック" charset="0"/>
              </a:defRPr>
            </a:lvl2pPr>
            <a:lvl3pPr marL="1143000" indent="-228600">
              <a:defRPr>
                <a:solidFill>
                  <a:schemeClr val="tx1"/>
                </a:solidFill>
                <a:latin typeface="Garamond" charset="0"/>
                <a:ea typeface="ＭＳ Ｐゴシック" charset="0"/>
              </a:defRPr>
            </a:lvl3pPr>
            <a:lvl4pPr marL="1600200" indent="-228600">
              <a:defRPr>
                <a:solidFill>
                  <a:schemeClr val="tx1"/>
                </a:solidFill>
                <a:latin typeface="Garamond" charset="0"/>
                <a:ea typeface="ＭＳ Ｐゴシック" charset="0"/>
              </a:defRPr>
            </a:lvl4pPr>
            <a:lvl5pPr marL="2057400" indent="-228600">
              <a:defRPr>
                <a:solidFill>
                  <a:schemeClr val="tx1"/>
                </a:solidFill>
                <a:latin typeface="Garamond" charset="0"/>
                <a:ea typeface="ＭＳ Ｐゴシック" charset="0"/>
              </a:defRPr>
            </a:lvl5pPr>
            <a:lvl6pPr marL="2514600" indent="-228600" fontAlgn="base">
              <a:spcBef>
                <a:spcPct val="0"/>
              </a:spcBef>
              <a:spcAft>
                <a:spcPct val="0"/>
              </a:spcAft>
              <a:defRPr>
                <a:solidFill>
                  <a:schemeClr val="tx1"/>
                </a:solidFill>
                <a:latin typeface="Garamond" charset="0"/>
                <a:ea typeface="ＭＳ Ｐゴシック" charset="0"/>
              </a:defRPr>
            </a:lvl6pPr>
            <a:lvl7pPr marL="2971800" indent="-228600" fontAlgn="base">
              <a:spcBef>
                <a:spcPct val="0"/>
              </a:spcBef>
              <a:spcAft>
                <a:spcPct val="0"/>
              </a:spcAft>
              <a:defRPr>
                <a:solidFill>
                  <a:schemeClr val="tx1"/>
                </a:solidFill>
                <a:latin typeface="Garamond" charset="0"/>
                <a:ea typeface="ＭＳ Ｐゴシック" charset="0"/>
              </a:defRPr>
            </a:lvl7pPr>
            <a:lvl8pPr marL="3429000" indent="-228600" fontAlgn="base">
              <a:spcBef>
                <a:spcPct val="0"/>
              </a:spcBef>
              <a:spcAft>
                <a:spcPct val="0"/>
              </a:spcAft>
              <a:defRPr>
                <a:solidFill>
                  <a:schemeClr val="tx1"/>
                </a:solidFill>
                <a:latin typeface="Garamond" charset="0"/>
                <a:ea typeface="ＭＳ Ｐゴシック" charset="0"/>
              </a:defRPr>
            </a:lvl8pPr>
            <a:lvl9pPr marL="3886200" indent="-228600" fontAlgn="base">
              <a:spcBef>
                <a:spcPct val="0"/>
              </a:spcBef>
              <a:spcAft>
                <a:spcPct val="0"/>
              </a:spcAft>
              <a:defRPr>
                <a:solidFill>
                  <a:schemeClr val="tx1"/>
                </a:solidFill>
                <a:latin typeface="Garamond" charset="0"/>
                <a:ea typeface="ＭＳ Ｐゴシック" charset="0"/>
              </a:defRPr>
            </a:lvl9pPr>
          </a:lstStyle>
          <a:p>
            <a:fld id="{5CCF1EF9-5279-6044-84E1-5BFE9C6BE3CD}" type="slidenum">
              <a:rPr lang="en-US">
                <a:latin typeface="Arial" charset="0"/>
              </a:rPr>
              <a:pPr/>
              <a:t>29</a:t>
            </a:fld>
            <a:endParaRPr lang="en-US">
              <a:latin typeface="Arial" charset="0"/>
            </a:endParaRPr>
          </a:p>
        </p:txBody>
      </p:sp>
    </p:spTree>
    <p:extLst>
      <p:ext uri="{BB962C8B-B14F-4D97-AF65-F5344CB8AC3E}">
        <p14:creationId xmlns:p14="http://schemas.microsoft.com/office/powerpoint/2010/main" val="3610354611"/>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a:cs typeface="Arial"/>
              </a:rPr>
              <a:t>Standard </a:t>
            </a:r>
            <a:r>
              <a:rPr lang="en-US" dirty="0">
                <a:latin typeface="Arial"/>
                <a:cs typeface="Arial"/>
              </a:rPr>
              <a:t>SQL</a:t>
            </a:r>
          </a:p>
        </p:txBody>
      </p:sp>
      <p:sp>
        <p:nvSpPr>
          <p:cNvPr id="3" name="Content Placeholder 2"/>
          <p:cNvSpPr>
            <a:spLocks noGrp="1"/>
          </p:cNvSpPr>
          <p:nvPr>
            <p:ph idx="1"/>
          </p:nvPr>
        </p:nvSpPr>
        <p:spPr/>
        <p:txBody>
          <a:bodyPr>
            <a:normAutofit lnSpcReduction="10000"/>
          </a:bodyPr>
          <a:lstStyle/>
          <a:p>
            <a:pPr>
              <a:lnSpc>
                <a:spcPct val="90000"/>
              </a:lnSpc>
              <a:buFont typeface="Wingdings" charset="0"/>
              <a:buNone/>
            </a:pPr>
            <a:r>
              <a:rPr lang="en-US" sz="2600" dirty="0">
                <a:latin typeface="Arial"/>
                <a:cs typeface="Arial"/>
              </a:rPr>
              <a:t>The following is a short, incomplete history of the SQL Standards – ISO/IEC 9075</a:t>
            </a:r>
          </a:p>
          <a:p>
            <a:pPr>
              <a:lnSpc>
                <a:spcPct val="90000"/>
              </a:lnSpc>
            </a:pPr>
            <a:r>
              <a:rPr lang="en-US" sz="2600" dirty="0">
                <a:latin typeface="Arial"/>
                <a:cs typeface="Arial"/>
              </a:rPr>
              <a:t>1987 – Initial ISO/IEC Standard</a:t>
            </a:r>
          </a:p>
          <a:p>
            <a:pPr>
              <a:lnSpc>
                <a:spcPct val="90000"/>
              </a:lnSpc>
            </a:pPr>
            <a:r>
              <a:rPr lang="en-US" sz="2600" dirty="0">
                <a:latin typeface="Arial"/>
                <a:cs typeface="Arial"/>
              </a:rPr>
              <a:t>1989 – Referential Integrity</a:t>
            </a:r>
          </a:p>
          <a:p>
            <a:pPr>
              <a:lnSpc>
                <a:spcPct val="90000"/>
              </a:lnSpc>
            </a:pPr>
            <a:r>
              <a:rPr lang="en-US" sz="2600" dirty="0">
                <a:latin typeface="Arial"/>
                <a:cs typeface="Arial"/>
              </a:rPr>
              <a:t>1992 – SQL2</a:t>
            </a:r>
          </a:p>
          <a:p>
            <a:pPr lvl="1">
              <a:lnSpc>
                <a:spcPct val="90000"/>
              </a:lnSpc>
            </a:pPr>
            <a:r>
              <a:rPr lang="en-US" sz="2200" dirty="0">
                <a:latin typeface="Arial"/>
                <a:cs typeface="Arial"/>
              </a:rPr>
              <a:t>1995 SQL/CLI (ODBC)</a:t>
            </a:r>
          </a:p>
          <a:p>
            <a:pPr lvl="1">
              <a:lnSpc>
                <a:spcPct val="90000"/>
              </a:lnSpc>
            </a:pPr>
            <a:r>
              <a:rPr lang="en-US" sz="2200" dirty="0">
                <a:latin typeface="Arial"/>
                <a:cs typeface="Arial"/>
              </a:rPr>
              <a:t>1996 SQL/PSM – Procedural Language extensions</a:t>
            </a:r>
          </a:p>
          <a:p>
            <a:pPr>
              <a:lnSpc>
                <a:spcPct val="90000"/>
              </a:lnSpc>
            </a:pPr>
            <a:r>
              <a:rPr lang="en-US" sz="2600" dirty="0">
                <a:latin typeface="Arial"/>
                <a:cs typeface="Arial"/>
              </a:rPr>
              <a:t>1999 – User Defined Types</a:t>
            </a:r>
          </a:p>
          <a:p>
            <a:pPr>
              <a:lnSpc>
                <a:spcPct val="90000"/>
              </a:lnSpc>
            </a:pPr>
            <a:r>
              <a:rPr lang="en-US" sz="2600" dirty="0">
                <a:latin typeface="Arial"/>
                <a:cs typeface="Arial"/>
              </a:rPr>
              <a:t>2003 – SQL/XML</a:t>
            </a:r>
          </a:p>
          <a:p>
            <a:pPr>
              <a:lnSpc>
                <a:spcPct val="90000"/>
              </a:lnSpc>
            </a:pPr>
            <a:r>
              <a:rPr lang="en-US" sz="2600" dirty="0">
                <a:latin typeface="Arial"/>
                <a:cs typeface="Arial"/>
              </a:rPr>
              <a:t>2008 – Expansions and corrections</a:t>
            </a:r>
          </a:p>
          <a:p>
            <a:pPr>
              <a:lnSpc>
                <a:spcPct val="90000"/>
              </a:lnSpc>
            </a:pPr>
            <a:r>
              <a:rPr lang="en-US" sz="2600" dirty="0">
                <a:latin typeface="Arial"/>
                <a:cs typeface="Arial"/>
              </a:rPr>
              <a:t>2011 (or 2012) System Versioned and Application Time Period Tables</a:t>
            </a:r>
          </a:p>
          <a:p>
            <a:pPr>
              <a:lnSpc>
                <a:spcPct val="90000"/>
              </a:lnSpc>
            </a:pPr>
            <a:endParaRPr lang="en-US" sz="3000" dirty="0">
              <a:latin typeface="Arial"/>
              <a:cs typeface="Arial"/>
            </a:endParaRPr>
          </a:p>
        </p:txBody>
      </p:sp>
      <p:sp>
        <p:nvSpPr>
          <p:cNvPr id="8196"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charset="0"/>
                <a:ea typeface="ＭＳ Ｐゴシック" charset="0"/>
              </a:defRPr>
            </a:lvl1pPr>
            <a:lvl2pPr marL="742950" indent="-285750">
              <a:defRPr>
                <a:solidFill>
                  <a:schemeClr val="tx1"/>
                </a:solidFill>
                <a:latin typeface="Garamond" charset="0"/>
                <a:ea typeface="ＭＳ Ｐゴシック" charset="0"/>
              </a:defRPr>
            </a:lvl2pPr>
            <a:lvl3pPr marL="1143000" indent="-228600">
              <a:defRPr>
                <a:solidFill>
                  <a:schemeClr val="tx1"/>
                </a:solidFill>
                <a:latin typeface="Garamond" charset="0"/>
                <a:ea typeface="ＭＳ Ｐゴシック" charset="0"/>
              </a:defRPr>
            </a:lvl3pPr>
            <a:lvl4pPr marL="1600200" indent="-228600">
              <a:defRPr>
                <a:solidFill>
                  <a:schemeClr val="tx1"/>
                </a:solidFill>
                <a:latin typeface="Garamond" charset="0"/>
                <a:ea typeface="ＭＳ Ｐゴシック" charset="0"/>
              </a:defRPr>
            </a:lvl4pPr>
            <a:lvl5pPr marL="2057400" indent="-228600">
              <a:defRPr>
                <a:solidFill>
                  <a:schemeClr val="tx1"/>
                </a:solidFill>
                <a:latin typeface="Garamond" charset="0"/>
                <a:ea typeface="ＭＳ Ｐゴシック" charset="0"/>
              </a:defRPr>
            </a:lvl5pPr>
            <a:lvl6pPr marL="2514600" indent="-228600" fontAlgn="base">
              <a:spcBef>
                <a:spcPct val="0"/>
              </a:spcBef>
              <a:spcAft>
                <a:spcPct val="0"/>
              </a:spcAft>
              <a:defRPr>
                <a:solidFill>
                  <a:schemeClr val="tx1"/>
                </a:solidFill>
                <a:latin typeface="Garamond" charset="0"/>
                <a:ea typeface="ＭＳ Ｐゴシック" charset="0"/>
              </a:defRPr>
            </a:lvl6pPr>
            <a:lvl7pPr marL="2971800" indent="-228600" fontAlgn="base">
              <a:spcBef>
                <a:spcPct val="0"/>
              </a:spcBef>
              <a:spcAft>
                <a:spcPct val="0"/>
              </a:spcAft>
              <a:defRPr>
                <a:solidFill>
                  <a:schemeClr val="tx1"/>
                </a:solidFill>
                <a:latin typeface="Garamond" charset="0"/>
                <a:ea typeface="ＭＳ Ｐゴシック" charset="0"/>
              </a:defRPr>
            </a:lvl7pPr>
            <a:lvl8pPr marL="3429000" indent="-228600" fontAlgn="base">
              <a:spcBef>
                <a:spcPct val="0"/>
              </a:spcBef>
              <a:spcAft>
                <a:spcPct val="0"/>
              </a:spcAft>
              <a:defRPr>
                <a:solidFill>
                  <a:schemeClr val="tx1"/>
                </a:solidFill>
                <a:latin typeface="Garamond" charset="0"/>
                <a:ea typeface="ＭＳ Ｐゴシック" charset="0"/>
              </a:defRPr>
            </a:lvl8pPr>
            <a:lvl9pPr marL="3886200" indent="-228600" fontAlgn="base">
              <a:spcBef>
                <a:spcPct val="0"/>
              </a:spcBef>
              <a:spcAft>
                <a:spcPct val="0"/>
              </a:spcAft>
              <a:defRPr>
                <a:solidFill>
                  <a:schemeClr val="tx1"/>
                </a:solidFill>
                <a:latin typeface="Garamond" charset="0"/>
                <a:ea typeface="ＭＳ Ｐゴシック" charset="0"/>
              </a:defRPr>
            </a:lvl9pPr>
          </a:lstStyle>
          <a:p>
            <a:fld id="{7E661A98-F77E-E34C-97EA-8BCFDB08F53B}" type="datetime3">
              <a:rPr lang="en-US" smtClean="0">
                <a:latin typeface="Arial" charset="0"/>
              </a:rPr>
              <a:t>27 November 2017</a:t>
            </a:fld>
            <a:endParaRPr lang="en-US">
              <a:latin typeface="Arial" charset="0"/>
            </a:endParaRPr>
          </a:p>
        </p:txBody>
      </p:sp>
      <p:sp>
        <p:nvSpPr>
          <p:cNvPr id="8198"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charset="0"/>
                <a:ea typeface="ＭＳ Ｐゴシック" charset="0"/>
              </a:defRPr>
            </a:lvl1pPr>
            <a:lvl2pPr marL="742950" indent="-285750">
              <a:defRPr>
                <a:solidFill>
                  <a:schemeClr val="tx1"/>
                </a:solidFill>
                <a:latin typeface="Garamond" charset="0"/>
                <a:ea typeface="ＭＳ Ｐゴシック" charset="0"/>
              </a:defRPr>
            </a:lvl2pPr>
            <a:lvl3pPr marL="1143000" indent="-228600">
              <a:defRPr>
                <a:solidFill>
                  <a:schemeClr val="tx1"/>
                </a:solidFill>
                <a:latin typeface="Garamond" charset="0"/>
                <a:ea typeface="ＭＳ Ｐゴシック" charset="0"/>
              </a:defRPr>
            </a:lvl3pPr>
            <a:lvl4pPr marL="1600200" indent="-228600">
              <a:defRPr>
                <a:solidFill>
                  <a:schemeClr val="tx1"/>
                </a:solidFill>
                <a:latin typeface="Garamond" charset="0"/>
                <a:ea typeface="ＭＳ Ｐゴシック" charset="0"/>
              </a:defRPr>
            </a:lvl4pPr>
            <a:lvl5pPr marL="2057400" indent="-228600">
              <a:defRPr>
                <a:solidFill>
                  <a:schemeClr val="tx1"/>
                </a:solidFill>
                <a:latin typeface="Garamond" charset="0"/>
                <a:ea typeface="ＭＳ Ｐゴシック" charset="0"/>
              </a:defRPr>
            </a:lvl5pPr>
            <a:lvl6pPr marL="2514600" indent="-228600" fontAlgn="base">
              <a:spcBef>
                <a:spcPct val="0"/>
              </a:spcBef>
              <a:spcAft>
                <a:spcPct val="0"/>
              </a:spcAft>
              <a:defRPr>
                <a:solidFill>
                  <a:schemeClr val="tx1"/>
                </a:solidFill>
                <a:latin typeface="Garamond" charset="0"/>
                <a:ea typeface="ＭＳ Ｐゴシック" charset="0"/>
              </a:defRPr>
            </a:lvl6pPr>
            <a:lvl7pPr marL="2971800" indent="-228600" fontAlgn="base">
              <a:spcBef>
                <a:spcPct val="0"/>
              </a:spcBef>
              <a:spcAft>
                <a:spcPct val="0"/>
              </a:spcAft>
              <a:defRPr>
                <a:solidFill>
                  <a:schemeClr val="tx1"/>
                </a:solidFill>
                <a:latin typeface="Garamond" charset="0"/>
                <a:ea typeface="ＭＳ Ｐゴシック" charset="0"/>
              </a:defRPr>
            </a:lvl7pPr>
            <a:lvl8pPr marL="3429000" indent="-228600" fontAlgn="base">
              <a:spcBef>
                <a:spcPct val="0"/>
              </a:spcBef>
              <a:spcAft>
                <a:spcPct val="0"/>
              </a:spcAft>
              <a:defRPr>
                <a:solidFill>
                  <a:schemeClr val="tx1"/>
                </a:solidFill>
                <a:latin typeface="Garamond" charset="0"/>
                <a:ea typeface="ＭＳ Ｐゴシック" charset="0"/>
              </a:defRPr>
            </a:lvl8pPr>
            <a:lvl9pPr marL="3886200" indent="-228600" fontAlgn="base">
              <a:spcBef>
                <a:spcPct val="0"/>
              </a:spcBef>
              <a:spcAft>
                <a:spcPct val="0"/>
              </a:spcAft>
              <a:defRPr>
                <a:solidFill>
                  <a:schemeClr val="tx1"/>
                </a:solidFill>
                <a:latin typeface="Garamond" charset="0"/>
                <a:ea typeface="ＭＳ Ｐゴシック" charset="0"/>
              </a:defRPr>
            </a:lvl9pPr>
          </a:lstStyle>
          <a:p>
            <a:fld id="{EEFF20C1-C4FD-9C4F-823A-F62E589A7CBB}" type="slidenum">
              <a:rPr lang="en-US">
                <a:latin typeface="Arial" charset="0"/>
              </a:rPr>
              <a:pPr/>
              <a:t>3</a:t>
            </a:fld>
            <a:endParaRPr lang="en-US">
              <a:latin typeface="Arial" charset="0"/>
            </a:endParaRPr>
          </a:p>
        </p:txBody>
      </p:sp>
    </p:spTree>
    <p:extLst>
      <p:ext uri="{BB962C8B-B14F-4D97-AF65-F5344CB8AC3E}">
        <p14:creationId xmlns:p14="http://schemas.microsoft.com/office/powerpoint/2010/main" val="4218423675"/>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Arial"/>
                <a:cs typeface="Arial"/>
              </a:rPr>
              <a:t>NoSQL</a:t>
            </a:r>
            <a:r>
              <a:rPr lang="en-US" dirty="0">
                <a:latin typeface="Arial"/>
                <a:cs typeface="Arial"/>
              </a:rPr>
              <a:t> Example: Document Store </a:t>
            </a:r>
          </a:p>
        </p:txBody>
      </p:sp>
      <p:sp>
        <p:nvSpPr>
          <p:cNvPr id="3" name="Content Placeholder 2"/>
          <p:cNvSpPr>
            <a:spLocks noGrp="1"/>
          </p:cNvSpPr>
          <p:nvPr>
            <p:ph idx="1"/>
          </p:nvPr>
        </p:nvSpPr>
        <p:spPr/>
        <p:txBody>
          <a:bodyPr/>
          <a:lstStyle/>
          <a:p>
            <a:r>
              <a:rPr lang="en-US" dirty="0">
                <a:latin typeface="Arial"/>
                <a:cs typeface="Arial"/>
              </a:rPr>
              <a:t>Example: </a:t>
            </a:r>
            <a:r>
              <a:rPr lang="en-US" dirty="0" err="1">
                <a:latin typeface="Arial"/>
                <a:cs typeface="Arial"/>
              </a:rPr>
              <a:t>CouchDB</a:t>
            </a:r>
            <a:endParaRPr lang="en-US" dirty="0">
              <a:latin typeface="Arial"/>
              <a:cs typeface="Arial"/>
            </a:endParaRPr>
          </a:p>
          <a:p>
            <a:pPr lvl="1"/>
            <a:r>
              <a:rPr lang="en-US" dirty="0">
                <a:latin typeface="Arial"/>
                <a:cs typeface="Arial"/>
                <a:hlinkClick r:id="rId2"/>
              </a:rPr>
              <a:t>http://couchdb.apache.org/</a:t>
            </a:r>
            <a:endParaRPr lang="en-US" dirty="0">
              <a:latin typeface="Arial"/>
              <a:cs typeface="Arial"/>
            </a:endParaRPr>
          </a:p>
          <a:p>
            <a:pPr lvl="1"/>
            <a:r>
              <a:rPr lang="en-US" dirty="0">
                <a:latin typeface="Arial"/>
                <a:cs typeface="Arial"/>
              </a:rPr>
              <a:t>BBC</a:t>
            </a:r>
          </a:p>
          <a:p>
            <a:r>
              <a:rPr lang="en-US" dirty="0">
                <a:latin typeface="Arial"/>
                <a:cs typeface="Arial"/>
              </a:rPr>
              <a:t>Example: </a:t>
            </a:r>
            <a:r>
              <a:rPr lang="en-US" dirty="0" err="1">
                <a:latin typeface="Arial"/>
                <a:cs typeface="Arial"/>
              </a:rPr>
              <a:t>MongoDB</a:t>
            </a:r>
            <a:endParaRPr lang="en-US" dirty="0">
              <a:latin typeface="Arial"/>
              <a:cs typeface="Arial"/>
            </a:endParaRPr>
          </a:p>
          <a:p>
            <a:pPr lvl="1"/>
            <a:r>
              <a:rPr lang="en-US" dirty="0">
                <a:latin typeface="Arial"/>
                <a:cs typeface="Arial"/>
                <a:hlinkClick r:id="rId3"/>
              </a:rPr>
              <a:t>http://www.mongodb.org/</a:t>
            </a:r>
            <a:endParaRPr lang="en-US" dirty="0">
              <a:latin typeface="Arial"/>
              <a:cs typeface="Arial"/>
            </a:endParaRPr>
          </a:p>
          <a:p>
            <a:pPr lvl="1"/>
            <a:r>
              <a:rPr lang="en-US" dirty="0">
                <a:latin typeface="Arial"/>
                <a:cs typeface="Arial"/>
              </a:rPr>
              <a:t>Foursquare, </a:t>
            </a:r>
            <a:r>
              <a:rPr lang="en-US" dirty="0" err="1">
                <a:latin typeface="Arial"/>
                <a:cs typeface="Arial"/>
              </a:rPr>
              <a:t>Shutterfly</a:t>
            </a:r>
            <a:endParaRPr lang="en-US" dirty="0">
              <a:latin typeface="Arial"/>
              <a:cs typeface="Arial"/>
            </a:endParaRPr>
          </a:p>
          <a:p>
            <a:r>
              <a:rPr lang="en-US" dirty="0">
                <a:latin typeface="Arial"/>
                <a:cs typeface="Arial"/>
              </a:rPr>
              <a:t>JSON – JavaScript Object Notation</a:t>
            </a:r>
          </a:p>
        </p:txBody>
      </p:sp>
      <p:sp>
        <p:nvSpPr>
          <p:cNvPr id="27652"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charset="0"/>
                <a:ea typeface="ＭＳ Ｐゴシック" charset="0"/>
              </a:defRPr>
            </a:lvl1pPr>
            <a:lvl2pPr marL="742950" indent="-285750">
              <a:defRPr>
                <a:solidFill>
                  <a:schemeClr val="tx1"/>
                </a:solidFill>
                <a:latin typeface="Garamond" charset="0"/>
                <a:ea typeface="ＭＳ Ｐゴシック" charset="0"/>
              </a:defRPr>
            </a:lvl2pPr>
            <a:lvl3pPr marL="1143000" indent="-228600">
              <a:defRPr>
                <a:solidFill>
                  <a:schemeClr val="tx1"/>
                </a:solidFill>
                <a:latin typeface="Garamond" charset="0"/>
                <a:ea typeface="ＭＳ Ｐゴシック" charset="0"/>
              </a:defRPr>
            </a:lvl3pPr>
            <a:lvl4pPr marL="1600200" indent="-228600">
              <a:defRPr>
                <a:solidFill>
                  <a:schemeClr val="tx1"/>
                </a:solidFill>
                <a:latin typeface="Garamond" charset="0"/>
                <a:ea typeface="ＭＳ Ｐゴシック" charset="0"/>
              </a:defRPr>
            </a:lvl4pPr>
            <a:lvl5pPr marL="2057400" indent="-228600">
              <a:defRPr>
                <a:solidFill>
                  <a:schemeClr val="tx1"/>
                </a:solidFill>
                <a:latin typeface="Garamond" charset="0"/>
                <a:ea typeface="ＭＳ Ｐゴシック" charset="0"/>
              </a:defRPr>
            </a:lvl5pPr>
            <a:lvl6pPr marL="2514600" indent="-228600" fontAlgn="base">
              <a:spcBef>
                <a:spcPct val="0"/>
              </a:spcBef>
              <a:spcAft>
                <a:spcPct val="0"/>
              </a:spcAft>
              <a:defRPr>
                <a:solidFill>
                  <a:schemeClr val="tx1"/>
                </a:solidFill>
                <a:latin typeface="Garamond" charset="0"/>
                <a:ea typeface="ＭＳ Ｐゴシック" charset="0"/>
              </a:defRPr>
            </a:lvl6pPr>
            <a:lvl7pPr marL="2971800" indent="-228600" fontAlgn="base">
              <a:spcBef>
                <a:spcPct val="0"/>
              </a:spcBef>
              <a:spcAft>
                <a:spcPct val="0"/>
              </a:spcAft>
              <a:defRPr>
                <a:solidFill>
                  <a:schemeClr val="tx1"/>
                </a:solidFill>
                <a:latin typeface="Garamond" charset="0"/>
                <a:ea typeface="ＭＳ Ｐゴシック" charset="0"/>
              </a:defRPr>
            </a:lvl7pPr>
            <a:lvl8pPr marL="3429000" indent="-228600" fontAlgn="base">
              <a:spcBef>
                <a:spcPct val="0"/>
              </a:spcBef>
              <a:spcAft>
                <a:spcPct val="0"/>
              </a:spcAft>
              <a:defRPr>
                <a:solidFill>
                  <a:schemeClr val="tx1"/>
                </a:solidFill>
                <a:latin typeface="Garamond" charset="0"/>
                <a:ea typeface="ＭＳ Ｐゴシック" charset="0"/>
              </a:defRPr>
            </a:lvl8pPr>
            <a:lvl9pPr marL="3886200" indent="-228600" fontAlgn="base">
              <a:spcBef>
                <a:spcPct val="0"/>
              </a:spcBef>
              <a:spcAft>
                <a:spcPct val="0"/>
              </a:spcAft>
              <a:defRPr>
                <a:solidFill>
                  <a:schemeClr val="tx1"/>
                </a:solidFill>
                <a:latin typeface="Garamond" charset="0"/>
                <a:ea typeface="ＭＳ Ｐゴシック" charset="0"/>
              </a:defRPr>
            </a:lvl9pPr>
          </a:lstStyle>
          <a:p>
            <a:fld id="{C5C935DC-56FA-D84F-BE8D-8D31A50FD3FB}" type="datetime3">
              <a:rPr lang="en-US" smtClean="0">
                <a:latin typeface="Arial" charset="0"/>
              </a:rPr>
              <a:t>27 November 2017</a:t>
            </a:fld>
            <a:endParaRPr lang="en-US">
              <a:latin typeface="Arial" charset="0"/>
            </a:endParaRPr>
          </a:p>
        </p:txBody>
      </p:sp>
      <p:sp>
        <p:nvSpPr>
          <p:cNvPr id="27654"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charset="0"/>
                <a:ea typeface="ＭＳ Ｐゴシック" charset="0"/>
              </a:defRPr>
            </a:lvl1pPr>
            <a:lvl2pPr marL="742950" indent="-285750">
              <a:defRPr>
                <a:solidFill>
                  <a:schemeClr val="tx1"/>
                </a:solidFill>
                <a:latin typeface="Garamond" charset="0"/>
                <a:ea typeface="ＭＳ Ｐゴシック" charset="0"/>
              </a:defRPr>
            </a:lvl2pPr>
            <a:lvl3pPr marL="1143000" indent="-228600">
              <a:defRPr>
                <a:solidFill>
                  <a:schemeClr val="tx1"/>
                </a:solidFill>
                <a:latin typeface="Garamond" charset="0"/>
                <a:ea typeface="ＭＳ Ｐゴシック" charset="0"/>
              </a:defRPr>
            </a:lvl3pPr>
            <a:lvl4pPr marL="1600200" indent="-228600">
              <a:defRPr>
                <a:solidFill>
                  <a:schemeClr val="tx1"/>
                </a:solidFill>
                <a:latin typeface="Garamond" charset="0"/>
                <a:ea typeface="ＭＳ Ｐゴシック" charset="0"/>
              </a:defRPr>
            </a:lvl4pPr>
            <a:lvl5pPr marL="2057400" indent="-228600">
              <a:defRPr>
                <a:solidFill>
                  <a:schemeClr val="tx1"/>
                </a:solidFill>
                <a:latin typeface="Garamond" charset="0"/>
                <a:ea typeface="ＭＳ Ｐゴシック" charset="0"/>
              </a:defRPr>
            </a:lvl5pPr>
            <a:lvl6pPr marL="2514600" indent="-228600" fontAlgn="base">
              <a:spcBef>
                <a:spcPct val="0"/>
              </a:spcBef>
              <a:spcAft>
                <a:spcPct val="0"/>
              </a:spcAft>
              <a:defRPr>
                <a:solidFill>
                  <a:schemeClr val="tx1"/>
                </a:solidFill>
                <a:latin typeface="Garamond" charset="0"/>
                <a:ea typeface="ＭＳ Ｐゴシック" charset="0"/>
              </a:defRPr>
            </a:lvl6pPr>
            <a:lvl7pPr marL="2971800" indent="-228600" fontAlgn="base">
              <a:spcBef>
                <a:spcPct val="0"/>
              </a:spcBef>
              <a:spcAft>
                <a:spcPct val="0"/>
              </a:spcAft>
              <a:defRPr>
                <a:solidFill>
                  <a:schemeClr val="tx1"/>
                </a:solidFill>
                <a:latin typeface="Garamond" charset="0"/>
                <a:ea typeface="ＭＳ Ｐゴシック" charset="0"/>
              </a:defRPr>
            </a:lvl7pPr>
            <a:lvl8pPr marL="3429000" indent="-228600" fontAlgn="base">
              <a:spcBef>
                <a:spcPct val="0"/>
              </a:spcBef>
              <a:spcAft>
                <a:spcPct val="0"/>
              </a:spcAft>
              <a:defRPr>
                <a:solidFill>
                  <a:schemeClr val="tx1"/>
                </a:solidFill>
                <a:latin typeface="Garamond" charset="0"/>
                <a:ea typeface="ＭＳ Ｐゴシック" charset="0"/>
              </a:defRPr>
            </a:lvl8pPr>
            <a:lvl9pPr marL="3886200" indent="-228600" fontAlgn="base">
              <a:spcBef>
                <a:spcPct val="0"/>
              </a:spcBef>
              <a:spcAft>
                <a:spcPct val="0"/>
              </a:spcAft>
              <a:defRPr>
                <a:solidFill>
                  <a:schemeClr val="tx1"/>
                </a:solidFill>
                <a:latin typeface="Garamond" charset="0"/>
                <a:ea typeface="ＭＳ Ｐゴシック" charset="0"/>
              </a:defRPr>
            </a:lvl9pPr>
          </a:lstStyle>
          <a:p>
            <a:fld id="{BAA8E5F3-9E3C-EE4F-B36F-D20EE71AF7F3}" type="slidenum">
              <a:rPr lang="en-US">
                <a:latin typeface="Arial" charset="0"/>
              </a:rPr>
              <a:pPr/>
              <a:t>30</a:t>
            </a:fld>
            <a:endParaRPr lang="en-US">
              <a:latin typeface="Arial" charset="0"/>
            </a:endParaRPr>
          </a:p>
        </p:txBody>
      </p:sp>
    </p:spTree>
    <p:extLst>
      <p:ext uri="{BB962C8B-B14F-4D97-AF65-F5344CB8AC3E}">
        <p14:creationId xmlns:p14="http://schemas.microsoft.com/office/powerpoint/2010/main" val="2281557579"/>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Arial"/>
                <a:cs typeface="Arial"/>
              </a:rPr>
              <a:t>CouchDB</a:t>
            </a:r>
            <a:r>
              <a:rPr lang="en-US" dirty="0">
                <a:latin typeface="Arial"/>
                <a:cs typeface="Arial"/>
              </a:rPr>
              <a:t> JSON Example</a:t>
            </a:r>
          </a:p>
        </p:txBody>
      </p:sp>
      <p:sp>
        <p:nvSpPr>
          <p:cNvPr id="3" name="Content Placeholder 2"/>
          <p:cNvSpPr>
            <a:spLocks noGrp="1"/>
          </p:cNvSpPr>
          <p:nvPr>
            <p:ph idx="1"/>
          </p:nvPr>
        </p:nvSpPr>
        <p:spPr/>
        <p:txBody>
          <a:bodyPr>
            <a:noAutofit/>
          </a:bodyPr>
          <a:lstStyle/>
          <a:p>
            <a:pPr marL="0" indent="0">
              <a:buFont typeface="Wingdings" charset="0"/>
              <a:buNone/>
            </a:pPr>
            <a:r>
              <a:rPr lang="en-US" sz="1600" b="1" dirty="0">
                <a:latin typeface="Courier New" charset="0"/>
                <a:cs typeface="Courier New" charset="0"/>
              </a:rPr>
              <a:t>{</a:t>
            </a:r>
          </a:p>
          <a:p>
            <a:pPr marL="0" indent="0">
              <a:buFont typeface="Wingdings" charset="0"/>
              <a:buNone/>
            </a:pPr>
            <a:r>
              <a:rPr lang="en-US" sz="1600" b="1" dirty="0">
                <a:latin typeface="Courier New" charset="0"/>
                <a:cs typeface="Courier New" charset="0"/>
              </a:rPr>
              <a:t>  "_id": "</a:t>
            </a:r>
            <a:r>
              <a:rPr lang="en-US" sz="1600" b="1" dirty="0" err="1">
                <a:latin typeface="Courier New" charset="0"/>
                <a:cs typeface="Courier New" charset="0"/>
              </a:rPr>
              <a:t>guid</a:t>
            </a:r>
            <a:r>
              <a:rPr lang="en-US" sz="1600" b="1" dirty="0">
                <a:latin typeface="Courier New" charset="0"/>
                <a:cs typeface="Courier New" charset="0"/>
              </a:rPr>
              <a:t> goes here",</a:t>
            </a:r>
          </a:p>
          <a:p>
            <a:pPr marL="0" indent="0">
              <a:buFont typeface="Wingdings" charset="0"/>
              <a:buNone/>
            </a:pPr>
            <a:r>
              <a:rPr lang="en-US" sz="1600" b="1" dirty="0">
                <a:latin typeface="Courier New" charset="0"/>
                <a:cs typeface="Courier New" charset="0"/>
              </a:rPr>
              <a:t>  "_rev": "314159",</a:t>
            </a:r>
          </a:p>
          <a:p>
            <a:pPr marL="0" indent="0">
              <a:buFont typeface="Wingdings" charset="0"/>
              <a:buNone/>
            </a:pPr>
            <a:endParaRPr lang="en-US" sz="1600" b="1" dirty="0">
              <a:latin typeface="Courier New" charset="0"/>
              <a:cs typeface="Courier New" charset="0"/>
            </a:endParaRPr>
          </a:p>
          <a:p>
            <a:pPr marL="0" indent="0">
              <a:buFont typeface="Wingdings" charset="0"/>
              <a:buNone/>
            </a:pPr>
            <a:r>
              <a:rPr lang="en-US" sz="1600" b="1" dirty="0">
                <a:latin typeface="Courier New" charset="0"/>
                <a:cs typeface="Courier New" charset="0"/>
              </a:rPr>
              <a:t>  "type": "abstract",</a:t>
            </a:r>
          </a:p>
          <a:p>
            <a:pPr marL="0" indent="0">
              <a:buFont typeface="Wingdings" charset="0"/>
              <a:buNone/>
            </a:pPr>
            <a:r>
              <a:rPr lang="en-US" sz="1600" b="1" dirty="0">
                <a:latin typeface="Courier New" charset="0"/>
                <a:cs typeface="Courier New" charset="0"/>
              </a:rPr>
              <a:t>  </a:t>
            </a:r>
          </a:p>
          <a:p>
            <a:pPr marL="0" indent="0">
              <a:buFont typeface="Wingdings" charset="0"/>
              <a:buNone/>
            </a:pPr>
            <a:r>
              <a:rPr lang="en-US" sz="1600" b="1" dirty="0">
                <a:latin typeface="Courier New" charset="0"/>
                <a:cs typeface="Courier New" charset="0"/>
              </a:rPr>
              <a:t>  "author": "Keith W. Hare"</a:t>
            </a:r>
          </a:p>
          <a:p>
            <a:pPr marL="0" indent="0">
              <a:buFont typeface="Wingdings" charset="0"/>
              <a:buNone/>
            </a:pPr>
            <a:endParaRPr lang="en-US" sz="1600" b="1" dirty="0">
              <a:latin typeface="Courier New" charset="0"/>
              <a:cs typeface="Courier New" charset="0"/>
            </a:endParaRPr>
          </a:p>
          <a:p>
            <a:pPr marL="0" indent="0">
              <a:buFont typeface="Wingdings" charset="0"/>
              <a:buNone/>
            </a:pPr>
            <a:r>
              <a:rPr lang="en-US" sz="1600" b="1" dirty="0">
                <a:latin typeface="Courier New" charset="0"/>
                <a:cs typeface="Courier New" charset="0"/>
              </a:rPr>
              <a:t>  "title": "SQL Standard and </a:t>
            </a:r>
            <a:r>
              <a:rPr lang="en-US" sz="1600" b="1" dirty="0" err="1">
                <a:latin typeface="Courier New" charset="0"/>
                <a:cs typeface="Courier New" charset="0"/>
              </a:rPr>
              <a:t>NoSQL</a:t>
            </a:r>
            <a:r>
              <a:rPr lang="en-US" sz="1600" b="1" dirty="0">
                <a:latin typeface="Courier New" charset="0"/>
                <a:cs typeface="Courier New" charset="0"/>
              </a:rPr>
              <a:t> Databases",</a:t>
            </a:r>
          </a:p>
          <a:p>
            <a:pPr marL="0" indent="0">
              <a:buFont typeface="Wingdings" charset="0"/>
              <a:buNone/>
            </a:pPr>
            <a:endParaRPr lang="en-US" sz="1600" b="1" dirty="0">
              <a:latin typeface="Courier New" charset="0"/>
              <a:cs typeface="Courier New" charset="0"/>
            </a:endParaRPr>
          </a:p>
          <a:p>
            <a:pPr marL="0" indent="0">
              <a:buFont typeface="Wingdings" charset="0"/>
              <a:buNone/>
            </a:pPr>
            <a:r>
              <a:rPr lang="en-US" sz="1600" b="1" dirty="0">
                <a:latin typeface="Courier New" charset="0"/>
                <a:cs typeface="Courier New" charset="0"/>
              </a:rPr>
              <a:t>  "body": "</a:t>
            </a:r>
            <a:r>
              <a:rPr lang="en-US" sz="1600" b="1" dirty="0" err="1">
                <a:latin typeface="Courier New" charset="0"/>
                <a:cs typeface="Courier New" charset="0"/>
              </a:rPr>
              <a:t>NoSQL</a:t>
            </a:r>
            <a:r>
              <a:rPr lang="en-US" sz="1600" b="1" dirty="0">
                <a:latin typeface="Courier New" charset="0"/>
                <a:cs typeface="Courier New" charset="0"/>
              </a:rPr>
              <a:t> databases (either no-SQL or Not Only SQL) </a:t>
            </a:r>
          </a:p>
          <a:p>
            <a:pPr marL="0" indent="0">
              <a:buFont typeface="Wingdings" charset="0"/>
              <a:buNone/>
            </a:pPr>
            <a:r>
              <a:rPr lang="en-US" sz="1600" b="1" dirty="0">
                <a:latin typeface="Courier New" charset="0"/>
                <a:cs typeface="Courier New" charset="0"/>
              </a:rPr>
              <a:t>           are currently a hot topic in some parts of</a:t>
            </a:r>
          </a:p>
          <a:p>
            <a:pPr marL="0" indent="0">
              <a:buFont typeface="Wingdings" charset="0"/>
              <a:buNone/>
            </a:pPr>
            <a:r>
              <a:rPr lang="en-US" sz="1600" b="1" dirty="0">
                <a:latin typeface="Courier New" charset="0"/>
                <a:cs typeface="Courier New" charset="0"/>
              </a:rPr>
              <a:t>           computing.",</a:t>
            </a:r>
          </a:p>
          <a:p>
            <a:pPr marL="0" indent="0">
              <a:buFont typeface="Wingdings" charset="0"/>
              <a:buNone/>
            </a:pPr>
            <a:r>
              <a:rPr lang="en-US" sz="1600" b="1" dirty="0">
                <a:latin typeface="Courier New" charset="0"/>
                <a:cs typeface="Courier New" charset="0"/>
              </a:rPr>
              <a:t>  "</a:t>
            </a:r>
            <a:r>
              <a:rPr lang="en-US" sz="1600" b="1" dirty="0" err="1">
                <a:latin typeface="Courier New" charset="0"/>
                <a:cs typeface="Courier New" charset="0"/>
              </a:rPr>
              <a:t>creation_timestamp</a:t>
            </a:r>
            <a:r>
              <a:rPr lang="en-US" sz="1600" b="1" dirty="0">
                <a:latin typeface="Courier New" charset="0"/>
                <a:cs typeface="Courier New" charset="0"/>
              </a:rPr>
              <a:t>": "2011/05/10 13:30:00 +0004"</a:t>
            </a:r>
          </a:p>
          <a:p>
            <a:pPr marL="0" indent="0">
              <a:buFont typeface="Wingdings" charset="0"/>
              <a:buNone/>
            </a:pPr>
            <a:r>
              <a:rPr lang="en-US" sz="1600" b="1" dirty="0">
                <a:latin typeface="Courier New" charset="0"/>
                <a:cs typeface="Courier New" charset="0"/>
              </a:rPr>
              <a:t>}</a:t>
            </a:r>
          </a:p>
        </p:txBody>
      </p:sp>
      <p:sp>
        <p:nvSpPr>
          <p:cNvPr id="28676"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charset="0"/>
                <a:ea typeface="ＭＳ Ｐゴシック" charset="0"/>
              </a:defRPr>
            </a:lvl1pPr>
            <a:lvl2pPr marL="742950" indent="-285750">
              <a:defRPr>
                <a:solidFill>
                  <a:schemeClr val="tx1"/>
                </a:solidFill>
                <a:latin typeface="Garamond" charset="0"/>
                <a:ea typeface="ＭＳ Ｐゴシック" charset="0"/>
              </a:defRPr>
            </a:lvl2pPr>
            <a:lvl3pPr marL="1143000" indent="-228600">
              <a:defRPr>
                <a:solidFill>
                  <a:schemeClr val="tx1"/>
                </a:solidFill>
                <a:latin typeface="Garamond" charset="0"/>
                <a:ea typeface="ＭＳ Ｐゴシック" charset="0"/>
              </a:defRPr>
            </a:lvl3pPr>
            <a:lvl4pPr marL="1600200" indent="-228600">
              <a:defRPr>
                <a:solidFill>
                  <a:schemeClr val="tx1"/>
                </a:solidFill>
                <a:latin typeface="Garamond" charset="0"/>
                <a:ea typeface="ＭＳ Ｐゴシック" charset="0"/>
              </a:defRPr>
            </a:lvl4pPr>
            <a:lvl5pPr marL="2057400" indent="-228600">
              <a:defRPr>
                <a:solidFill>
                  <a:schemeClr val="tx1"/>
                </a:solidFill>
                <a:latin typeface="Garamond" charset="0"/>
                <a:ea typeface="ＭＳ Ｐゴシック" charset="0"/>
              </a:defRPr>
            </a:lvl5pPr>
            <a:lvl6pPr marL="2514600" indent="-228600" fontAlgn="base">
              <a:spcBef>
                <a:spcPct val="0"/>
              </a:spcBef>
              <a:spcAft>
                <a:spcPct val="0"/>
              </a:spcAft>
              <a:defRPr>
                <a:solidFill>
                  <a:schemeClr val="tx1"/>
                </a:solidFill>
                <a:latin typeface="Garamond" charset="0"/>
                <a:ea typeface="ＭＳ Ｐゴシック" charset="0"/>
              </a:defRPr>
            </a:lvl6pPr>
            <a:lvl7pPr marL="2971800" indent="-228600" fontAlgn="base">
              <a:spcBef>
                <a:spcPct val="0"/>
              </a:spcBef>
              <a:spcAft>
                <a:spcPct val="0"/>
              </a:spcAft>
              <a:defRPr>
                <a:solidFill>
                  <a:schemeClr val="tx1"/>
                </a:solidFill>
                <a:latin typeface="Garamond" charset="0"/>
                <a:ea typeface="ＭＳ Ｐゴシック" charset="0"/>
              </a:defRPr>
            </a:lvl7pPr>
            <a:lvl8pPr marL="3429000" indent="-228600" fontAlgn="base">
              <a:spcBef>
                <a:spcPct val="0"/>
              </a:spcBef>
              <a:spcAft>
                <a:spcPct val="0"/>
              </a:spcAft>
              <a:defRPr>
                <a:solidFill>
                  <a:schemeClr val="tx1"/>
                </a:solidFill>
                <a:latin typeface="Garamond" charset="0"/>
                <a:ea typeface="ＭＳ Ｐゴシック" charset="0"/>
              </a:defRPr>
            </a:lvl8pPr>
            <a:lvl9pPr marL="3886200" indent="-228600" fontAlgn="base">
              <a:spcBef>
                <a:spcPct val="0"/>
              </a:spcBef>
              <a:spcAft>
                <a:spcPct val="0"/>
              </a:spcAft>
              <a:defRPr>
                <a:solidFill>
                  <a:schemeClr val="tx1"/>
                </a:solidFill>
                <a:latin typeface="Garamond" charset="0"/>
                <a:ea typeface="ＭＳ Ｐゴシック" charset="0"/>
              </a:defRPr>
            </a:lvl9pPr>
          </a:lstStyle>
          <a:p>
            <a:fld id="{659AD1C9-FB67-DE4C-B27A-553AB712D0AE}" type="datetime3">
              <a:rPr lang="en-US" smtClean="0">
                <a:latin typeface="Arial" charset="0"/>
              </a:rPr>
              <a:t>27 November 2017</a:t>
            </a:fld>
            <a:endParaRPr lang="en-US">
              <a:latin typeface="Arial" charset="0"/>
            </a:endParaRPr>
          </a:p>
        </p:txBody>
      </p:sp>
      <p:sp>
        <p:nvSpPr>
          <p:cNvPr id="28678"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charset="0"/>
                <a:ea typeface="ＭＳ Ｐゴシック" charset="0"/>
              </a:defRPr>
            </a:lvl1pPr>
            <a:lvl2pPr marL="742950" indent="-285750">
              <a:defRPr>
                <a:solidFill>
                  <a:schemeClr val="tx1"/>
                </a:solidFill>
                <a:latin typeface="Garamond" charset="0"/>
                <a:ea typeface="ＭＳ Ｐゴシック" charset="0"/>
              </a:defRPr>
            </a:lvl2pPr>
            <a:lvl3pPr marL="1143000" indent="-228600">
              <a:defRPr>
                <a:solidFill>
                  <a:schemeClr val="tx1"/>
                </a:solidFill>
                <a:latin typeface="Garamond" charset="0"/>
                <a:ea typeface="ＭＳ Ｐゴシック" charset="0"/>
              </a:defRPr>
            </a:lvl3pPr>
            <a:lvl4pPr marL="1600200" indent="-228600">
              <a:defRPr>
                <a:solidFill>
                  <a:schemeClr val="tx1"/>
                </a:solidFill>
                <a:latin typeface="Garamond" charset="0"/>
                <a:ea typeface="ＭＳ Ｐゴシック" charset="0"/>
              </a:defRPr>
            </a:lvl4pPr>
            <a:lvl5pPr marL="2057400" indent="-228600">
              <a:defRPr>
                <a:solidFill>
                  <a:schemeClr val="tx1"/>
                </a:solidFill>
                <a:latin typeface="Garamond" charset="0"/>
                <a:ea typeface="ＭＳ Ｐゴシック" charset="0"/>
              </a:defRPr>
            </a:lvl5pPr>
            <a:lvl6pPr marL="2514600" indent="-228600" fontAlgn="base">
              <a:spcBef>
                <a:spcPct val="0"/>
              </a:spcBef>
              <a:spcAft>
                <a:spcPct val="0"/>
              </a:spcAft>
              <a:defRPr>
                <a:solidFill>
                  <a:schemeClr val="tx1"/>
                </a:solidFill>
                <a:latin typeface="Garamond" charset="0"/>
                <a:ea typeface="ＭＳ Ｐゴシック" charset="0"/>
              </a:defRPr>
            </a:lvl6pPr>
            <a:lvl7pPr marL="2971800" indent="-228600" fontAlgn="base">
              <a:spcBef>
                <a:spcPct val="0"/>
              </a:spcBef>
              <a:spcAft>
                <a:spcPct val="0"/>
              </a:spcAft>
              <a:defRPr>
                <a:solidFill>
                  <a:schemeClr val="tx1"/>
                </a:solidFill>
                <a:latin typeface="Garamond" charset="0"/>
                <a:ea typeface="ＭＳ Ｐゴシック" charset="0"/>
              </a:defRPr>
            </a:lvl7pPr>
            <a:lvl8pPr marL="3429000" indent="-228600" fontAlgn="base">
              <a:spcBef>
                <a:spcPct val="0"/>
              </a:spcBef>
              <a:spcAft>
                <a:spcPct val="0"/>
              </a:spcAft>
              <a:defRPr>
                <a:solidFill>
                  <a:schemeClr val="tx1"/>
                </a:solidFill>
                <a:latin typeface="Garamond" charset="0"/>
                <a:ea typeface="ＭＳ Ｐゴシック" charset="0"/>
              </a:defRPr>
            </a:lvl8pPr>
            <a:lvl9pPr marL="3886200" indent="-228600" fontAlgn="base">
              <a:spcBef>
                <a:spcPct val="0"/>
              </a:spcBef>
              <a:spcAft>
                <a:spcPct val="0"/>
              </a:spcAft>
              <a:defRPr>
                <a:solidFill>
                  <a:schemeClr val="tx1"/>
                </a:solidFill>
                <a:latin typeface="Garamond" charset="0"/>
                <a:ea typeface="ＭＳ Ｐゴシック" charset="0"/>
              </a:defRPr>
            </a:lvl9pPr>
          </a:lstStyle>
          <a:p>
            <a:fld id="{67F3E363-51F5-664A-B726-C6C1E81ECB5D}" type="slidenum">
              <a:rPr lang="en-US">
                <a:latin typeface="Arial" charset="0"/>
              </a:rPr>
              <a:pPr/>
              <a:t>31</a:t>
            </a:fld>
            <a:endParaRPr lang="en-US">
              <a:latin typeface="Arial" charset="0"/>
            </a:endParaRPr>
          </a:p>
        </p:txBody>
      </p:sp>
    </p:spTree>
    <p:extLst>
      <p:ext uri="{BB962C8B-B14F-4D97-AF65-F5344CB8AC3E}">
        <p14:creationId xmlns:p14="http://schemas.microsoft.com/office/powerpoint/2010/main" val="1773011500"/>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Arial"/>
                <a:cs typeface="Arial"/>
              </a:rPr>
              <a:t>CouchDB</a:t>
            </a:r>
            <a:r>
              <a:rPr lang="en-US" dirty="0">
                <a:latin typeface="Arial"/>
                <a:cs typeface="Arial"/>
              </a:rPr>
              <a:t> JSON Tags</a:t>
            </a:r>
          </a:p>
        </p:txBody>
      </p:sp>
      <p:sp>
        <p:nvSpPr>
          <p:cNvPr id="3" name="Content Placeholder 2"/>
          <p:cNvSpPr>
            <a:spLocks noGrp="1"/>
          </p:cNvSpPr>
          <p:nvPr>
            <p:ph idx="1"/>
          </p:nvPr>
        </p:nvSpPr>
        <p:spPr/>
        <p:txBody>
          <a:bodyPr>
            <a:normAutofit fontScale="92500" lnSpcReduction="10000"/>
          </a:bodyPr>
          <a:lstStyle/>
          <a:p>
            <a:r>
              <a:rPr lang="en-US" sz="3000" dirty="0">
                <a:latin typeface="Arial"/>
                <a:cs typeface="Arial"/>
              </a:rPr>
              <a:t>"_id" </a:t>
            </a:r>
          </a:p>
          <a:p>
            <a:pPr lvl="1"/>
            <a:r>
              <a:rPr lang="en-US" sz="2600" dirty="0">
                <a:latin typeface="Arial"/>
                <a:cs typeface="Arial"/>
              </a:rPr>
              <a:t>GUID – Global Unique Identifier</a:t>
            </a:r>
          </a:p>
          <a:p>
            <a:pPr lvl="1"/>
            <a:r>
              <a:rPr lang="en-US" sz="2600" dirty="0">
                <a:latin typeface="Arial"/>
                <a:cs typeface="Arial"/>
              </a:rPr>
              <a:t>Passed in or generated by </a:t>
            </a:r>
            <a:r>
              <a:rPr lang="en-US" sz="2600" dirty="0" err="1">
                <a:latin typeface="Arial"/>
                <a:cs typeface="Arial"/>
              </a:rPr>
              <a:t>CouchDB</a:t>
            </a:r>
            <a:endParaRPr lang="en-US" sz="2600" dirty="0">
              <a:latin typeface="Arial"/>
              <a:cs typeface="Arial"/>
            </a:endParaRPr>
          </a:p>
          <a:p>
            <a:r>
              <a:rPr lang="en-US" sz="3000" dirty="0">
                <a:latin typeface="Arial"/>
                <a:cs typeface="Arial"/>
              </a:rPr>
              <a:t>"_rev"</a:t>
            </a:r>
          </a:p>
          <a:p>
            <a:pPr lvl="1"/>
            <a:r>
              <a:rPr lang="en-US" sz="2600" dirty="0">
                <a:latin typeface="Arial"/>
                <a:cs typeface="Arial"/>
              </a:rPr>
              <a:t>Revision number</a:t>
            </a:r>
          </a:p>
          <a:p>
            <a:pPr lvl="1"/>
            <a:r>
              <a:rPr lang="en-US" sz="2600" dirty="0">
                <a:latin typeface="Arial"/>
                <a:cs typeface="Arial"/>
              </a:rPr>
              <a:t>Versioning mechanism</a:t>
            </a:r>
          </a:p>
          <a:p>
            <a:r>
              <a:rPr lang="en-US" sz="3000" dirty="0">
                <a:latin typeface="Arial"/>
                <a:cs typeface="Arial"/>
              </a:rPr>
              <a:t>"type", "author", "title", etc. </a:t>
            </a:r>
          </a:p>
          <a:p>
            <a:pPr lvl="1"/>
            <a:r>
              <a:rPr lang="en-US" sz="2600" dirty="0">
                <a:latin typeface="Arial"/>
                <a:cs typeface="Arial"/>
              </a:rPr>
              <a:t>Arbitrary tags</a:t>
            </a:r>
          </a:p>
          <a:p>
            <a:pPr lvl="1"/>
            <a:r>
              <a:rPr lang="en-US" sz="2600" dirty="0">
                <a:latin typeface="Arial"/>
                <a:cs typeface="Arial"/>
              </a:rPr>
              <a:t>Schema-less</a:t>
            </a:r>
          </a:p>
          <a:p>
            <a:pPr lvl="1"/>
            <a:r>
              <a:rPr lang="en-US" sz="2600" dirty="0">
                <a:latin typeface="Arial"/>
                <a:cs typeface="Arial"/>
              </a:rPr>
              <a:t>Could be validated after the fact by user-written routine</a:t>
            </a:r>
          </a:p>
        </p:txBody>
      </p:sp>
      <p:sp>
        <p:nvSpPr>
          <p:cNvPr id="29700"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charset="0"/>
                <a:ea typeface="ＭＳ Ｐゴシック" charset="0"/>
              </a:defRPr>
            </a:lvl1pPr>
            <a:lvl2pPr marL="742950" indent="-285750">
              <a:defRPr>
                <a:solidFill>
                  <a:schemeClr val="tx1"/>
                </a:solidFill>
                <a:latin typeface="Garamond" charset="0"/>
                <a:ea typeface="ＭＳ Ｐゴシック" charset="0"/>
              </a:defRPr>
            </a:lvl2pPr>
            <a:lvl3pPr marL="1143000" indent="-228600">
              <a:defRPr>
                <a:solidFill>
                  <a:schemeClr val="tx1"/>
                </a:solidFill>
                <a:latin typeface="Garamond" charset="0"/>
                <a:ea typeface="ＭＳ Ｐゴシック" charset="0"/>
              </a:defRPr>
            </a:lvl3pPr>
            <a:lvl4pPr marL="1600200" indent="-228600">
              <a:defRPr>
                <a:solidFill>
                  <a:schemeClr val="tx1"/>
                </a:solidFill>
                <a:latin typeface="Garamond" charset="0"/>
                <a:ea typeface="ＭＳ Ｐゴシック" charset="0"/>
              </a:defRPr>
            </a:lvl4pPr>
            <a:lvl5pPr marL="2057400" indent="-228600">
              <a:defRPr>
                <a:solidFill>
                  <a:schemeClr val="tx1"/>
                </a:solidFill>
                <a:latin typeface="Garamond" charset="0"/>
                <a:ea typeface="ＭＳ Ｐゴシック" charset="0"/>
              </a:defRPr>
            </a:lvl5pPr>
            <a:lvl6pPr marL="2514600" indent="-228600" fontAlgn="base">
              <a:spcBef>
                <a:spcPct val="0"/>
              </a:spcBef>
              <a:spcAft>
                <a:spcPct val="0"/>
              </a:spcAft>
              <a:defRPr>
                <a:solidFill>
                  <a:schemeClr val="tx1"/>
                </a:solidFill>
                <a:latin typeface="Garamond" charset="0"/>
                <a:ea typeface="ＭＳ Ｐゴシック" charset="0"/>
              </a:defRPr>
            </a:lvl6pPr>
            <a:lvl7pPr marL="2971800" indent="-228600" fontAlgn="base">
              <a:spcBef>
                <a:spcPct val="0"/>
              </a:spcBef>
              <a:spcAft>
                <a:spcPct val="0"/>
              </a:spcAft>
              <a:defRPr>
                <a:solidFill>
                  <a:schemeClr val="tx1"/>
                </a:solidFill>
                <a:latin typeface="Garamond" charset="0"/>
                <a:ea typeface="ＭＳ Ｐゴシック" charset="0"/>
              </a:defRPr>
            </a:lvl7pPr>
            <a:lvl8pPr marL="3429000" indent="-228600" fontAlgn="base">
              <a:spcBef>
                <a:spcPct val="0"/>
              </a:spcBef>
              <a:spcAft>
                <a:spcPct val="0"/>
              </a:spcAft>
              <a:defRPr>
                <a:solidFill>
                  <a:schemeClr val="tx1"/>
                </a:solidFill>
                <a:latin typeface="Garamond" charset="0"/>
                <a:ea typeface="ＭＳ Ｐゴシック" charset="0"/>
              </a:defRPr>
            </a:lvl8pPr>
            <a:lvl9pPr marL="3886200" indent="-228600" fontAlgn="base">
              <a:spcBef>
                <a:spcPct val="0"/>
              </a:spcBef>
              <a:spcAft>
                <a:spcPct val="0"/>
              </a:spcAft>
              <a:defRPr>
                <a:solidFill>
                  <a:schemeClr val="tx1"/>
                </a:solidFill>
                <a:latin typeface="Garamond" charset="0"/>
                <a:ea typeface="ＭＳ Ｐゴシック" charset="0"/>
              </a:defRPr>
            </a:lvl9pPr>
          </a:lstStyle>
          <a:p>
            <a:fld id="{46B5E088-AE8B-3547-89D9-DEFE510FAF85}" type="datetime3">
              <a:rPr lang="en-US" smtClean="0">
                <a:latin typeface="Arial" charset="0"/>
              </a:rPr>
              <a:t>27 November 2017</a:t>
            </a:fld>
            <a:endParaRPr lang="en-US">
              <a:latin typeface="Arial" charset="0"/>
            </a:endParaRPr>
          </a:p>
        </p:txBody>
      </p:sp>
      <p:sp>
        <p:nvSpPr>
          <p:cNvPr id="29702"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charset="0"/>
                <a:ea typeface="ＭＳ Ｐゴシック" charset="0"/>
              </a:defRPr>
            </a:lvl1pPr>
            <a:lvl2pPr marL="742950" indent="-285750">
              <a:defRPr>
                <a:solidFill>
                  <a:schemeClr val="tx1"/>
                </a:solidFill>
                <a:latin typeface="Garamond" charset="0"/>
                <a:ea typeface="ＭＳ Ｐゴシック" charset="0"/>
              </a:defRPr>
            </a:lvl2pPr>
            <a:lvl3pPr marL="1143000" indent="-228600">
              <a:defRPr>
                <a:solidFill>
                  <a:schemeClr val="tx1"/>
                </a:solidFill>
                <a:latin typeface="Garamond" charset="0"/>
                <a:ea typeface="ＭＳ Ｐゴシック" charset="0"/>
              </a:defRPr>
            </a:lvl3pPr>
            <a:lvl4pPr marL="1600200" indent="-228600">
              <a:defRPr>
                <a:solidFill>
                  <a:schemeClr val="tx1"/>
                </a:solidFill>
                <a:latin typeface="Garamond" charset="0"/>
                <a:ea typeface="ＭＳ Ｐゴシック" charset="0"/>
              </a:defRPr>
            </a:lvl4pPr>
            <a:lvl5pPr marL="2057400" indent="-228600">
              <a:defRPr>
                <a:solidFill>
                  <a:schemeClr val="tx1"/>
                </a:solidFill>
                <a:latin typeface="Garamond" charset="0"/>
                <a:ea typeface="ＭＳ Ｐゴシック" charset="0"/>
              </a:defRPr>
            </a:lvl5pPr>
            <a:lvl6pPr marL="2514600" indent="-228600" fontAlgn="base">
              <a:spcBef>
                <a:spcPct val="0"/>
              </a:spcBef>
              <a:spcAft>
                <a:spcPct val="0"/>
              </a:spcAft>
              <a:defRPr>
                <a:solidFill>
                  <a:schemeClr val="tx1"/>
                </a:solidFill>
                <a:latin typeface="Garamond" charset="0"/>
                <a:ea typeface="ＭＳ Ｐゴシック" charset="0"/>
              </a:defRPr>
            </a:lvl6pPr>
            <a:lvl7pPr marL="2971800" indent="-228600" fontAlgn="base">
              <a:spcBef>
                <a:spcPct val="0"/>
              </a:spcBef>
              <a:spcAft>
                <a:spcPct val="0"/>
              </a:spcAft>
              <a:defRPr>
                <a:solidFill>
                  <a:schemeClr val="tx1"/>
                </a:solidFill>
                <a:latin typeface="Garamond" charset="0"/>
                <a:ea typeface="ＭＳ Ｐゴシック" charset="0"/>
              </a:defRPr>
            </a:lvl7pPr>
            <a:lvl8pPr marL="3429000" indent="-228600" fontAlgn="base">
              <a:spcBef>
                <a:spcPct val="0"/>
              </a:spcBef>
              <a:spcAft>
                <a:spcPct val="0"/>
              </a:spcAft>
              <a:defRPr>
                <a:solidFill>
                  <a:schemeClr val="tx1"/>
                </a:solidFill>
                <a:latin typeface="Garamond" charset="0"/>
                <a:ea typeface="ＭＳ Ｐゴシック" charset="0"/>
              </a:defRPr>
            </a:lvl8pPr>
            <a:lvl9pPr marL="3886200" indent="-228600" fontAlgn="base">
              <a:spcBef>
                <a:spcPct val="0"/>
              </a:spcBef>
              <a:spcAft>
                <a:spcPct val="0"/>
              </a:spcAft>
              <a:defRPr>
                <a:solidFill>
                  <a:schemeClr val="tx1"/>
                </a:solidFill>
                <a:latin typeface="Garamond" charset="0"/>
                <a:ea typeface="ＭＳ Ｐゴシック" charset="0"/>
              </a:defRPr>
            </a:lvl9pPr>
          </a:lstStyle>
          <a:p>
            <a:fld id="{54C131D0-EFAF-124D-890A-A9CFAA5971B5}" type="slidenum">
              <a:rPr lang="en-US">
                <a:latin typeface="Arial" charset="0"/>
              </a:rPr>
              <a:pPr/>
              <a:t>32</a:t>
            </a:fld>
            <a:endParaRPr lang="en-US">
              <a:latin typeface="Arial" charset="0"/>
            </a:endParaRPr>
          </a:p>
        </p:txBody>
      </p:sp>
    </p:spTree>
    <p:extLst>
      <p:ext uri="{BB962C8B-B14F-4D97-AF65-F5344CB8AC3E}">
        <p14:creationId xmlns:p14="http://schemas.microsoft.com/office/powerpoint/2010/main" val="1465543843"/>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latin typeface="Arial"/>
                <a:cs typeface="Arial"/>
              </a:rPr>
              <a:t>NoSQL</a:t>
            </a:r>
            <a:r>
              <a:rPr lang="en-US" dirty="0">
                <a:latin typeface="Arial"/>
                <a:cs typeface="Arial"/>
              </a:rPr>
              <a:t> Examples: Key-Value Store</a:t>
            </a:r>
          </a:p>
        </p:txBody>
      </p:sp>
      <p:sp>
        <p:nvSpPr>
          <p:cNvPr id="3" name="Content Placeholder 2"/>
          <p:cNvSpPr>
            <a:spLocks noGrp="1"/>
          </p:cNvSpPr>
          <p:nvPr>
            <p:ph idx="1"/>
          </p:nvPr>
        </p:nvSpPr>
        <p:spPr/>
        <p:txBody>
          <a:bodyPr>
            <a:normAutofit/>
          </a:bodyPr>
          <a:lstStyle/>
          <a:p>
            <a:r>
              <a:rPr lang="en-US" dirty="0" smtClean="0">
                <a:latin typeface="Arial"/>
                <a:cs typeface="Arial"/>
              </a:rPr>
              <a:t>Hash tables of Keys</a:t>
            </a:r>
          </a:p>
          <a:p>
            <a:r>
              <a:rPr lang="en-US" dirty="0" smtClean="0">
                <a:latin typeface="Arial"/>
                <a:cs typeface="Arial"/>
              </a:rPr>
              <a:t>Values stored with Keys</a:t>
            </a:r>
          </a:p>
          <a:p>
            <a:r>
              <a:rPr lang="en-US" dirty="0" smtClean="0">
                <a:latin typeface="Arial"/>
                <a:cs typeface="Arial"/>
              </a:rPr>
              <a:t>Fast access to small data values</a:t>
            </a:r>
          </a:p>
          <a:p>
            <a:r>
              <a:rPr lang="en-US" dirty="0" smtClean="0">
                <a:latin typeface="Arial"/>
                <a:cs typeface="Arial"/>
              </a:rPr>
              <a:t>Example – Project-</a:t>
            </a:r>
            <a:r>
              <a:rPr lang="en-US" dirty="0" err="1" smtClean="0">
                <a:latin typeface="Arial"/>
                <a:cs typeface="Arial"/>
              </a:rPr>
              <a:t>Voldemort</a:t>
            </a:r>
            <a:r>
              <a:rPr lang="en-US" dirty="0" smtClean="0">
                <a:latin typeface="Arial"/>
                <a:cs typeface="Arial"/>
              </a:rPr>
              <a:t> </a:t>
            </a:r>
          </a:p>
          <a:p>
            <a:pPr lvl="1"/>
            <a:r>
              <a:rPr lang="en-US" dirty="0" smtClean="0">
                <a:latin typeface="Arial"/>
                <a:cs typeface="Arial"/>
                <a:hlinkClick r:id="rId2"/>
              </a:rPr>
              <a:t>http://www.project-voldemort.com/</a:t>
            </a:r>
            <a:endParaRPr lang="en-US" dirty="0" smtClean="0">
              <a:latin typeface="Arial"/>
              <a:cs typeface="Arial"/>
            </a:endParaRPr>
          </a:p>
          <a:p>
            <a:pPr lvl="1"/>
            <a:r>
              <a:rPr lang="en-US" dirty="0" err="1" smtClean="0">
                <a:latin typeface="Arial"/>
                <a:cs typeface="Arial"/>
              </a:rPr>
              <a:t>Linkedin</a:t>
            </a:r>
            <a:endParaRPr lang="en-US" dirty="0" smtClean="0">
              <a:latin typeface="Arial"/>
              <a:cs typeface="Arial"/>
            </a:endParaRPr>
          </a:p>
          <a:p>
            <a:r>
              <a:rPr lang="en-US" dirty="0" smtClean="0">
                <a:latin typeface="Arial"/>
                <a:cs typeface="Arial"/>
              </a:rPr>
              <a:t>Example – </a:t>
            </a:r>
            <a:r>
              <a:rPr lang="en-US" dirty="0" err="1" smtClean="0">
                <a:latin typeface="Arial"/>
                <a:cs typeface="Arial"/>
              </a:rPr>
              <a:t>MemCacheDB</a:t>
            </a:r>
            <a:endParaRPr lang="en-US" dirty="0" smtClean="0">
              <a:latin typeface="Arial"/>
              <a:cs typeface="Arial"/>
            </a:endParaRPr>
          </a:p>
          <a:p>
            <a:pPr lvl="1"/>
            <a:r>
              <a:rPr lang="en-US" dirty="0" smtClean="0">
                <a:latin typeface="Arial"/>
                <a:cs typeface="Arial"/>
                <a:hlinkClick r:id="rId3"/>
              </a:rPr>
              <a:t>http://memcachedb.org/</a:t>
            </a:r>
            <a:endParaRPr lang="en-US" dirty="0" smtClean="0">
              <a:latin typeface="Arial"/>
              <a:cs typeface="Arial"/>
            </a:endParaRPr>
          </a:p>
          <a:p>
            <a:pPr lvl="1"/>
            <a:r>
              <a:rPr lang="en-US" dirty="0" smtClean="0">
                <a:latin typeface="Arial"/>
                <a:cs typeface="Arial"/>
              </a:rPr>
              <a:t>Backend storage is Berkeley-DB</a:t>
            </a:r>
          </a:p>
          <a:p>
            <a:endParaRPr lang="en-US" dirty="0" smtClean="0">
              <a:latin typeface="Arial"/>
              <a:cs typeface="Arial"/>
            </a:endParaRPr>
          </a:p>
          <a:p>
            <a:endParaRPr lang="en-US" dirty="0">
              <a:latin typeface="Arial"/>
              <a:cs typeface="Arial"/>
            </a:endParaRPr>
          </a:p>
        </p:txBody>
      </p:sp>
      <p:sp>
        <p:nvSpPr>
          <p:cNvPr id="30724"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charset="0"/>
                <a:ea typeface="ＭＳ Ｐゴシック" charset="0"/>
              </a:defRPr>
            </a:lvl1pPr>
            <a:lvl2pPr marL="742950" indent="-285750">
              <a:defRPr>
                <a:solidFill>
                  <a:schemeClr val="tx1"/>
                </a:solidFill>
                <a:latin typeface="Garamond" charset="0"/>
                <a:ea typeface="ＭＳ Ｐゴシック" charset="0"/>
              </a:defRPr>
            </a:lvl2pPr>
            <a:lvl3pPr marL="1143000" indent="-228600">
              <a:defRPr>
                <a:solidFill>
                  <a:schemeClr val="tx1"/>
                </a:solidFill>
                <a:latin typeface="Garamond" charset="0"/>
                <a:ea typeface="ＭＳ Ｐゴシック" charset="0"/>
              </a:defRPr>
            </a:lvl3pPr>
            <a:lvl4pPr marL="1600200" indent="-228600">
              <a:defRPr>
                <a:solidFill>
                  <a:schemeClr val="tx1"/>
                </a:solidFill>
                <a:latin typeface="Garamond" charset="0"/>
                <a:ea typeface="ＭＳ Ｐゴシック" charset="0"/>
              </a:defRPr>
            </a:lvl4pPr>
            <a:lvl5pPr marL="2057400" indent="-228600">
              <a:defRPr>
                <a:solidFill>
                  <a:schemeClr val="tx1"/>
                </a:solidFill>
                <a:latin typeface="Garamond" charset="0"/>
                <a:ea typeface="ＭＳ Ｐゴシック" charset="0"/>
              </a:defRPr>
            </a:lvl5pPr>
            <a:lvl6pPr marL="2514600" indent="-228600" fontAlgn="base">
              <a:spcBef>
                <a:spcPct val="0"/>
              </a:spcBef>
              <a:spcAft>
                <a:spcPct val="0"/>
              </a:spcAft>
              <a:defRPr>
                <a:solidFill>
                  <a:schemeClr val="tx1"/>
                </a:solidFill>
                <a:latin typeface="Garamond" charset="0"/>
                <a:ea typeface="ＭＳ Ｐゴシック" charset="0"/>
              </a:defRPr>
            </a:lvl6pPr>
            <a:lvl7pPr marL="2971800" indent="-228600" fontAlgn="base">
              <a:spcBef>
                <a:spcPct val="0"/>
              </a:spcBef>
              <a:spcAft>
                <a:spcPct val="0"/>
              </a:spcAft>
              <a:defRPr>
                <a:solidFill>
                  <a:schemeClr val="tx1"/>
                </a:solidFill>
                <a:latin typeface="Garamond" charset="0"/>
                <a:ea typeface="ＭＳ Ｐゴシック" charset="0"/>
              </a:defRPr>
            </a:lvl7pPr>
            <a:lvl8pPr marL="3429000" indent="-228600" fontAlgn="base">
              <a:spcBef>
                <a:spcPct val="0"/>
              </a:spcBef>
              <a:spcAft>
                <a:spcPct val="0"/>
              </a:spcAft>
              <a:defRPr>
                <a:solidFill>
                  <a:schemeClr val="tx1"/>
                </a:solidFill>
                <a:latin typeface="Garamond" charset="0"/>
                <a:ea typeface="ＭＳ Ｐゴシック" charset="0"/>
              </a:defRPr>
            </a:lvl8pPr>
            <a:lvl9pPr marL="3886200" indent="-228600" fontAlgn="base">
              <a:spcBef>
                <a:spcPct val="0"/>
              </a:spcBef>
              <a:spcAft>
                <a:spcPct val="0"/>
              </a:spcAft>
              <a:defRPr>
                <a:solidFill>
                  <a:schemeClr val="tx1"/>
                </a:solidFill>
                <a:latin typeface="Garamond" charset="0"/>
                <a:ea typeface="ＭＳ Ｐゴシック" charset="0"/>
              </a:defRPr>
            </a:lvl9pPr>
          </a:lstStyle>
          <a:p>
            <a:fld id="{7DE3883F-60E7-BE40-9CB9-E042952752D2}" type="datetime3">
              <a:rPr lang="en-US" smtClean="0">
                <a:latin typeface="Arial" charset="0"/>
              </a:rPr>
              <a:t>27 November 2017</a:t>
            </a:fld>
            <a:endParaRPr lang="en-US">
              <a:latin typeface="Arial" charset="0"/>
            </a:endParaRPr>
          </a:p>
        </p:txBody>
      </p:sp>
      <p:sp>
        <p:nvSpPr>
          <p:cNvPr id="30726"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charset="0"/>
                <a:ea typeface="ＭＳ Ｐゴシック" charset="0"/>
              </a:defRPr>
            </a:lvl1pPr>
            <a:lvl2pPr marL="742950" indent="-285750">
              <a:defRPr>
                <a:solidFill>
                  <a:schemeClr val="tx1"/>
                </a:solidFill>
                <a:latin typeface="Garamond" charset="0"/>
                <a:ea typeface="ＭＳ Ｐゴシック" charset="0"/>
              </a:defRPr>
            </a:lvl2pPr>
            <a:lvl3pPr marL="1143000" indent="-228600">
              <a:defRPr>
                <a:solidFill>
                  <a:schemeClr val="tx1"/>
                </a:solidFill>
                <a:latin typeface="Garamond" charset="0"/>
                <a:ea typeface="ＭＳ Ｐゴシック" charset="0"/>
              </a:defRPr>
            </a:lvl3pPr>
            <a:lvl4pPr marL="1600200" indent="-228600">
              <a:defRPr>
                <a:solidFill>
                  <a:schemeClr val="tx1"/>
                </a:solidFill>
                <a:latin typeface="Garamond" charset="0"/>
                <a:ea typeface="ＭＳ Ｐゴシック" charset="0"/>
              </a:defRPr>
            </a:lvl4pPr>
            <a:lvl5pPr marL="2057400" indent="-228600">
              <a:defRPr>
                <a:solidFill>
                  <a:schemeClr val="tx1"/>
                </a:solidFill>
                <a:latin typeface="Garamond" charset="0"/>
                <a:ea typeface="ＭＳ Ｐゴシック" charset="0"/>
              </a:defRPr>
            </a:lvl5pPr>
            <a:lvl6pPr marL="2514600" indent="-228600" fontAlgn="base">
              <a:spcBef>
                <a:spcPct val="0"/>
              </a:spcBef>
              <a:spcAft>
                <a:spcPct val="0"/>
              </a:spcAft>
              <a:defRPr>
                <a:solidFill>
                  <a:schemeClr val="tx1"/>
                </a:solidFill>
                <a:latin typeface="Garamond" charset="0"/>
                <a:ea typeface="ＭＳ Ｐゴシック" charset="0"/>
              </a:defRPr>
            </a:lvl6pPr>
            <a:lvl7pPr marL="2971800" indent="-228600" fontAlgn="base">
              <a:spcBef>
                <a:spcPct val="0"/>
              </a:spcBef>
              <a:spcAft>
                <a:spcPct val="0"/>
              </a:spcAft>
              <a:defRPr>
                <a:solidFill>
                  <a:schemeClr val="tx1"/>
                </a:solidFill>
                <a:latin typeface="Garamond" charset="0"/>
                <a:ea typeface="ＭＳ Ｐゴシック" charset="0"/>
              </a:defRPr>
            </a:lvl7pPr>
            <a:lvl8pPr marL="3429000" indent="-228600" fontAlgn="base">
              <a:spcBef>
                <a:spcPct val="0"/>
              </a:spcBef>
              <a:spcAft>
                <a:spcPct val="0"/>
              </a:spcAft>
              <a:defRPr>
                <a:solidFill>
                  <a:schemeClr val="tx1"/>
                </a:solidFill>
                <a:latin typeface="Garamond" charset="0"/>
                <a:ea typeface="ＭＳ Ｐゴシック" charset="0"/>
              </a:defRPr>
            </a:lvl8pPr>
            <a:lvl9pPr marL="3886200" indent="-228600" fontAlgn="base">
              <a:spcBef>
                <a:spcPct val="0"/>
              </a:spcBef>
              <a:spcAft>
                <a:spcPct val="0"/>
              </a:spcAft>
              <a:defRPr>
                <a:solidFill>
                  <a:schemeClr val="tx1"/>
                </a:solidFill>
                <a:latin typeface="Garamond" charset="0"/>
                <a:ea typeface="ＭＳ Ｐゴシック" charset="0"/>
              </a:defRPr>
            </a:lvl9pPr>
          </a:lstStyle>
          <a:p>
            <a:fld id="{F0EFDB8C-AA87-EC4A-99DF-9707531D7980}" type="slidenum">
              <a:rPr lang="en-US">
                <a:latin typeface="Arial" charset="0"/>
              </a:rPr>
              <a:pPr/>
              <a:t>33</a:t>
            </a:fld>
            <a:endParaRPr lang="en-US">
              <a:latin typeface="Arial" charset="0"/>
            </a:endParaRPr>
          </a:p>
        </p:txBody>
      </p:sp>
    </p:spTree>
    <p:extLst>
      <p:ext uri="{BB962C8B-B14F-4D97-AF65-F5344CB8AC3E}">
        <p14:creationId xmlns:p14="http://schemas.microsoft.com/office/powerpoint/2010/main" val="316897055"/>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a:cs typeface="Arial"/>
              </a:rPr>
              <a:t>Map Reduce</a:t>
            </a:r>
          </a:p>
        </p:txBody>
      </p:sp>
      <p:sp>
        <p:nvSpPr>
          <p:cNvPr id="3" name="Content Placeholder 2"/>
          <p:cNvSpPr>
            <a:spLocks noGrp="1"/>
          </p:cNvSpPr>
          <p:nvPr>
            <p:ph idx="1"/>
          </p:nvPr>
        </p:nvSpPr>
        <p:spPr/>
        <p:txBody>
          <a:bodyPr>
            <a:normAutofit/>
          </a:bodyPr>
          <a:lstStyle/>
          <a:p>
            <a:pPr>
              <a:buFont typeface="Wingdings" pitchFamily="2" charset="2"/>
              <a:buChar char="n"/>
              <a:defRPr/>
            </a:pPr>
            <a:r>
              <a:rPr lang="en-US" dirty="0">
                <a:ea typeface="+mn-ea"/>
              </a:rPr>
              <a:t>Technique for indexing and </a:t>
            </a:r>
            <a:r>
              <a:rPr lang="en-US" dirty="0" smtClean="0">
                <a:ea typeface="+mn-ea"/>
              </a:rPr>
              <a:t>searching large data volumes</a:t>
            </a:r>
          </a:p>
          <a:p>
            <a:pPr marL="0" indent="0">
              <a:buNone/>
              <a:defRPr/>
            </a:pPr>
            <a:endParaRPr lang="en-US" dirty="0" smtClean="0">
              <a:ea typeface="+mn-ea"/>
            </a:endParaRPr>
          </a:p>
          <a:p>
            <a:pPr>
              <a:buFont typeface="Wingdings" pitchFamily="2" charset="2"/>
              <a:buChar char="n"/>
              <a:defRPr/>
            </a:pPr>
            <a:r>
              <a:rPr lang="en-US" dirty="0" smtClean="0">
                <a:ea typeface="+mn-ea"/>
              </a:rPr>
              <a:t>Two Phases, Map and Reduce</a:t>
            </a:r>
          </a:p>
          <a:p>
            <a:pPr lvl="1">
              <a:buFont typeface="Wingdings" pitchFamily="2" charset="2"/>
              <a:buChar char="n"/>
              <a:defRPr/>
            </a:pPr>
            <a:r>
              <a:rPr lang="en-US" dirty="0" smtClean="0"/>
              <a:t>Map</a:t>
            </a:r>
          </a:p>
          <a:p>
            <a:pPr lvl="2">
              <a:buFont typeface="Wingdings" pitchFamily="2" charset="2"/>
              <a:buChar char="n"/>
              <a:defRPr/>
            </a:pPr>
            <a:r>
              <a:rPr lang="en-US" dirty="0" smtClean="0"/>
              <a:t>Extract sets of Key-Value pairs from underlying data</a:t>
            </a:r>
          </a:p>
          <a:p>
            <a:pPr lvl="2">
              <a:buFont typeface="Wingdings" pitchFamily="2" charset="2"/>
              <a:buChar char="n"/>
              <a:defRPr/>
            </a:pPr>
            <a:r>
              <a:rPr lang="en-US" dirty="0" smtClean="0"/>
              <a:t>Potentially in Parallel on multiple machines</a:t>
            </a:r>
          </a:p>
          <a:p>
            <a:pPr lvl="1">
              <a:buFont typeface="Wingdings" pitchFamily="2" charset="2"/>
              <a:buChar char="n"/>
              <a:defRPr/>
            </a:pPr>
            <a:r>
              <a:rPr lang="en-US" dirty="0" smtClean="0"/>
              <a:t>Reduce</a:t>
            </a:r>
          </a:p>
          <a:p>
            <a:pPr lvl="2">
              <a:buFont typeface="Wingdings" pitchFamily="2" charset="2"/>
              <a:buChar char="n"/>
              <a:defRPr/>
            </a:pPr>
            <a:r>
              <a:rPr lang="en-US" dirty="0" smtClean="0"/>
              <a:t>Merge and sort sets of Key-Value pairs</a:t>
            </a:r>
          </a:p>
          <a:p>
            <a:pPr lvl="2">
              <a:buFont typeface="Wingdings" pitchFamily="2" charset="2"/>
              <a:buChar char="n"/>
              <a:defRPr/>
            </a:pPr>
            <a:r>
              <a:rPr lang="en-US" dirty="0" smtClean="0"/>
              <a:t>Results may be useful for other searches</a:t>
            </a:r>
          </a:p>
          <a:p>
            <a:pPr>
              <a:buFont typeface="Wingdings" pitchFamily="2" charset="2"/>
              <a:buChar char="n"/>
              <a:defRPr/>
            </a:pPr>
            <a:endParaRPr lang="en-US" dirty="0">
              <a:ea typeface="+mn-ea"/>
            </a:endParaRPr>
          </a:p>
          <a:p>
            <a:pPr>
              <a:buFont typeface="Wingdings" pitchFamily="2" charset="2"/>
              <a:buChar char="n"/>
              <a:defRPr/>
            </a:pPr>
            <a:endParaRPr lang="en-US" dirty="0">
              <a:ea typeface="+mn-ea"/>
            </a:endParaRPr>
          </a:p>
        </p:txBody>
      </p:sp>
      <p:sp>
        <p:nvSpPr>
          <p:cNvPr id="31748"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charset="0"/>
                <a:ea typeface="ＭＳ Ｐゴシック" charset="0"/>
              </a:defRPr>
            </a:lvl1pPr>
            <a:lvl2pPr marL="742950" indent="-285750">
              <a:defRPr>
                <a:solidFill>
                  <a:schemeClr val="tx1"/>
                </a:solidFill>
                <a:latin typeface="Garamond" charset="0"/>
                <a:ea typeface="ＭＳ Ｐゴシック" charset="0"/>
              </a:defRPr>
            </a:lvl2pPr>
            <a:lvl3pPr marL="1143000" indent="-228600">
              <a:defRPr>
                <a:solidFill>
                  <a:schemeClr val="tx1"/>
                </a:solidFill>
                <a:latin typeface="Garamond" charset="0"/>
                <a:ea typeface="ＭＳ Ｐゴシック" charset="0"/>
              </a:defRPr>
            </a:lvl3pPr>
            <a:lvl4pPr marL="1600200" indent="-228600">
              <a:defRPr>
                <a:solidFill>
                  <a:schemeClr val="tx1"/>
                </a:solidFill>
                <a:latin typeface="Garamond" charset="0"/>
                <a:ea typeface="ＭＳ Ｐゴシック" charset="0"/>
              </a:defRPr>
            </a:lvl4pPr>
            <a:lvl5pPr marL="2057400" indent="-228600">
              <a:defRPr>
                <a:solidFill>
                  <a:schemeClr val="tx1"/>
                </a:solidFill>
                <a:latin typeface="Garamond" charset="0"/>
                <a:ea typeface="ＭＳ Ｐゴシック" charset="0"/>
              </a:defRPr>
            </a:lvl5pPr>
            <a:lvl6pPr marL="2514600" indent="-228600" fontAlgn="base">
              <a:spcBef>
                <a:spcPct val="0"/>
              </a:spcBef>
              <a:spcAft>
                <a:spcPct val="0"/>
              </a:spcAft>
              <a:defRPr>
                <a:solidFill>
                  <a:schemeClr val="tx1"/>
                </a:solidFill>
                <a:latin typeface="Garamond" charset="0"/>
                <a:ea typeface="ＭＳ Ｐゴシック" charset="0"/>
              </a:defRPr>
            </a:lvl6pPr>
            <a:lvl7pPr marL="2971800" indent="-228600" fontAlgn="base">
              <a:spcBef>
                <a:spcPct val="0"/>
              </a:spcBef>
              <a:spcAft>
                <a:spcPct val="0"/>
              </a:spcAft>
              <a:defRPr>
                <a:solidFill>
                  <a:schemeClr val="tx1"/>
                </a:solidFill>
                <a:latin typeface="Garamond" charset="0"/>
                <a:ea typeface="ＭＳ Ｐゴシック" charset="0"/>
              </a:defRPr>
            </a:lvl7pPr>
            <a:lvl8pPr marL="3429000" indent="-228600" fontAlgn="base">
              <a:spcBef>
                <a:spcPct val="0"/>
              </a:spcBef>
              <a:spcAft>
                <a:spcPct val="0"/>
              </a:spcAft>
              <a:defRPr>
                <a:solidFill>
                  <a:schemeClr val="tx1"/>
                </a:solidFill>
                <a:latin typeface="Garamond" charset="0"/>
                <a:ea typeface="ＭＳ Ｐゴシック" charset="0"/>
              </a:defRPr>
            </a:lvl8pPr>
            <a:lvl9pPr marL="3886200" indent="-228600" fontAlgn="base">
              <a:spcBef>
                <a:spcPct val="0"/>
              </a:spcBef>
              <a:spcAft>
                <a:spcPct val="0"/>
              </a:spcAft>
              <a:defRPr>
                <a:solidFill>
                  <a:schemeClr val="tx1"/>
                </a:solidFill>
                <a:latin typeface="Garamond" charset="0"/>
                <a:ea typeface="ＭＳ Ｐゴシック" charset="0"/>
              </a:defRPr>
            </a:lvl9pPr>
          </a:lstStyle>
          <a:p>
            <a:fld id="{BAF14A90-2893-7443-952F-7BAC72EFE714}" type="datetime3">
              <a:rPr lang="en-US" smtClean="0">
                <a:latin typeface="Arial" charset="0"/>
              </a:rPr>
              <a:t>27 November 2017</a:t>
            </a:fld>
            <a:endParaRPr lang="en-US">
              <a:latin typeface="Arial" charset="0"/>
            </a:endParaRPr>
          </a:p>
        </p:txBody>
      </p:sp>
      <p:sp>
        <p:nvSpPr>
          <p:cNvPr id="31750"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charset="0"/>
                <a:ea typeface="ＭＳ Ｐゴシック" charset="0"/>
              </a:defRPr>
            </a:lvl1pPr>
            <a:lvl2pPr marL="742950" indent="-285750">
              <a:defRPr>
                <a:solidFill>
                  <a:schemeClr val="tx1"/>
                </a:solidFill>
                <a:latin typeface="Garamond" charset="0"/>
                <a:ea typeface="ＭＳ Ｐゴシック" charset="0"/>
              </a:defRPr>
            </a:lvl2pPr>
            <a:lvl3pPr marL="1143000" indent="-228600">
              <a:defRPr>
                <a:solidFill>
                  <a:schemeClr val="tx1"/>
                </a:solidFill>
                <a:latin typeface="Garamond" charset="0"/>
                <a:ea typeface="ＭＳ Ｐゴシック" charset="0"/>
              </a:defRPr>
            </a:lvl3pPr>
            <a:lvl4pPr marL="1600200" indent="-228600">
              <a:defRPr>
                <a:solidFill>
                  <a:schemeClr val="tx1"/>
                </a:solidFill>
                <a:latin typeface="Garamond" charset="0"/>
                <a:ea typeface="ＭＳ Ｐゴシック" charset="0"/>
              </a:defRPr>
            </a:lvl4pPr>
            <a:lvl5pPr marL="2057400" indent="-228600">
              <a:defRPr>
                <a:solidFill>
                  <a:schemeClr val="tx1"/>
                </a:solidFill>
                <a:latin typeface="Garamond" charset="0"/>
                <a:ea typeface="ＭＳ Ｐゴシック" charset="0"/>
              </a:defRPr>
            </a:lvl5pPr>
            <a:lvl6pPr marL="2514600" indent="-228600" fontAlgn="base">
              <a:spcBef>
                <a:spcPct val="0"/>
              </a:spcBef>
              <a:spcAft>
                <a:spcPct val="0"/>
              </a:spcAft>
              <a:defRPr>
                <a:solidFill>
                  <a:schemeClr val="tx1"/>
                </a:solidFill>
                <a:latin typeface="Garamond" charset="0"/>
                <a:ea typeface="ＭＳ Ｐゴシック" charset="0"/>
              </a:defRPr>
            </a:lvl6pPr>
            <a:lvl7pPr marL="2971800" indent="-228600" fontAlgn="base">
              <a:spcBef>
                <a:spcPct val="0"/>
              </a:spcBef>
              <a:spcAft>
                <a:spcPct val="0"/>
              </a:spcAft>
              <a:defRPr>
                <a:solidFill>
                  <a:schemeClr val="tx1"/>
                </a:solidFill>
                <a:latin typeface="Garamond" charset="0"/>
                <a:ea typeface="ＭＳ Ｐゴシック" charset="0"/>
              </a:defRPr>
            </a:lvl7pPr>
            <a:lvl8pPr marL="3429000" indent="-228600" fontAlgn="base">
              <a:spcBef>
                <a:spcPct val="0"/>
              </a:spcBef>
              <a:spcAft>
                <a:spcPct val="0"/>
              </a:spcAft>
              <a:defRPr>
                <a:solidFill>
                  <a:schemeClr val="tx1"/>
                </a:solidFill>
                <a:latin typeface="Garamond" charset="0"/>
                <a:ea typeface="ＭＳ Ｐゴシック" charset="0"/>
              </a:defRPr>
            </a:lvl8pPr>
            <a:lvl9pPr marL="3886200" indent="-228600" fontAlgn="base">
              <a:spcBef>
                <a:spcPct val="0"/>
              </a:spcBef>
              <a:spcAft>
                <a:spcPct val="0"/>
              </a:spcAft>
              <a:defRPr>
                <a:solidFill>
                  <a:schemeClr val="tx1"/>
                </a:solidFill>
                <a:latin typeface="Garamond" charset="0"/>
                <a:ea typeface="ＭＳ Ｐゴシック" charset="0"/>
              </a:defRPr>
            </a:lvl9pPr>
          </a:lstStyle>
          <a:p>
            <a:fld id="{3F855880-AFDF-BF4D-818C-ECE346ACA2A5}" type="slidenum">
              <a:rPr lang="en-US">
                <a:latin typeface="Arial" charset="0"/>
              </a:rPr>
              <a:pPr/>
              <a:t>34</a:t>
            </a:fld>
            <a:endParaRPr lang="en-US">
              <a:latin typeface="Arial" charset="0"/>
            </a:endParaRPr>
          </a:p>
        </p:txBody>
      </p:sp>
    </p:spTree>
    <p:extLst>
      <p:ext uri="{BB962C8B-B14F-4D97-AF65-F5344CB8AC3E}">
        <p14:creationId xmlns:p14="http://schemas.microsoft.com/office/powerpoint/2010/main" val="1205198437"/>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a:cs typeface="Arial"/>
              </a:rPr>
              <a:t>Map Reduce</a:t>
            </a:r>
          </a:p>
        </p:txBody>
      </p:sp>
      <p:sp>
        <p:nvSpPr>
          <p:cNvPr id="3" name="Content Placeholder 2"/>
          <p:cNvSpPr>
            <a:spLocks noGrp="1"/>
          </p:cNvSpPr>
          <p:nvPr>
            <p:ph idx="1"/>
          </p:nvPr>
        </p:nvSpPr>
        <p:spPr/>
        <p:txBody>
          <a:bodyPr/>
          <a:lstStyle/>
          <a:p>
            <a:pPr>
              <a:buFont typeface="Wingdings" pitchFamily="2" charset="2"/>
              <a:buChar char="n"/>
              <a:defRPr/>
            </a:pPr>
            <a:r>
              <a:rPr lang="en-US" dirty="0">
                <a:ea typeface="+mn-ea"/>
              </a:rPr>
              <a:t>Map Reduce techniques differ across products</a:t>
            </a:r>
          </a:p>
          <a:p>
            <a:pPr>
              <a:buFont typeface="Wingdings" pitchFamily="2" charset="2"/>
              <a:buChar char="n"/>
              <a:defRPr/>
            </a:pPr>
            <a:r>
              <a:rPr lang="en-US" dirty="0">
                <a:ea typeface="+mn-ea"/>
              </a:rPr>
              <a:t>Implemented by application developers, not by underlying software</a:t>
            </a:r>
          </a:p>
          <a:p>
            <a:pPr>
              <a:buFont typeface="Wingdings" pitchFamily="2" charset="2"/>
              <a:buChar char="n"/>
              <a:defRPr/>
            </a:pPr>
            <a:endParaRPr lang="en-US" dirty="0">
              <a:ea typeface="+mn-ea"/>
            </a:endParaRPr>
          </a:p>
        </p:txBody>
      </p:sp>
      <p:sp>
        <p:nvSpPr>
          <p:cNvPr id="32772"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charset="0"/>
                <a:ea typeface="ＭＳ Ｐゴシック" charset="0"/>
              </a:defRPr>
            </a:lvl1pPr>
            <a:lvl2pPr marL="742950" indent="-285750">
              <a:defRPr>
                <a:solidFill>
                  <a:schemeClr val="tx1"/>
                </a:solidFill>
                <a:latin typeface="Garamond" charset="0"/>
                <a:ea typeface="ＭＳ Ｐゴシック" charset="0"/>
              </a:defRPr>
            </a:lvl2pPr>
            <a:lvl3pPr marL="1143000" indent="-228600">
              <a:defRPr>
                <a:solidFill>
                  <a:schemeClr val="tx1"/>
                </a:solidFill>
                <a:latin typeface="Garamond" charset="0"/>
                <a:ea typeface="ＭＳ Ｐゴシック" charset="0"/>
              </a:defRPr>
            </a:lvl3pPr>
            <a:lvl4pPr marL="1600200" indent="-228600">
              <a:defRPr>
                <a:solidFill>
                  <a:schemeClr val="tx1"/>
                </a:solidFill>
                <a:latin typeface="Garamond" charset="0"/>
                <a:ea typeface="ＭＳ Ｐゴシック" charset="0"/>
              </a:defRPr>
            </a:lvl4pPr>
            <a:lvl5pPr marL="2057400" indent="-228600">
              <a:defRPr>
                <a:solidFill>
                  <a:schemeClr val="tx1"/>
                </a:solidFill>
                <a:latin typeface="Garamond" charset="0"/>
                <a:ea typeface="ＭＳ Ｐゴシック" charset="0"/>
              </a:defRPr>
            </a:lvl5pPr>
            <a:lvl6pPr marL="2514600" indent="-228600" fontAlgn="base">
              <a:spcBef>
                <a:spcPct val="0"/>
              </a:spcBef>
              <a:spcAft>
                <a:spcPct val="0"/>
              </a:spcAft>
              <a:defRPr>
                <a:solidFill>
                  <a:schemeClr val="tx1"/>
                </a:solidFill>
                <a:latin typeface="Garamond" charset="0"/>
                <a:ea typeface="ＭＳ Ｐゴシック" charset="0"/>
              </a:defRPr>
            </a:lvl6pPr>
            <a:lvl7pPr marL="2971800" indent="-228600" fontAlgn="base">
              <a:spcBef>
                <a:spcPct val="0"/>
              </a:spcBef>
              <a:spcAft>
                <a:spcPct val="0"/>
              </a:spcAft>
              <a:defRPr>
                <a:solidFill>
                  <a:schemeClr val="tx1"/>
                </a:solidFill>
                <a:latin typeface="Garamond" charset="0"/>
                <a:ea typeface="ＭＳ Ｐゴシック" charset="0"/>
              </a:defRPr>
            </a:lvl7pPr>
            <a:lvl8pPr marL="3429000" indent="-228600" fontAlgn="base">
              <a:spcBef>
                <a:spcPct val="0"/>
              </a:spcBef>
              <a:spcAft>
                <a:spcPct val="0"/>
              </a:spcAft>
              <a:defRPr>
                <a:solidFill>
                  <a:schemeClr val="tx1"/>
                </a:solidFill>
                <a:latin typeface="Garamond" charset="0"/>
                <a:ea typeface="ＭＳ Ｐゴシック" charset="0"/>
              </a:defRPr>
            </a:lvl8pPr>
            <a:lvl9pPr marL="3886200" indent="-228600" fontAlgn="base">
              <a:spcBef>
                <a:spcPct val="0"/>
              </a:spcBef>
              <a:spcAft>
                <a:spcPct val="0"/>
              </a:spcAft>
              <a:defRPr>
                <a:solidFill>
                  <a:schemeClr val="tx1"/>
                </a:solidFill>
                <a:latin typeface="Garamond" charset="0"/>
                <a:ea typeface="ＭＳ Ｐゴシック" charset="0"/>
              </a:defRPr>
            </a:lvl9pPr>
          </a:lstStyle>
          <a:p>
            <a:fld id="{72357B6B-8A21-7841-8351-FBD7C5B04264}" type="datetime3">
              <a:rPr lang="en-US" smtClean="0">
                <a:latin typeface="Arial" charset="0"/>
              </a:rPr>
              <a:t>27 November 2017</a:t>
            </a:fld>
            <a:endParaRPr lang="en-US">
              <a:latin typeface="Arial" charset="0"/>
            </a:endParaRPr>
          </a:p>
        </p:txBody>
      </p:sp>
      <p:sp>
        <p:nvSpPr>
          <p:cNvPr id="32774"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charset="0"/>
                <a:ea typeface="ＭＳ Ｐゴシック" charset="0"/>
              </a:defRPr>
            </a:lvl1pPr>
            <a:lvl2pPr marL="742950" indent="-285750">
              <a:defRPr>
                <a:solidFill>
                  <a:schemeClr val="tx1"/>
                </a:solidFill>
                <a:latin typeface="Garamond" charset="0"/>
                <a:ea typeface="ＭＳ Ｐゴシック" charset="0"/>
              </a:defRPr>
            </a:lvl2pPr>
            <a:lvl3pPr marL="1143000" indent="-228600">
              <a:defRPr>
                <a:solidFill>
                  <a:schemeClr val="tx1"/>
                </a:solidFill>
                <a:latin typeface="Garamond" charset="0"/>
                <a:ea typeface="ＭＳ Ｐゴシック" charset="0"/>
              </a:defRPr>
            </a:lvl3pPr>
            <a:lvl4pPr marL="1600200" indent="-228600">
              <a:defRPr>
                <a:solidFill>
                  <a:schemeClr val="tx1"/>
                </a:solidFill>
                <a:latin typeface="Garamond" charset="0"/>
                <a:ea typeface="ＭＳ Ｐゴシック" charset="0"/>
              </a:defRPr>
            </a:lvl4pPr>
            <a:lvl5pPr marL="2057400" indent="-228600">
              <a:defRPr>
                <a:solidFill>
                  <a:schemeClr val="tx1"/>
                </a:solidFill>
                <a:latin typeface="Garamond" charset="0"/>
                <a:ea typeface="ＭＳ Ｐゴシック" charset="0"/>
              </a:defRPr>
            </a:lvl5pPr>
            <a:lvl6pPr marL="2514600" indent="-228600" fontAlgn="base">
              <a:spcBef>
                <a:spcPct val="0"/>
              </a:spcBef>
              <a:spcAft>
                <a:spcPct val="0"/>
              </a:spcAft>
              <a:defRPr>
                <a:solidFill>
                  <a:schemeClr val="tx1"/>
                </a:solidFill>
                <a:latin typeface="Garamond" charset="0"/>
                <a:ea typeface="ＭＳ Ｐゴシック" charset="0"/>
              </a:defRPr>
            </a:lvl6pPr>
            <a:lvl7pPr marL="2971800" indent="-228600" fontAlgn="base">
              <a:spcBef>
                <a:spcPct val="0"/>
              </a:spcBef>
              <a:spcAft>
                <a:spcPct val="0"/>
              </a:spcAft>
              <a:defRPr>
                <a:solidFill>
                  <a:schemeClr val="tx1"/>
                </a:solidFill>
                <a:latin typeface="Garamond" charset="0"/>
                <a:ea typeface="ＭＳ Ｐゴシック" charset="0"/>
              </a:defRPr>
            </a:lvl7pPr>
            <a:lvl8pPr marL="3429000" indent="-228600" fontAlgn="base">
              <a:spcBef>
                <a:spcPct val="0"/>
              </a:spcBef>
              <a:spcAft>
                <a:spcPct val="0"/>
              </a:spcAft>
              <a:defRPr>
                <a:solidFill>
                  <a:schemeClr val="tx1"/>
                </a:solidFill>
                <a:latin typeface="Garamond" charset="0"/>
                <a:ea typeface="ＭＳ Ｐゴシック" charset="0"/>
              </a:defRPr>
            </a:lvl8pPr>
            <a:lvl9pPr marL="3886200" indent="-228600" fontAlgn="base">
              <a:spcBef>
                <a:spcPct val="0"/>
              </a:spcBef>
              <a:spcAft>
                <a:spcPct val="0"/>
              </a:spcAft>
              <a:defRPr>
                <a:solidFill>
                  <a:schemeClr val="tx1"/>
                </a:solidFill>
                <a:latin typeface="Garamond" charset="0"/>
                <a:ea typeface="ＭＳ Ｐゴシック" charset="0"/>
              </a:defRPr>
            </a:lvl9pPr>
          </a:lstStyle>
          <a:p>
            <a:fld id="{2F476F85-11B1-2D4F-8F79-2C5FCE893A7C}" type="slidenum">
              <a:rPr lang="en-US">
                <a:latin typeface="Arial" charset="0"/>
              </a:rPr>
              <a:pPr/>
              <a:t>35</a:t>
            </a:fld>
            <a:endParaRPr lang="en-US">
              <a:latin typeface="Arial" charset="0"/>
            </a:endParaRPr>
          </a:p>
        </p:txBody>
      </p:sp>
    </p:spTree>
    <p:extLst>
      <p:ext uri="{BB962C8B-B14F-4D97-AF65-F5344CB8AC3E}">
        <p14:creationId xmlns:p14="http://schemas.microsoft.com/office/powerpoint/2010/main" val="1075836417"/>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a:cs typeface="Arial"/>
              </a:rPr>
              <a:t>Map Reduce Patent</a:t>
            </a:r>
          </a:p>
        </p:txBody>
      </p:sp>
      <p:sp>
        <p:nvSpPr>
          <p:cNvPr id="3" name="Content Placeholder 2"/>
          <p:cNvSpPr>
            <a:spLocks noGrp="1"/>
          </p:cNvSpPr>
          <p:nvPr>
            <p:ph idx="1"/>
          </p:nvPr>
        </p:nvSpPr>
        <p:spPr/>
        <p:txBody>
          <a:bodyPr>
            <a:normAutofit fontScale="92500" lnSpcReduction="10000"/>
          </a:bodyPr>
          <a:lstStyle/>
          <a:p>
            <a:pPr marL="0" indent="0">
              <a:lnSpc>
                <a:spcPct val="80000"/>
              </a:lnSpc>
              <a:buFont typeface="Wingdings" charset="0"/>
              <a:buNone/>
            </a:pPr>
            <a:r>
              <a:rPr lang="en-US" sz="2700" dirty="0">
                <a:latin typeface="Arial"/>
                <a:cs typeface="Arial"/>
              </a:rPr>
              <a:t>Google granted US Patent 7,650,331, January 2010</a:t>
            </a:r>
          </a:p>
          <a:p>
            <a:pPr marL="457200" lvl="1" indent="0">
              <a:lnSpc>
                <a:spcPct val="80000"/>
              </a:lnSpc>
              <a:buFont typeface="Wingdings" charset="0"/>
              <a:buNone/>
            </a:pPr>
            <a:r>
              <a:rPr lang="en-US" sz="2400" dirty="0">
                <a:latin typeface="Arial"/>
                <a:cs typeface="Arial"/>
              </a:rPr>
              <a:t>System and method for efficient large-scale data processing </a:t>
            </a:r>
            <a:br>
              <a:rPr lang="en-US" sz="2400" dirty="0">
                <a:latin typeface="Arial"/>
                <a:cs typeface="Arial"/>
              </a:rPr>
            </a:br>
            <a:r>
              <a:rPr lang="en-US" sz="2400" dirty="0">
                <a:latin typeface="Arial"/>
                <a:cs typeface="Arial"/>
              </a:rPr>
              <a:t/>
            </a:r>
            <a:br>
              <a:rPr lang="en-US" sz="2400" dirty="0">
                <a:latin typeface="Arial"/>
                <a:cs typeface="Arial"/>
              </a:rPr>
            </a:br>
            <a:r>
              <a:rPr lang="en-US" sz="2400" dirty="0">
                <a:latin typeface="Arial"/>
                <a:cs typeface="Arial"/>
              </a:rPr>
              <a:t>A large-scale data processing system and method includes one or more application-independent map modules configured to read input data and to apply at least one </a:t>
            </a:r>
            <a:r>
              <a:rPr lang="en-US" sz="2400" b="1" dirty="0">
                <a:solidFill>
                  <a:srgbClr val="FFC000"/>
                </a:solidFill>
                <a:latin typeface="Arial"/>
                <a:cs typeface="Arial"/>
              </a:rPr>
              <a:t>application-specific map operation</a:t>
            </a:r>
            <a:r>
              <a:rPr lang="en-US" sz="2400" dirty="0">
                <a:solidFill>
                  <a:srgbClr val="FFC000"/>
                </a:solidFill>
                <a:latin typeface="Arial"/>
                <a:cs typeface="Arial"/>
              </a:rPr>
              <a:t> </a:t>
            </a:r>
            <a:r>
              <a:rPr lang="en-US" sz="2400" dirty="0">
                <a:latin typeface="Arial"/>
                <a:cs typeface="Arial"/>
              </a:rPr>
              <a:t>to the input data to produce intermediate data values, wherein the map operation is automatically parallelized across multiple processors in the parallel processing environment. A plurality of intermediate data structures are used to store the intermediate data values. One or more application-independent reduce modules are configured to retrieve the intermediate data values and to apply at least one </a:t>
            </a:r>
            <a:r>
              <a:rPr lang="en-US" sz="2400" b="1" dirty="0">
                <a:solidFill>
                  <a:srgbClr val="FFC000"/>
                </a:solidFill>
                <a:latin typeface="Arial"/>
                <a:cs typeface="Arial"/>
              </a:rPr>
              <a:t>application-specific reduce operation </a:t>
            </a:r>
            <a:r>
              <a:rPr lang="en-US" sz="2400" dirty="0">
                <a:latin typeface="Arial"/>
                <a:cs typeface="Arial"/>
              </a:rPr>
              <a:t>to the intermediate data values to provide output data. </a:t>
            </a:r>
          </a:p>
          <a:p>
            <a:pPr marL="457200" lvl="1" indent="0">
              <a:lnSpc>
                <a:spcPct val="80000"/>
              </a:lnSpc>
            </a:pPr>
            <a:endParaRPr lang="en-US" sz="2400" dirty="0">
              <a:latin typeface="Arial"/>
              <a:cs typeface="Arial"/>
            </a:endParaRPr>
          </a:p>
        </p:txBody>
      </p:sp>
      <p:sp>
        <p:nvSpPr>
          <p:cNvPr id="33796"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charset="0"/>
                <a:ea typeface="ＭＳ Ｐゴシック" charset="0"/>
              </a:defRPr>
            </a:lvl1pPr>
            <a:lvl2pPr marL="742950" indent="-285750">
              <a:defRPr>
                <a:solidFill>
                  <a:schemeClr val="tx1"/>
                </a:solidFill>
                <a:latin typeface="Garamond" charset="0"/>
                <a:ea typeface="ＭＳ Ｐゴシック" charset="0"/>
              </a:defRPr>
            </a:lvl2pPr>
            <a:lvl3pPr marL="1143000" indent="-228600">
              <a:defRPr>
                <a:solidFill>
                  <a:schemeClr val="tx1"/>
                </a:solidFill>
                <a:latin typeface="Garamond" charset="0"/>
                <a:ea typeface="ＭＳ Ｐゴシック" charset="0"/>
              </a:defRPr>
            </a:lvl3pPr>
            <a:lvl4pPr marL="1600200" indent="-228600">
              <a:defRPr>
                <a:solidFill>
                  <a:schemeClr val="tx1"/>
                </a:solidFill>
                <a:latin typeface="Garamond" charset="0"/>
                <a:ea typeface="ＭＳ Ｐゴシック" charset="0"/>
              </a:defRPr>
            </a:lvl4pPr>
            <a:lvl5pPr marL="2057400" indent="-228600">
              <a:defRPr>
                <a:solidFill>
                  <a:schemeClr val="tx1"/>
                </a:solidFill>
                <a:latin typeface="Garamond" charset="0"/>
                <a:ea typeface="ＭＳ Ｐゴシック" charset="0"/>
              </a:defRPr>
            </a:lvl5pPr>
            <a:lvl6pPr marL="2514600" indent="-228600" fontAlgn="base">
              <a:spcBef>
                <a:spcPct val="0"/>
              </a:spcBef>
              <a:spcAft>
                <a:spcPct val="0"/>
              </a:spcAft>
              <a:defRPr>
                <a:solidFill>
                  <a:schemeClr val="tx1"/>
                </a:solidFill>
                <a:latin typeface="Garamond" charset="0"/>
                <a:ea typeface="ＭＳ Ｐゴシック" charset="0"/>
              </a:defRPr>
            </a:lvl6pPr>
            <a:lvl7pPr marL="2971800" indent="-228600" fontAlgn="base">
              <a:spcBef>
                <a:spcPct val="0"/>
              </a:spcBef>
              <a:spcAft>
                <a:spcPct val="0"/>
              </a:spcAft>
              <a:defRPr>
                <a:solidFill>
                  <a:schemeClr val="tx1"/>
                </a:solidFill>
                <a:latin typeface="Garamond" charset="0"/>
                <a:ea typeface="ＭＳ Ｐゴシック" charset="0"/>
              </a:defRPr>
            </a:lvl7pPr>
            <a:lvl8pPr marL="3429000" indent="-228600" fontAlgn="base">
              <a:spcBef>
                <a:spcPct val="0"/>
              </a:spcBef>
              <a:spcAft>
                <a:spcPct val="0"/>
              </a:spcAft>
              <a:defRPr>
                <a:solidFill>
                  <a:schemeClr val="tx1"/>
                </a:solidFill>
                <a:latin typeface="Garamond" charset="0"/>
                <a:ea typeface="ＭＳ Ｐゴシック" charset="0"/>
              </a:defRPr>
            </a:lvl8pPr>
            <a:lvl9pPr marL="3886200" indent="-228600" fontAlgn="base">
              <a:spcBef>
                <a:spcPct val="0"/>
              </a:spcBef>
              <a:spcAft>
                <a:spcPct val="0"/>
              </a:spcAft>
              <a:defRPr>
                <a:solidFill>
                  <a:schemeClr val="tx1"/>
                </a:solidFill>
                <a:latin typeface="Garamond" charset="0"/>
                <a:ea typeface="ＭＳ Ｐゴシック" charset="0"/>
              </a:defRPr>
            </a:lvl9pPr>
          </a:lstStyle>
          <a:p>
            <a:fld id="{7DAAEF24-8249-4B46-B38D-6527864DB36D}" type="datetime3">
              <a:rPr lang="en-US" smtClean="0">
                <a:latin typeface="Arial" charset="0"/>
              </a:rPr>
              <a:t>27 November 2017</a:t>
            </a:fld>
            <a:endParaRPr lang="en-US">
              <a:latin typeface="Arial" charset="0"/>
            </a:endParaRPr>
          </a:p>
        </p:txBody>
      </p:sp>
      <p:sp>
        <p:nvSpPr>
          <p:cNvPr id="33798"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charset="0"/>
                <a:ea typeface="ＭＳ Ｐゴシック" charset="0"/>
              </a:defRPr>
            </a:lvl1pPr>
            <a:lvl2pPr marL="742950" indent="-285750">
              <a:defRPr>
                <a:solidFill>
                  <a:schemeClr val="tx1"/>
                </a:solidFill>
                <a:latin typeface="Garamond" charset="0"/>
                <a:ea typeface="ＭＳ Ｐゴシック" charset="0"/>
              </a:defRPr>
            </a:lvl2pPr>
            <a:lvl3pPr marL="1143000" indent="-228600">
              <a:defRPr>
                <a:solidFill>
                  <a:schemeClr val="tx1"/>
                </a:solidFill>
                <a:latin typeface="Garamond" charset="0"/>
                <a:ea typeface="ＭＳ Ｐゴシック" charset="0"/>
              </a:defRPr>
            </a:lvl3pPr>
            <a:lvl4pPr marL="1600200" indent="-228600">
              <a:defRPr>
                <a:solidFill>
                  <a:schemeClr val="tx1"/>
                </a:solidFill>
                <a:latin typeface="Garamond" charset="0"/>
                <a:ea typeface="ＭＳ Ｐゴシック" charset="0"/>
              </a:defRPr>
            </a:lvl4pPr>
            <a:lvl5pPr marL="2057400" indent="-228600">
              <a:defRPr>
                <a:solidFill>
                  <a:schemeClr val="tx1"/>
                </a:solidFill>
                <a:latin typeface="Garamond" charset="0"/>
                <a:ea typeface="ＭＳ Ｐゴシック" charset="0"/>
              </a:defRPr>
            </a:lvl5pPr>
            <a:lvl6pPr marL="2514600" indent="-228600" fontAlgn="base">
              <a:spcBef>
                <a:spcPct val="0"/>
              </a:spcBef>
              <a:spcAft>
                <a:spcPct val="0"/>
              </a:spcAft>
              <a:defRPr>
                <a:solidFill>
                  <a:schemeClr val="tx1"/>
                </a:solidFill>
                <a:latin typeface="Garamond" charset="0"/>
                <a:ea typeface="ＭＳ Ｐゴシック" charset="0"/>
              </a:defRPr>
            </a:lvl6pPr>
            <a:lvl7pPr marL="2971800" indent="-228600" fontAlgn="base">
              <a:spcBef>
                <a:spcPct val="0"/>
              </a:spcBef>
              <a:spcAft>
                <a:spcPct val="0"/>
              </a:spcAft>
              <a:defRPr>
                <a:solidFill>
                  <a:schemeClr val="tx1"/>
                </a:solidFill>
                <a:latin typeface="Garamond" charset="0"/>
                <a:ea typeface="ＭＳ Ｐゴシック" charset="0"/>
              </a:defRPr>
            </a:lvl7pPr>
            <a:lvl8pPr marL="3429000" indent="-228600" fontAlgn="base">
              <a:spcBef>
                <a:spcPct val="0"/>
              </a:spcBef>
              <a:spcAft>
                <a:spcPct val="0"/>
              </a:spcAft>
              <a:defRPr>
                <a:solidFill>
                  <a:schemeClr val="tx1"/>
                </a:solidFill>
                <a:latin typeface="Garamond" charset="0"/>
                <a:ea typeface="ＭＳ Ｐゴシック" charset="0"/>
              </a:defRPr>
            </a:lvl8pPr>
            <a:lvl9pPr marL="3886200" indent="-228600" fontAlgn="base">
              <a:spcBef>
                <a:spcPct val="0"/>
              </a:spcBef>
              <a:spcAft>
                <a:spcPct val="0"/>
              </a:spcAft>
              <a:defRPr>
                <a:solidFill>
                  <a:schemeClr val="tx1"/>
                </a:solidFill>
                <a:latin typeface="Garamond" charset="0"/>
                <a:ea typeface="ＭＳ Ｐゴシック" charset="0"/>
              </a:defRPr>
            </a:lvl9pPr>
          </a:lstStyle>
          <a:p>
            <a:fld id="{AE91D4E4-487B-504C-A7A5-E9B554471DF6}" type="slidenum">
              <a:rPr lang="en-US">
                <a:latin typeface="Arial" charset="0"/>
              </a:rPr>
              <a:pPr/>
              <a:t>36</a:t>
            </a:fld>
            <a:endParaRPr lang="en-US">
              <a:latin typeface="Arial" charset="0"/>
            </a:endParaRPr>
          </a:p>
        </p:txBody>
      </p:sp>
    </p:spTree>
    <p:extLst>
      <p:ext uri="{BB962C8B-B14F-4D97-AF65-F5344CB8AC3E}">
        <p14:creationId xmlns:p14="http://schemas.microsoft.com/office/powerpoint/2010/main" val="3592607077"/>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a:cs typeface="Arial"/>
              </a:rPr>
              <a:t>Storing and Modifying Data</a:t>
            </a:r>
          </a:p>
        </p:txBody>
      </p:sp>
      <p:sp>
        <p:nvSpPr>
          <p:cNvPr id="3" name="Content Placeholder 2"/>
          <p:cNvSpPr>
            <a:spLocks noGrp="1"/>
          </p:cNvSpPr>
          <p:nvPr>
            <p:ph idx="1"/>
          </p:nvPr>
        </p:nvSpPr>
        <p:spPr/>
        <p:txBody>
          <a:bodyPr/>
          <a:lstStyle/>
          <a:p>
            <a:r>
              <a:rPr lang="en-US" dirty="0">
                <a:latin typeface="Arial"/>
                <a:cs typeface="Arial"/>
              </a:rPr>
              <a:t>Syntax varies</a:t>
            </a:r>
          </a:p>
          <a:p>
            <a:pPr lvl="1"/>
            <a:r>
              <a:rPr lang="en-US" dirty="0">
                <a:latin typeface="Arial"/>
                <a:cs typeface="Arial"/>
              </a:rPr>
              <a:t>HTML</a:t>
            </a:r>
          </a:p>
          <a:p>
            <a:pPr lvl="1"/>
            <a:r>
              <a:rPr lang="en-US" dirty="0">
                <a:latin typeface="Arial"/>
                <a:cs typeface="Arial"/>
              </a:rPr>
              <a:t>Java Script</a:t>
            </a:r>
          </a:p>
          <a:p>
            <a:pPr lvl="1"/>
            <a:r>
              <a:rPr lang="en-US" dirty="0">
                <a:latin typeface="Arial"/>
                <a:cs typeface="Arial"/>
              </a:rPr>
              <a:t>Etc.</a:t>
            </a:r>
          </a:p>
          <a:p>
            <a:r>
              <a:rPr lang="en-US" dirty="0">
                <a:latin typeface="Arial"/>
                <a:cs typeface="Arial"/>
              </a:rPr>
              <a:t>Asynchronous – Inserts and updates do not wait for confirmation</a:t>
            </a:r>
          </a:p>
          <a:p>
            <a:r>
              <a:rPr lang="en-US" dirty="0">
                <a:latin typeface="Arial"/>
                <a:cs typeface="Arial"/>
              </a:rPr>
              <a:t>Versioned</a:t>
            </a:r>
          </a:p>
          <a:p>
            <a:r>
              <a:rPr lang="en-US" dirty="0">
                <a:latin typeface="Arial"/>
                <a:cs typeface="Arial"/>
              </a:rPr>
              <a:t>Optimistic Concurrency</a:t>
            </a:r>
          </a:p>
        </p:txBody>
      </p:sp>
      <p:sp>
        <p:nvSpPr>
          <p:cNvPr id="34820"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charset="0"/>
                <a:ea typeface="ＭＳ Ｐゴシック" charset="0"/>
              </a:defRPr>
            </a:lvl1pPr>
            <a:lvl2pPr marL="742950" indent="-285750">
              <a:defRPr>
                <a:solidFill>
                  <a:schemeClr val="tx1"/>
                </a:solidFill>
                <a:latin typeface="Garamond" charset="0"/>
                <a:ea typeface="ＭＳ Ｐゴシック" charset="0"/>
              </a:defRPr>
            </a:lvl2pPr>
            <a:lvl3pPr marL="1143000" indent="-228600">
              <a:defRPr>
                <a:solidFill>
                  <a:schemeClr val="tx1"/>
                </a:solidFill>
                <a:latin typeface="Garamond" charset="0"/>
                <a:ea typeface="ＭＳ Ｐゴシック" charset="0"/>
              </a:defRPr>
            </a:lvl3pPr>
            <a:lvl4pPr marL="1600200" indent="-228600">
              <a:defRPr>
                <a:solidFill>
                  <a:schemeClr val="tx1"/>
                </a:solidFill>
                <a:latin typeface="Garamond" charset="0"/>
                <a:ea typeface="ＭＳ Ｐゴシック" charset="0"/>
              </a:defRPr>
            </a:lvl4pPr>
            <a:lvl5pPr marL="2057400" indent="-228600">
              <a:defRPr>
                <a:solidFill>
                  <a:schemeClr val="tx1"/>
                </a:solidFill>
                <a:latin typeface="Garamond" charset="0"/>
                <a:ea typeface="ＭＳ Ｐゴシック" charset="0"/>
              </a:defRPr>
            </a:lvl5pPr>
            <a:lvl6pPr marL="2514600" indent="-228600" fontAlgn="base">
              <a:spcBef>
                <a:spcPct val="0"/>
              </a:spcBef>
              <a:spcAft>
                <a:spcPct val="0"/>
              </a:spcAft>
              <a:defRPr>
                <a:solidFill>
                  <a:schemeClr val="tx1"/>
                </a:solidFill>
                <a:latin typeface="Garamond" charset="0"/>
                <a:ea typeface="ＭＳ Ｐゴシック" charset="0"/>
              </a:defRPr>
            </a:lvl6pPr>
            <a:lvl7pPr marL="2971800" indent="-228600" fontAlgn="base">
              <a:spcBef>
                <a:spcPct val="0"/>
              </a:spcBef>
              <a:spcAft>
                <a:spcPct val="0"/>
              </a:spcAft>
              <a:defRPr>
                <a:solidFill>
                  <a:schemeClr val="tx1"/>
                </a:solidFill>
                <a:latin typeface="Garamond" charset="0"/>
                <a:ea typeface="ＭＳ Ｐゴシック" charset="0"/>
              </a:defRPr>
            </a:lvl7pPr>
            <a:lvl8pPr marL="3429000" indent="-228600" fontAlgn="base">
              <a:spcBef>
                <a:spcPct val="0"/>
              </a:spcBef>
              <a:spcAft>
                <a:spcPct val="0"/>
              </a:spcAft>
              <a:defRPr>
                <a:solidFill>
                  <a:schemeClr val="tx1"/>
                </a:solidFill>
                <a:latin typeface="Garamond" charset="0"/>
                <a:ea typeface="ＭＳ Ｐゴシック" charset="0"/>
              </a:defRPr>
            </a:lvl8pPr>
            <a:lvl9pPr marL="3886200" indent="-228600" fontAlgn="base">
              <a:spcBef>
                <a:spcPct val="0"/>
              </a:spcBef>
              <a:spcAft>
                <a:spcPct val="0"/>
              </a:spcAft>
              <a:defRPr>
                <a:solidFill>
                  <a:schemeClr val="tx1"/>
                </a:solidFill>
                <a:latin typeface="Garamond" charset="0"/>
                <a:ea typeface="ＭＳ Ｐゴシック" charset="0"/>
              </a:defRPr>
            </a:lvl9pPr>
          </a:lstStyle>
          <a:p>
            <a:fld id="{A836E9F6-A488-334B-917D-186FFE973DB9}" type="datetime3">
              <a:rPr lang="en-US" smtClean="0">
                <a:latin typeface="Arial" charset="0"/>
              </a:rPr>
              <a:t>27 November 2017</a:t>
            </a:fld>
            <a:endParaRPr lang="en-US">
              <a:latin typeface="Arial" charset="0"/>
            </a:endParaRPr>
          </a:p>
        </p:txBody>
      </p:sp>
      <p:sp>
        <p:nvSpPr>
          <p:cNvPr id="34822"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charset="0"/>
                <a:ea typeface="ＭＳ Ｐゴシック" charset="0"/>
              </a:defRPr>
            </a:lvl1pPr>
            <a:lvl2pPr marL="742950" indent="-285750">
              <a:defRPr>
                <a:solidFill>
                  <a:schemeClr val="tx1"/>
                </a:solidFill>
                <a:latin typeface="Garamond" charset="0"/>
                <a:ea typeface="ＭＳ Ｐゴシック" charset="0"/>
              </a:defRPr>
            </a:lvl2pPr>
            <a:lvl3pPr marL="1143000" indent="-228600">
              <a:defRPr>
                <a:solidFill>
                  <a:schemeClr val="tx1"/>
                </a:solidFill>
                <a:latin typeface="Garamond" charset="0"/>
                <a:ea typeface="ＭＳ Ｐゴシック" charset="0"/>
              </a:defRPr>
            </a:lvl3pPr>
            <a:lvl4pPr marL="1600200" indent="-228600">
              <a:defRPr>
                <a:solidFill>
                  <a:schemeClr val="tx1"/>
                </a:solidFill>
                <a:latin typeface="Garamond" charset="0"/>
                <a:ea typeface="ＭＳ Ｐゴシック" charset="0"/>
              </a:defRPr>
            </a:lvl4pPr>
            <a:lvl5pPr marL="2057400" indent="-228600">
              <a:defRPr>
                <a:solidFill>
                  <a:schemeClr val="tx1"/>
                </a:solidFill>
                <a:latin typeface="Garamond" charset="0"/>
                <a:ea typeface="ＭＳ Ｐゴシック" charset="0"/>
              </a:defRPr>
            </a:lvl5pPr>
            <a:lvl6pPr marL="2514600" indent="-228600" fontAlgn="base">
              <a:spcBef>
                <a:spcPct val="0"/>
              </a:spcBef>
              <a:spcAft>
                <a:spcPct val="0"/>
              </a:spcAft>
              <a:defRPr>
                <a:solidFill>
                  <a:schemeClr val="tx1"/>
                </a:solidFill>
                <a:latin typeface="Garamond" charset="0"/>
                <a:ea typeface="ＭＳ Ｐゴシック" charset="0"/>
              </a:defRPr>
            </a:lvl6pPr>
            <a:lvl7pPr marL="2971800" indent="-228600" fontAlgn="base">
              <a:spcBef>
                <a:spcPct val="0"/>
              </a:spcBef>
              <a:spcAft>
                <a:spcPct val="0"/>
              </a:spcAft>
              <a:defRPr>
                <a:solidFill>
                  <a:schemeClr val="tx1"/>
                </a:solidFill>
                <a:latin typeface="Garamond" charset="0"/>
                <a:ea typeface="ＭＳ Ｐゴシック" charset="0"/>
              </a:defRPr>
            </a:lvl7pPr>
            <a:lvl8pPr marL="3429000" indent="-228600" fontAlgn="base">
              <a:spcBef>
                <a:spcPct val="0"/>
              </a:spcBef>
              <a:spcAft>
                <a:spcPct val="0"/>
              </a:spcAft>
              <a:defRPr>
                <a:solidFill>
                  <a:schemeClr val="tx1"/>
                </a:solidFill>
                <a:latin typeface="Garamond" charset="0"/>
                <a:ea typeface="ＭＳ Ｐゴシック" charset="0"/>
              </a:defRPr>
            </a:lvl8pPr>
            <a:lvl9pPr marL="3886200" indent="-228600" fontAlgn="base">
              <a:spcBef>
                <a:spcPct val="0"/>
              </a:spcBef>
              <a:spcAft>
                <a:spcPct val="0"/>
              </a:spcAft>
              <a:defRPr>
                <a:solidFill>
                  <a:schemeClr val="tx1"/>
                </a:solidFill>
                <a:latin typeface="Garamond" charset="0"/>
                <a:ea typeface="ＭＳ Ｐゴシック" charset="0"/>
              </a:defRPr>
            </a:lvl9pPr>
          </a:lstStyle>
          <a:p>
            <a:fld id="{57DE9EE0-CCED-B946-BB94-75DA60CC6547}" type="slidenum">
              <a:rPr lang="en-US">
                <a:latin typeface="Arial" charset="0"/>
              </a:rPr>
              <a:pPr/>
              <a:t>37</a:t>
            </a:fld>
            <a:endParaRPr lang="en-US">
              <a:latin typeface="Arial" charset="0"/>
            </a:endParaRPr>
          </a:p>
        </p:txBody>
      </p:sp>
    </p:spTree>
    <p:extLst>
      <p:ext uri="{BB962C8B-B14F-4D97-AF65-F5344CB8AC3E}">
        <p14:creationId xmlns:p14="http://schemas.microsoft.com/office/powerpoint/2010/main" val="2499404616"/>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a:cs typeface="Arial"/>
              </a:rPr>
              <a:t>Retrieving Data</a:t>
            </a:r>
          </a:p>
        </p:txBody>
      </p:sp>
      <p:sp>
        <p:nvSpPr>
          <p:cNvPr id="3" name="Content Placeholder 2"/>
          <p:cNvSpPr>
            <a:spLocks noGrp="1"/>
          </p:cNvSpPr>
          <p:nvPr>
            <p:ph idx="1"/>
          </p:nvPr>
        </p:nvSpPr>
        <p:spPr/>
        <p:txBody>
          <a:bodyPr>
            <a:normAutofit/>
          </a:bodyPr>
          <a:lstStyle/>
          <a:p>
            <a:r>
              <a:rPr lang="en-US" dirty="0">
                <a:latin typeface="Arial"/>
                <a:cs typeface="Arial"/>
              </a:rPr>
              <a:t>Syntax Varies</a:t>
            </a:r>
          </a:p>
          <a:p>
            <a:pPr lvl="1"/>
            <a:r>
              <a:rPr lang="en-US" dirty="0">
                <a:latin typeface="Arial"/>
                <a:cs typeface="Arial"/>
              </a:rPr>
              <a:t>No set-based query language</a:t>
            </a:r>
          </a:p>
          <a:p>
            <a:pPr lvl="1"/>
            <a:r>
              <a:rPr lang="en-US" dirty="0">
                <a:latin typeface="Arial"/>
                <a:cs typeface="Arial"/>
              </a:rPr>
              <a:t>Procedural program languages such as Java, C, etc.</a:t>
            </a:r>
          </a:p>
          <a:p>
            <a:r>
              <a:rPr lang="en-US" dirty="0">
                <a:latin typeface="Arial"/>
                <a:cs typeface="Arial"/>
              </a:rPr>
              <a:t>Application specifies retrieval path</a:t>
            </a:r>
          </a:p>
          <a:p>
            <a:r>
              <a:rPr lang="en-US" dirty="0">
                <a:latin typeface="Arial"/>
                <a:cs typeface="Arial"/>
              </a:rPr>
              <a:t>No query optimizer</a:t>
            </a:r>
          </a:p>
          <a:p>
            <a:r>
              <a:rPr lang="en-US" dirty="0">
                <a:latin typeface="Arial"/>
                <a:cs typeface="Arial"/>
              </a:rPr>
              <a:t>Quick answer is important</a:t>
            </a:r>
          </a:p>
          <a:p>
            <a:r>
              <a:rPr lang="en-US" dirty="0">
                <a:latin typeface="Arial"/>
                <a:cs typeface="Arial"/>
              </a:rPr>
              <a:t>May not be a single </a:t>
            </a:r>
            <a:r>
              <a:rPr lang="ja-JP" altLang="en-US" dirty="0">
                <a:latin typeface="Arial"/>
                <a:cs typeface="Arial"/>
              </a:rPr>
              <a:t>“</a:t>
            </a:r>
            <a:r>
              <a:rPr lang="en-US" dirty="0">
                <a:latin typeface="Arial"/>
                <a:cs typeface="Arial"/>
              </a:rPr>
              <a:t>right</a:t>
            </a:r>
            <a:r>
              <a:rPr lang="ja-JP" altLang="en-US" dirty="0">
                <a:latin typeface="Arial"/>
                <a:cs typeface="Arial"/>
              </a:rPr>
              <a:t>”</a:t>
            </a:r>
            <a:r>
              <a:rPr lang="en-US" dirty="0">
                <a:latin typeface="Arial"/>
                <a:cs typeface="Arial"/>
              </a:rPr>
              <a:t> answer</a:t>
            </a:r>
          </a:p>
          <a:p>
            <a:endParaRPr lang="en-US" dirty="0">
              <a:latin typeface="Arial"/>
              <a:cs typeface="Arial"/>
            </a:endParaRPr>
          </a:p>
        </p:txBody>
      </p:sp>
      <p:sp>
        <p:nvSpPr>
          <p:cNvPr id="35844"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charset="0"/>
                <a:ea typeface="ＭＳ Ｐゴシック" charset="0"/>
              </a:defRPr>
            </a:lvl1pPr>
            <a:lvl2pPr marL="742950" indent="-285750">
              <a:defRPr>
                <a:solidFill>
                  <a:schemeClr val="tx1"/>
                </a:solidFill>
                <a:latin typeface="Garamond" charset="0"/>
                <a:ea typeface="ＭＳ Ｐゴシック" charset="0"/>
              </a:defRPr>
            </a:lvl2pPr>
            <a:lvl3pPr marL="1143000" indent="-228600">
              <a:defRPr>
                <a:solidFill>
                  <a:schemeClr val="tx1"/>
                </a:solidFill>
                <a:latin typeface="Garamond" charset="0"/>
                <a:ea typeface="ＭＳ Ｐゴシック" charset="0"/>
              </a:defRPr>
            </a:lvl3pPr>
            <a:lvl4pPr marL="1600200" indent="-228600">
              <a:defRPr>
                <a:solidFill>
                  <a:schemeClr val="tx1"/>
                </a:solidFill>
                <a:latin typeface="Garamond" charset="0"/>
                <a:ea typeface="ＭＳ Ｐゴシック" charset="0"/>
              </a:defRPr>
            </a:lvl4pPr>
            <a:lvl5pPr marL="2057400" indent="-228600">
              <a:defRPr>
                <a:solidFill>
                  <a:schemeClr val="tx1"/>
                </a:solidFill>
                <a:latin typeface="Garamond" charset="0"/>
                <a:ea typeface="ＭＳ Ｐゴシック" charset="0"/>
              </a:defRPr>
            </a:lvl5pPr>
            <a:lvl6pPr marL="2514600" indent="-228600" fontAlgn="base">
              <a:spcBef>
                <a:spcPct val="0"/>
              </a:spcBef>
              <a:spcAft>
                <a:spcPct val="0"/>
              </a:spcAft>
              <a:defRPr>
                <a:solidFill>
                  <a:schemeClr val="tx1"/>
                </a:solidFill>
                <a:latin typeface="Garamond" charset="0"/>
                <a:ea typeface="ＭＳ Ｐゴシック" charset="0"/>
              </a:defRPr>
            </a:lvl6pPr>
            <a:lvl7pPr marL="2971800" indent="-228600" fontAlgn="base">
              <a:spcBef>
                <a:spcPct val="0"/>
              </a:spcBef>
              <a:spcAft>
                <a:spcPct val="0"/>
              </a:spcAft>
              <a:defRPr>
                <a:solidFill>
                  <a:schemeClr val="tx1"/>
                </a:solidFill>
                <a:latin typeface="Garamond" charset="0"/>
                <a:ea typeface="ＭＳ Ｐゴシック" charset="0"/>
              </a:defRPr>
            </a:lvl7pPr>
            <a:lvl8pPr marL="3429000" indent="-228600" fontAlgn="base">
              <a:spcBef>
                <a:spcPct val="0"/>
              </a:spcBef>
              <a:spcAft>
                <a:spcPct val="0"/>
              </a:spcAft>
              <a:defRPr>
                <a:solidFill>
                  <a:schemeClr val="tx1"/>
                </a:solidFill>
                <a:latin typeface="Garamond" charset="0"/>
                <a:ea typeface="ＭＳ Ｐゴシック" charset="0"/>
              </a:defRPr>
            </a:lvl8pPr>
            <a:lvl9pPr marL="3886200" indent="-228600" fontAlgn="base">
              <a:spcBef>
                <a:spcPct val="0"/>
              </a:spcBef>
              <a:spcAft>
                <a:spcPct val="0"/>
              </a:spcAft>
              <a:defRPr>
                <a:solidFill>
                  <a:schemeClr val="tx1"/>
                </a:solidFill>
                <a:latin typeface="Garamond" charset="0"/>
                <a:ea typeface="ＭＳ Ｐゴシック" charset="0"/>
              </a:defRPr>
            </a:lvl9pPr>
          </a:lstStyle>
          <a:p>
            <a:fld id="{B93C12BE-A2B0-E547-B03C-676FCDEF7EAB}" type="datetime3">
              <a:rPr lang="en-US" smtClean="0">
                <a:latin typeface="Arial" charset="0"/>
              </a:rPr>
              <a:t>27 November 2017</a:t>
            </a:fld>
            <a:endParaRPr lang="en-US">
              <a:latin typeface="Arial" charset="0"/>
            </a:endParaRPr>
          </a:p>
        </p:txBody>
      </p:sp>
      <p:sp>
        <p:nvSpPr>
          <p:cNvPr id="35846"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charset="0"/>
                <a:ea typeface="ＭＳ Ｐゴシック" charset="0"/>
              </a:defRPr>
            </a:lvl1pPr>
            <a:lvl2pPr marL="742950" indent="-285750">
              <a:defRPr>
                <a:solidFill>
                  <a:schemeClr val="tx1"/>
                </a:solidFill>
                <a:latin typeface="Garamond" charset="0"/>
                <a:ea typeface="ＭＳ Ｐゴシック" charset="0"/>
              </a:defRPr>
            </a:lvl2pPr>
            <a:lvl3pPr marL="1143000" indent="-228600">
              <a:defRPr>
                <a:solidFill>
                  <a:schemeClr val="tx1"/>
                </a:solidFill>
                <a:latin typeface="Garamond" charset="0"/>
                <a:ea typeface="ＭＳ Ｐゴシック" charset="0"/>
              </a:defRPr>
            </a:lvl3pPr>
            <a:lvl4pPr marL="1600200" indent="-228600">
              <a:defRPr>
                <a:solidFill>
                  <a:schemeClr val="tx1"/>
                </a:solidFill>
                <a:latin typeface="Garamond" charset="0"/>
                <a:ea typeface="ＭＳ Ｐゴシック" charset="0"/>
              </a:defRPr>
            </a:lvl4pPr>
            <a:lvl5pPr marL="2057400" indent="-228600">
              <a:defRPr>
                <a:solidFill>
                  <a:schemeClr val="tx1"/>
                </a:solidFill>
                <a:latin typeface="Garamond" charset="0"/>
                <a:ea typeface="ＭＳ Ｐゴシック" charset="0"/>
              </a:defRPr>
            </a:lvl5pPr>
            <a:lvl6pPr marL="2514600" indent="-228600" fontAlgn="base">
              <a:spcBef>
                <a:spcPct val="0"/>
              </a:spcBef>
              <a:spcAft>
                <a:spcPct val="0"/>
              </a:spcAft>
              <a:defRPr>
                <a:solidFill>
                  <a:schemeClr val="tx1"/>
                </a:solidFill>
                <a:latin typeface="Garamond" charset="0"/>
                <a:ea typeface="ＭＳ Ｐゴシック" charset="0"/>
              </a:defRPr>
            </a:lvl6pPr>
            <a:lvl7pPr marL="2971800" indent="-228600" fontAlgn="base">
              <a:spcBef>
                <a:spcPct val="0"/>
              </a:spcBef>
              <a:spcAft>
                <a:spcPct val="0"/>
              </a:spcAft>
              <a:defRPr>
                <a:solidFill>
                  <a:schemeClr val="tx1"/>
                </a:solidFill>
                <a:latin typeface="Garamond" charset="0"/>
                <a:ea typeface="ＭＳ Ｐゴシック" charset="0"/>
              </a:defRPr>
            </a:lvl7pPr>
            <a:lvl8pPr marL="3429000" indent="-228600" fontAlgn="base">
              <a:spcBef>
                <a:spcPct val="0"/>
              </a:spcBef>
              <a:spcAft>
                <a:spcPct val="0"/>
              </a:spcAft>
              <a:defRPr>
                <a:solidFill>
                  <a:schemeClr val="tx1"/>
                </a:solidFill>
                <a:latin typeface="Garamond" charset="0"/>
                <a:ea typeface="ＭＳ Ｐゴシック" charset="0"/>
              </a:defRPr>
            </a:lvl8pPr>
            <a:lvl9pPr marL="3886200" indent="-228600" fontAlgn="base">
              <a:spcBef>
                <a:spcPct val="0"/>
              </a:spcBef>
              <a:spcAft>
                <a:spcPct val="0"/>
              </a:spcAft>
              <a:defRPr>
                <a:solidFill>
                  <a:schemeClr val="tx1"/>
                </a:solidFill>
                <a:latin typeface="Garamond" charset="0"/>
                <a:ea typeface="ＭＳ Ｐゴシック" charset="0"/>
              </a:defRPr>
            </a:lvl9pPr>
          </a:lstStyle>
          <a:p>
            <a:fld id="{27B4202B-1876-0D40-9415-41197C0EB35F}" type="slidenum">
              <a:rPr lang="en-US">
                <a:latin typeface="Arial" charset="0"/>
              </a:rPr>
              <a:pPr/>
              <a:t>38</a:t>
            </a:fld>
            <a:endParaRPr lang="en-US">
              <a:latin typeface="Arial" charset="0"/>
            </a:endParaRPr>
          </a:p>
        </p:txBody>
      </p:sp>
    </p:spTree>
    <p:extLst>
      <p:ext uri="{BB962C8B-B14F-4D97-AF65-F5344CB8AC3E}">
        <p14:creationId xmlns:p14="http://schemas.microsoft.com/office/powerpoint/2010/main" val="3461893308"/>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a:cs typeface="Arial"/>
              </a:rPr>
              <a:t>Open Source</a:t>
            </a:r>
          </a:p>
        </p:txBody>
      </p:sp>
      <p:sp>
        <p:nvSpPr>
          <p:cNvPr id="3" name="Content Placeholder 2"/>
          <p:cNvSpPr>
            <a:spLocks noGrp="1"/>
          </p:cNvSpPr>
          <p:nvPr>
            <p:ph idx="1"/>
          </p:nvPr>
        </p:nvSpPr>
        <p:spPr/>
        <p:txBody>
          <a:bodyPr/>
          <a:lstStyle/>
          <a:p>
            <a:pPr>
              <a:buFont typeface="Wingdings" pitchFamily="2" charset="2"/>
              <a:buChar char="n"/>
              <a:defRPr/>
            </a:pPr>
            <a:r>
              <a:rPr lang="en-US" dirty="0" smtClean="0">
                <a:ea typeface="+mn-ea"/>
              </a:rPr>
              <a:t>Small upfront software costs</a:t>
            </a:r>
          </a:p>
          <a:p>
            <a:pPr>
              <a:buFont typeface="Wingdings" pitchFamily="2" charset="2"/>
              <a:buChar char="n"/>
              <a:defRPr/>
            </a:pPr>
            <a:r>
              <a:rPr lang="en-US" dirty="0" smtClean="0">
                <a:ea typeface="+mn-ea"/>
              </a:rPr>
              <a:t>Suitable for large scale distribution on commodity hardware</a:t>
            </a:r>
          </a:p>
          <a:p>
            <a:pPr>
              <a:buFont typeface="Wingdings" pitchFamily="2" charset="2"/>
              <a:buChar char="n"/>
              <a:defRPr/>
            </a:pPr>
            <a:endParaRPr lang="en-US" dirty="0" smtClean="0">
              <a:ea typeface="+mn-ea"/>
            </a:endParaRPr>
          </a:p>
        </p:txBody>
      </p:sp>
      <p:sp>
        <p:nvSpPr>
          <p:cNvPr id="36868"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charset="0"/>
                <a:ea typeface="ＭＳ Ｐゴシック" charset="0"/>
              </a:defRPr>
            </a:lvl1pPr>
            <a:lvl2pPr marL="742950" indent="-285750">
              <a:defRPr>
                <a:solidFill>
                  <a:schemeClr val="tx1"/>
                </a:solidFill>
                <a:latin typeface="Garamond" charset="0"/>
                <a:ea typeface="ＭＳ Ｐゴシック" charset="0"/>
              </a:defRPr>
            </a:lvl2pPr>
            <a:lvl3pPr marL="1143000" indent="-228600">
              <a:defRPr>
                <a:solidFill>
                  <a:schemeClr val="tx1"/>
                </a:solidFill>
                <a:latin typeface="Garamond" charset="0"/>
                <a:ea typeface="ＭＳ Ｐゴシック" charset="0"/>
              </a:defRPr>
            </a:lvl3pPr>
            <a:lvl4pPr marL="1600200" indent="-228600">
              <a:defRPr>
                <a:solidFill>
                  <a:schemeClr val="tx1"/>
                </a:solidFill>
                <a:latin typeface="Garamond" charset="0"/>
                <a:ea typeface="ＭＳ Ｐゴシック" charset="0"/>
              </a:defRPr>
            </a:lvl4pPr>
            <a:lvl5pPr marL="2057400" indent="-228600">
              <a:defRPr>
                <a:solidFill>
                  <a:schemeClr val="tx1"/>
                </a:solidFill>
                <a:latin typeface="Garamond" charset="0"/>
                <a:ea typeface="ＭＳ Ｐゴシック" charset="0"/>
              </a:defRPr>
            </a:lvl5pPr>
            <a:lvl6pPr marL="2514600" indent="-228600" fontAlgn="base">
              <a:spcBef>
                <a:spcPct val="0"/>
              </a:spcBef>
              <a:spcAft>
                <a:spcPct val="0"/>
              </a:spcAft>
              <a:defRPr>
                <a:solidFill>
                  <a:schemeClr val="tx1"/>
                </a:solidFill>
                <a:latin typeface="Garamond" charset="0"/>
                <a:ea typeface="ＭＳ Ｐゴシック" charset="0"/>
              </a:defRPr>
            </a:lvl6pPr>
            <a:lvl7pPr marL="2971800" indent="-228600" fontAlgn="base">
              <a:spcBef>
                <a:spcPct val="0"/>
              </a:spcBef>
              <a:spcAft>
                <a:spcPct val="0"/>
              </a:spcAft>
              <a:defRPr>
                <a:solidFill>
                  <a:schemeClr val="tx1"/>
                </a:solidFill>
                <a:latin typeface="Garamond" charset="0"/>
                <a:ea typeface="ＭＳ Ｐゴシック" charset="0"/>
              </a:defRPr>
            </a:lvl7pPr>
            <a:lvl8pPr marL="3429000" indent="-228600" fontAlgn="base">
              <a:spcBef>
                <a:spcPct val="0"/>
              </a:spcBef>
              <a:spcAft>
                <a:spcPct val="0"/>
              </a:spcAft>
              <a:defRPr>
                <a:solidFill>
                  <a:schemeClr val="tx1"/>
                </a:solidFill>
                <a:latin typeface="Garamond" charset="0"/>
                <a:ea typeface="ＭＳ Ｐゴシック" charset="0"/>
              </a:defRPr>
            </a:lvl8pPr>
            <a:lvl9pPr marL="3886200" indent="-228600" fontAlgn="base">
              <a:spcBef>
                <a:spcPct val="0"/>
              </a:spcBef>
              <a:spcAft>
                <a:spcPct val="0"/>
              </a:spcAft>
              <a:defRPr>
                <a:solidFill>
                  <a:schemeClr val="tx1"/>
                </a:solidFill>
                <a:latin typeface="Garamond" charset="0"/>
                <a:ea typeface="ＭＳ Ｐゴシック" charset="0"/>
              </a:defRPr>
            </a:lvl9pPr>
          </a:lstStyle>
          <a:p>
            <a:fld id="{016A1FCF-58D7-9946-A428-FA6AE0ED8561}" type="datetime3">
              <a:rPr lang="en-US" smtClean="0">
                <a:latin typeface="Arial" charset="0"/>
              </a:rPr>
              <a:t>27 November 2017</a:t>
            </a:fld>
            <a:endParaRPr lang="en-US">
              <a:latin typeface="Arial" charset="0"/>
            </a:endParaRPr>
          </a:p>
        </p:txBody>
      </p:sp>
      <p:sp>
        <p:nvSpPr>
          <p:cNvPr id="36870"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charset="0"/>
                <a:ea typeface="ＭＳ Ｐゴシック" charset="0"/>
              </a:defRPr>
            </a:lvl1pPr>
            <a:lvl2pPr marL="742950" indent="-285750">
              <a:defRPr>
                <a:solidFill>
                  <a:schemeClr val="tx1"/>
                </a:solidFill>
                <a:latin typeface="Garamond" charset="0"/>
                <a:ea typeface="ＭＳ Ｐゴシック" charset="0"/>
              </a:defRPr>
            </a:lvl2pPr>
            <a:lvl3pPr marL="1143000" indent="-228600">
              <a:defRPr>
                <a:solidFill>
                  <a:schemeClr val="tx1"/>
                </a:solidFill>
                <a:latin typeface="Garamond" charset="0"/>
                <a:ea typeface="ＭＳ Ｐゴシック" charset="0"/>
              </a:defRPr>
            </a:lvl3pPr>
            <a:lvl4pPr marL="1600200" indent="-228600">
              <a:defRPr>
                <a:solidFill>
                  <a:schemeClr val="tx1"/>
                </a:solidFill>
                <a:latin typeface="Garamond" charset="0"/>
                <a:ea typeface="ＭＳ Ｐゴシック" charset="0"/>
              </a:defRPr>
            </a:lvl4pPr>
            <a:lvl5pPr marL="2057400" indent="-228600">
              <a:defRPr>
                <a:solidFill>
                  <a:schemeClr val="tx1"/>
                </a:solidFill>
                <a:latin typeface="Garamond" charset="0"/>
                <a:ea typeface="ＭＳ Ｐゴシック" charset="0"/>
              </a:defRPr>
            </a:lvl5pPr>
            <a:lvl6pPr marL="2514600" indent="-228600" fontAlgn="base">
              <a:spcBef>
                <a:spcPct val="0"/>
              </a:spcBef>
              <a:spcAft>
                <a:spcPct val="0"/>
              </a:spcAft>
              <a:defRPr>
                <a:solidFill>
                  <a:schemeClr val="tx1"/>
                </a:solidFill>
                <a:latin typeface="Garamond" charset="0"/>
                <a:ea typeface="ＭＳ Ｐゴシック" charset="0"/>
              </a:defRPr>
            </a:lvl6pPr>
            <a:lvl7pPr marL="2971800" indent="-228600" fontAlgn="base">
              <a:spcBef>
                <a:spcPct val="0"/>
              </a:spcBef>
              <a:spcAft>
                <a:spcPct val="0"/>
              </a:spcAft>
              <a:defRPr>
                <a:solidFill>
                  <a:schemeClr val="tx1"/>
                </a:solidFill>
                <a:latin typeface="Garamond" charset="0"/>
                <a:ea typeface="ＭＳ Ｐゴシック" charset="0"/>
              </a:defRPr>
            </a:lvl7pPr>
            <a:lvl8pPr marL="3429000" indent="-228600" fontAlgn="base">
              <a:spcBef>
                <a:spcPct val="0"/>
              </a:spcBef>
              <a:spcAft>
                <a:spcPct val="0"/>
              </a:spcAft>
              <a:defRPr>
                <a:solidFill>
                  <a:schemeClr val="tx1"/>
                </a:solidFill>
                <a:latin typeface="Garamond" charset="0"/>
                <a:ea typeface="ＭＳ Ｐゴシック" charset="0"/>
              </a:defRPr>
            </a:lvl8pPr>
            <a:lvl9pPr marL="3886200" indent="-228600" fontAlgn="base">
              <a:spcBef>
                <a:spcPct val="0"/>
              </a:spcBef>
              <a:spcAft>
                <a:spcPct val="0"/>
              </a:spcAft>
              <a:defRPr>
                <a:solidFill>
                  <a:schemeClr val="tx1"/>
                </a:solidFill>
                <a:latin typeface="Garamond" charset="0"/>
                <a:ea typeface="ＭＳ Ｐゴシック" charset="0"/>
              </a:defRPr>
            </a:lvl9pPr>
          </a:lstStyle>
          <a:p>
            <a:fld id="{2645FD27-41E8-AD44-A7FD-5DF375EB091A}" type="slidenum">
              <a:rPr lang="en-US">
                <a:latin typeface="Arial" charset="0"/>
              </a:rPr>
              <a:pPr/>
              <a:t>39</a:t>
            </a:fld>
            <a:endParaRPr lang="en-US">
              <a:latin typeface="Arial" charset="0"/>
            </a:endParaRPr>
          </a:p>
        </p:txBody>
      </p:sp>
    </p:spTree>
    <p:extLst>
      <p:ext uri="{BB962C8B-B14F-4D97-AF65-F5344CB8AC3E}">
        <p14:creationId xmlns:p14="http://schemas.microsoft.com/office/powerpoint/2010/main" val="3690827923"/>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a:cs typeface="Arial"/>
              </a:rPr>
              <a:t>SQL Characteristics</a:t>
            </a:r>
          </a:p>
        </p:txBody>
      </p:sp>
      <p:sp>
        <p:nvSpPr>
          <p:cNvPr id="3" name="Content Placeholder 2"/>
          <p:cNvSpPr>
            <a:spLocks noGrp="1"/>
          </p:cNvSpPr>
          <p:nvPr>
            <p:ph idx="1"/>
          </p:nvPr>
        </p:nvSpPr>
        <p:spPr/>
        <p:txBody>
          <a:bodyPr/>
          <a:lstStyle/>
          <a:p>
            <a:pPr>
              <a:buFont typeface="Wingdings" pitchFamily="2" charset="2"/>
              <a:buChar char="n"/>
              <a:defRPr/>
            </a:pPr>
            <a:r>
              <a:rPr lang="en-US" dirty="0">
                <a:ea typeface="+mn-ea"/>
              </a:rPr>
              <a:t>Data stored in columns and tables</a:t>
            </a:r>
          </a:p>
          <a:p>
            <a:pPr>
              <a:buFont typeface="Wingdings" pitchFamily="2" charset="2"/>
              <a:buChar char="n"/>
              <a:defRPr/>
            </a:pPr>
            <a:r>
              <a:rPr lang="en-US" dirty="0">
                <a:ea typeface="+mn-ea"/>
              </a:rPr>
              <a:t>Relationships represented by data</a:t>
            </a:r>
          </a:p>
          <a:p>
            <a:pPr>
              <a:buFont typeface="Wingdings" pitchFamily="2" charset="2"/>
              <a:buChar char="n"/>
              <a:defRPr/>
            </a:pPr>
            <a:r>
              <a:rPr lang="en-US" dirty="0">
                <a:ea typeface="+mn-ea"/>
              </a:rPr>
              <a:t>Data Manipulation Language</a:t>
            </a:r>
          </a:p>
          <a:p>
            <a:pPr>
              <a:buFont typeface="Wingdings" pitchFamily="2" charset="2"/>
              <a:buChar char="n"/>
              <a:defRPr/>
            </a:pPr>
            <a:r>
              <a:rPr lang="en-US" dirty="0">
                <a:ea typeface="+mn-ea"/>
              </a:rPr>
              <a:t>Data Definition Language </a:t>
            </a:r>
            <a:endParaRPr lang="en-US" dirty="0" smtClean="0">
              <a:ea typeface="+mn-ea"/>
            </a:endParaRPr>
          </a:p>
          <a:p>
            <a:pPr>
              <a:buFont typeface="Wingdings" pitchFamily="2" charset="2"/>
              <a:buChar char="n"/>
              <a:defRPr/>
            </a:pPr>
            <a:r>
              <a:rPr lang="en-US" dirty="0" smtClean="0">
                <a:ea typeface="+mn-ea"/>
              </a:rPr>
              <a:t>Transactions</a:t>
            </a:r>
          </a:p>
          <a:p>
            <a:pPr>
              <a:buFont typeface="Wingdings" pitchFamily="2" charset="2"/>
              <a:buChar char="n"/>
              <a:defRPr/>
            </a:pPr>
            <a:r>
              <a:rPr lang="en-US" dirty="0" smtClean="0">
                <a:ea typeface="+mn-ea"/>
              </a:rPr>
              <a:t>Abstraction from physical layer</a:t>
            </a:r>
          </a:p>
          <a:p>
            <a:pPr>
              <a:buFont typeface="Wingdings" pitchFamily="2" charset="2"/>
              <a:buChar char="n"/>
              <a:defRPr/>
            </a:pPr>
            <a:endParaRPr lang="en-US" dirty="0">
              <a:ea typeface="+mn-ea"/>
            </a:endParaRPr>
          </a:p>
        </p:txBody>
      </p:sp>
      <p:sp>
        <p:nvSpPr>
          <p:cNvPr id="9220"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charset="0"/>
                <a:ea typeface="ＭＳ Ｐゴシック" charset="0"/>
              </a:defRPr>
            </a:lvl1pPr>
            <a:lvl2pPr marL="742950" indent="-285750">
              <a:defRPr>
                <a:solidFill>
                  <a:schemeClr val="tx1"/>
                </a:solidFill>
                <a:latin typeface="Garamond" charset="0"/>
                <a:ea typeface="ＭＳ Ｐゴシック" charset="0"/>
              </a:defRPr>
            </a:lvl2pPr>
            <a:lvl3pPr marL="1143000" indent="-228600">
              <a:defRPr>
                <a:solidFill>
                  <a:schemeClr val="tx1"/>
                </a:solidFill>
                <a:latin typeface="Garamond" charset="0"/>
                <a:ea typeface="ＭＳ Ｐゴシック" charset="0"/>
              </a:defRPr>
            </a:lvl3pPr>
            <a:lvl4pPr marL="1600200" indent="-228600">
              <a:defRPr>
                <a:solidFill>
                  <a:schemeClr val="tx1"/>
                </a:solidFill>
                <a:latin typeface="Garamond" charset="0"/>
                <a:ea typeface="ＭＳ Ｐゴシック" charset="0"/>
              </a:defRPr>
            </a:lvl4pPr>
            <a:lvl5pPr marL="2057400" indent="-228600">
              <a:defRPr>
                <a:solidFill>
                  <a:schemeClr val="tx1"/>
                </a:solidFill>
                <a:latin typeface="Garamond" charset="0"/>
                <a:ea typeface="ＭＳ Ｐゴシック" charset="0"/>
              </a:defRPr>
            </a:lvl5pPr>
            <a:lvl6pPr marL="2514600" indent="-228600" fontAlgn="base">
              <a:spcBef>
                <a:spcPct val="0"/>
              </a:spcBef>
              <a:spcAft>
                <a:spcPct val="0"/>
              </a:spcAft>
              <a:defRPr>
                <a:solidFill>
                  <a:schemeClr val="tx1"/>
                </a:solidFill>
                <a:latin typeface="Garamond" charset="0"/>
                <a:ea typeface="ＭＳ Ｐゴシック" charset="0"/>
              </a:defRPr>
            </a:lvl6pPr>
            <a:lvl7pPr marL="2971800" indent="-228600" fontAlgn="base">
              <a:spcBef>
                <a:spcPct val="0"/>
              </a:spcBef>
              <a:spcAft>
                <a:spcPct val="0"/>
              </a:spcAft>
              <a:defRPr>
                <a:solidFill>
                  <a:schemeClr val="tx1"/>
                </a:solidFill>
                <a:latin typeface="Garamond" charset="0"/>
                <a:ea typeface="ＭＳ Ｐゴシック" charset="0"/>
              </a:defRPr>
            </a:lvl7pPr>
            <a:lvl8pPr marL="3429000" indent="-228600" fontAlgn="base">
              <a:spcBef>
                <a:spcPct val="0"/>
              </a:spcBef>
              <a:spcAft>
                <a:spcPct val="0"/>
              </a:spcAft>
              <a:defRPr>
                <a:solidFill>
                  <a:schemeClr val="tx1"/>
                </a:solidFill>
                <a:latin typeface="Garamond" charset="0"/>
                <a:ea typeface="ＭＳ Ｐゴシック" charset="0"/>
              </a:defRPr>
            </a:lvl8pPr>
            <a:lvl9pPr marL="3886200" indent="-228600" fontAlgn="base">
              <a:spcBef>
                <a:spcPct val="0"/>
              </a:spcBef>
              <a:spcAft>
                <a:spcPct val="0"/>
              </a:spcAft>
              <a:defRPr>
                <a:solidFill>
                  <a:schemeClr val="tx1"/>
                </a:solidFill>
                <a:latin typeface="Garamond" charset="0"/>
                <a:ea typeface="ＭＳ Ｐゴシック" charset="0"/>
              </a:defRPr>
            </a:lvl9pPr>
          </a:lstStyle>
          <a:p>
            <a:fld id="{942C57AA-FD54-F340-A929-8922B2EB2BF1}" type="datetime3">
              <a:rPr lang="en-US" smtClean="0">
                <a:latin typeface="Arial" charset="0"/>
              </a:rPr>
              <a:t>27 November 2017</a:t>
            </a:fld>
            <a:endParaRPr lang="en-US">
              <a:latin typeface="Arial" charset="0"/>
            </a:endParaRPr>
          </a:p>
        </p:txBody>
      </p:sp>
      <p:sp>
        <p:nvSpPr>
          <p:cNvPr id="9222"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charset="0"/>
                <a:ea typeface="ＭＳ Ｐゴシック" charset="0"/>
              </a:defRPr>
            </a:lvl1pPr>
            <a:lvl2pPr marL="742950" indent="-285750">
              <a:defRPr>
                <a:solidFill>
                  <a:schemeClr val="tx1"/>
                </a:solidFill>
                <a:latin typeface="Garamond" charset="0"/>
                <a:ea typeface="ＭＳ Ｐゴシック" charset="0"/>
              </a:defRPr>
            </a:lvl2pPr>
            <a:lvl3pPr marL="1143000" indent="-228600">
              <a:defRPr>
                <a:solidFill>
                  <a:schemeClr val="tx1"/>
                </a:solidFill>
                <a:latin typeface="Garamond" charset="0"/>
                <a:ea typeface="ＭＳ Ｐゴシック" charset="0"/>
              </a:defRPr>
            </a:lvl3pPr>
            <a:lvl4pPr marL="1600200" indent="-228600">
              <a:defRPr>
                <a:solidFill>
                  <a:schemeClr val="tx1"/>
                </a:solidFill>
                <a:latin typeface="Garamond" charset="0"/>
                <a:ea typeface="ＭＳ Ｐゴシック" charset="0"/>
              </a:defRPr>
            </a:lvl4pPr>
            <a:lvl5pPr marL="2057400" indent="-228600">
              <a:defRPr>
                <a:solidFill>
                  <a:schemeClr val="tx1"/>
                </a:solidFill>
                <a:latin typeface="Garamond" charset="0"/>
                <a:ea typeface="ＭＳ Ｐゴシック" charset="0"/>
              </a:defRPr>
            </a:lvl5pPr>
            <a:lvl6pPr marL="2514600" indent="-228600" fontAlgn="base">
              <a:spcBef>
                <a:spcPct val="0"/>
              </a:spcBef>
              <a:spcAft>
                <a:spcPct val="0"/>
              </a:spcAft>
              <a:defRPr>
                <a:solidFill>
                  <a:schemeClr val="tx1"/>
                </a:solidFill>
                <a:latin typeface="Garamond" charset="0"/>
                <a:ea typeface="ＭＳ Ｐゴシック" charset="0"/>
              </a:defRPr>
            </a:lvl6pPr>
            <a:lvl7pPr marL="2971800" indent="-228600" fontAlgn="base">
              <a:spcBef>
                <a:spcPct val="0"/>
              </a:spcBef>
              <a:spcAft>
                <a:spcPct val="0"/>
              </a:spcAft>
              <a:defRPr>
                <a:solidFill>
                  <a:schemeClr val="tx1"/>
                </a:solidFill>
                <a:latin typeface="Garamond" charset="0"/>
                <a:ea typeface="ＭＳ Ｐゴシック" charset="0"/>
              </a:defRPr>
            </a:lvl7pPr>
            <a:lvl8pPr marL="3429000" indent="-228600" fontAlgn="base">
              <a:spcBef>
                <a:spcPct val="0"/>
              </a:spcBef>
              <a:spcAft>
                <a:spcPct val="0"/>
              </a:spcAft>
              <a:defRPr>
                <a:solidFill>
                  <a:schemeClr val="tx1"/>
                </a:solidFill>
                <a:latin typeface="Garamond" charset="0"/>
                <a:ea typeface="ＭＳ Ｐゴシック" charset="0"/>
              </a:defRPr>
            </a:lvl8pPr>
            <a:lvl9pPr marL="3886200" indent="-228600" fontAlgn="base">
              <a:spcBef>
                <a:spcPct val="0"/>
              </a:spcBef>
              <a:spcAft>
                <a:spcPct val="0"/>
              </a:spcAft>
              <a:defRPr>
                <a:solidFill>
                  <a:schemeClr val="tx1"/>
                </a:solidFill>
                <a:latin typeface="Garamond" charset="0"/>
                <a:ea typeface="ＭＳ Ｐゴシック" charset="0"/>
              </a:defRPr>
            </a:lvl9pPr>
          </a:lstStyle>
          <a:p>
            <a:fld id="{7D5163AF-E461-4F45-BE66-2402B045BE44}" type="slidenum">
              <a:rPr lang="en-US">
                <a:latin typeface="Arial" charset="0"/>
              </a:rPr>
              <a:pPr/>
              <a:t>4</a:t>
            </a:fld>
            <a:endParaRPr lang="en-US">
              <a:latin typeface="Arial" charset="0"/>
            </a:endParaRPr>
          </a:p>
        </p:txBody>
      </p:sp>
    </p:spTree>
    <p:extLst>
      <p:ext uri="{BB962C8B-B14F-4D97-AF65-F5344CB8AC3E}">
        <p14:creationId xmlns:p14="http://schemas.microsoft.com/office/powerpoint/2010/main" val="2820868024"/>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Arial"/>
                <a:cs typeface="Arial"/>
              </a:rPr>
              <a:t>NoSQL</a:t>
            </a:r>
            <a:r>
              <a:rPr lang="en-US" dirty="0">
                <a:latin typeface="Arial"/>
                <a:cs typeface="Arial"/>
              </a:rPr>
              <a:t> Summary</a:t>
            </a:r>
          </a:p>
        </p:txBody>
      </p:sp>
      <p:sp>
        <p:nvSpPr>
          <p:cNvPr id="3" name="Content Placeholder 2"/>
          <p:cNvSpPr>
            <a:spLocks noGrp="1"/>
          </p:cNvSpPr>
          <p:nvPr>
            <p:ph idx="1"/>
          </p:nvPr>
        </p:nvSpPr>
        <p:spPr/>
        <p:txBody>
          <a:bodyPr>
            <a:normAutofit/>
          </a:bodyPr>
          <a:lstStyle/>
          <a:p>
            <a:r>
              <a:rPr lang="en-US" dirty="0" err="1">
                <a:latin typeface="Arial"/>
                <a:cs typeface="Arial"/>
              </a:rPr>
              <a:t>NoSQL</a:t>
            </a:r>
            <a:r>
              <a:rPr lang="en-US" dirty="0">
                <a:latin typeface="Arial"/>
                <a:cs typeface="Arial"/>
              </a:rPr>
              <a:t> databases reject:</a:t>
            </a:r>
          </a:p>
          <a:p>
            <a:pPr lvl="1"/>
            <a:r>
              <a:rPr lang="en-US" dirty="0">
                <a:latin typeface="Arial"/>
                <a:cs typeface="Arial"/>
              </a:rPr>
              <a:t>Overhead of ACID transactions</a:t>
            </a:r>
          </a:p>
          <a:p>
            <a:pPr lvl="1"/>
            <a:r>
              <a:rPr lang="ja-JP" altLang="en-US" dirty="0">
                <a:latin typeface="Arial"/>
                <a:cs typeface="Arial"/>
              </a:rPr>
              <a:t>“</a:t>
            </a:r>
            <a:r>
              <a:rPr lang="en-US" dirty="0">
                <a:latin typeface="Arial"/>
                <a:cs typeface="Arial"/>
              </a:rPr>
              <a:t>Complexity</a:t>
            </a:r>
            <a:r>
              <a:rPr lang="ja-JP" altLang="en-US" dirty="0">
                <a:latin typeface="Arial"/>
                <a:cs typeface="Arial"/>
              </a:rPr>
              <a:t>”</a:t>
            </a:r>
            <a:r>
              <a:rPr lang="en-US" dirty="0">
                <a:latin typeface="Arial"/>
                <a:cs typeface="Arial"/>
              </a:rPr>
              <a:t> of SQL</a:t>
            </a:r>
          </a:p>
          <a:p>
            <a:pPr lvl="1"/>
            <a:r>
              <a:rPr lang="en-US" dirty="0">
                <a:latin typeface="Arial"/>
                <a:cs typeface="Arial"/>
              </a:rPr>
              <a:t>Burden of up-front schema design</a:t>
            </a:r>
          </a:p>
          <a:p>
            <a:pPr lvl="1"/>
            <a:r>
              <a:rPr lang="en-US" dirty="0">
                <a:latin typeface="Arial"/>
                <a:cs typeface="Arial"/>
              </a:rPr>
              <a:t>Declarative query expression </a:t>
            </a:r>
          </a:p>
          <a:p>
            <a:pPr lvl="1"/>
            <a:r>
              <a:rPr lang="en-US" dirty="0">
                <a:latin typeface="Arial"/>
                <a:cs typeface="Arial"/>
              </a:rPr>
              <a:t>Yesterday</a:t>
            </a:r>
            <a:r>
              <a:rPr lang="ja-JP" altLang="en-US" dirty="0">
                <a:latin typeface="Arial"/>
                <a:cs typeface="Arial"/>
              </a:rPr>
              <a:t>’</a:t>
            </a:r>
            <a:r>
              <a:rPr lang="en-US" dirty="0">
                <a:latin typeface="Arial"/>
                <a:cs typeface="Arial"/>
              </a:rPr>
              <a:t>s technology</a:t>
            </a:r>
          </a:p>
          <a:p>
            <a:r>
              <a:rPr lang="en-US" dirty="0">
                <a:latin typeface="Arial"/>
                <a:cs typeface="Arial"/>
              </a:rPr>
              <a:t>Programmer responsible for</a:t>
            </a:r>
          </a:p>
          <a:p>
            <a:pPr lvl="1"/>
            <a:r>
              <a:rPr lang="en-US" dirty="0">
                <a:latin typeface="Arial"/>
                <a:cs typeface="Arial"/>
              </a:rPr>
              <a:t>Step-by-step procedural language</a:t>
            </a:r>
          </a:p>
          <a:p>
            <a:pPr lvl="1"/>
            <a:r>
              <a:rPr lang="en-US" dirty="0">
                <a:latin typeface="Arial"/>
                <a:cs typeface="Arial"/>
              </a:rPr>
              <a:t>Navigating access path</a:t>
            </a:r>
          </a:p>
          <a:p>
            <a:pPr lvl="1"/>
            <a:endParaRPr lang="en-US" dirty="0">
              <a:latin typeface="Arial"/>
              <a:cs typeface="Arial"/>
            </a:endParaRPr>
          </a:p>
          <a:p>
            <a:pPr lvl="1"/>
            <a:endParaRPr lang="en-US" dirty="0">
              <a:latin typeface="Arial"/>
              <a:cs typeface="Arial"/>
            </a:endParaRPr>
          </a:p>
          <a:p>
            <a:pPr lvl="1"/>
            <a:endParaRPr lang="en-US" dirty="0">
              <a:latin typeface="Arial"/>
              <a:cs typeface="Arial"/>
            </a:endParaRPr>
          </a:p>
          <a:p>
            <a:endParaRPr lang="en-US" dirty="0">
              <a:latin typeface="Arial"/>
              <a:cs typeface="Arial"/>
            </a:endParaRPr>
          </a:p>
        </p:txBody>
      </p:sp>
      <p:sp>
        <p:nvSpPr>
          <p:cNvPr id="37892"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charset="0"/>
                <a:ea typeface="ＭＳ Ｐゴシック" charset="0"/>
              </a:defRPr>
            </a:lvl1pPr>
            <a:lvl2pPr marL="742950" indent="-285750">
              <a:defRPr>
                <a:solidFill>
                  <a:schemeClr val="tx1"/>
                </a:solidFill>
                <a:latin typeface="Garamond" charset="0"/>
                <a:ea typeface="ＭＳ Ｐゴシック" charset="0"/>
              </a:defRPr>
            </a:lvl2pPr>
            <a:lvl3pPr marL="1143000" indent="-228600">
              <a:defRPr>
                <a:solidFill>
                  <a:schemeClr val="tx1"/>
                </a:solidFill>
                <a:latin typeface="Garamond" charset="0"/>
                <a:ea typeface="ＭＳ Ｐゴシック" charset="0"/>
              </a:defRPr>
            </a:lvl3pPr>
            <a:lvl4pPr marL="1600200" indent="-228600">
              <a:defRPr>
                <a:solidFill>
                  <a:schemeClr val="tx1"/>
                </a:solidFill>
                <a:latin typeface="Garamond" charset="0"/>
                <a:ea typeface="ＭＳ Ｐゴシック" charset="0"/>
              </a:defRPr>
            </a:lvl4pPr>
            <a:lvl5pPr marL="2057400" indent="-228600">
              <a:defRPr>
                <a:solidFill>
                  <a:schemeClr val="tx1"/>
                </a:solidFill>
                <a:latin typeface="Garamond" charset="0"/>
                <a:ea typeface="ＭＳ Ｐゴシック" charset="0"/>
              </a:defRPr>
            </a:lvl5pPr>
            <a:lvl6pPr marL="2514600" indent="-228600" fontAlgn="base">
              <a:spcBef>
                <a:spcPct val="0"/>
              </a:spcBef>
              <a:spcAft>
                <a:spcPct val="0"/>
              </a:spcAft>
              <a:defRPr>
                <a:solidFill>
                  <a:schemeClr val="tx1"/>
                </a:solidFill>
                <a:latin typeface="Garamond" charset="0"/>
                <a:ea typeface="ＭＳ Ｐゴシック" charset="0"/>
              </a:defRPr>
            </a:lvl6pPr>
            <a:lvl7pPr marL="2971800" indent="-228600" fontAlgn="base">
              <a:spcBef>
                <a:spcPct val="0"/>
              </a:spcBef>
              <a:spcAft>
                <a:spcPct val="0"/>
              </a:spcAft>
              <a:defRPr>
                <a:solidFill>
                  <a:schemeClr val="tx1"/>
                </a:solidFill>
                <a:latin typeface="Garamond" charset="0"/>
                <a:ea typeface="ＭＳ Ｐゴシック" charset="0"/>
              </a:defRPr>
            </a:lvl7pPr>
            <a:lvl8pPr marL="3429000" indent="-228600" fontAlgn="base">
              <a:spcBef>
                <a:spcPct val="0"/>
              </a:spcBef>
              <a:spcAft>
                <a:spcPct val="0"/>
              </a:spcAft>
              <a:defRPr>
                <a:solidFill>
                  <a:schemeClr val="tx1"/>
                </a:solidFill>
                <a:latin typeface="Garamond" charset="0"/>
                <a:ea typeface="ＭＳ Ｐゴシック" charset="0"/>
              </a:defRPr>
            </a:lvl8pPr>
            <a:lvl9pPr marL="3886200" indent="-228600" fontAlgn="base">
              <a:spcBef>
                <a:spcPct val="0"/>
              </a:spcBef>
              <a:spcAft>
                <a:spcPct val="0"/>
              </a:spcAft>
              <a:defRPr>
                <a:solidFill>
                  <a:schemeClr val="tx1"/>
                </a:solidFill>
                <a:latin typeface="Garamond" charset="0"/>
                <a:ea typeface="ＭＳ Ｐゴシック" charset="0"/>
              </a:defRPr>
            </a:lvl9pPr>
          </a:lstStyle>
          <a:p>
            <a:fld id="{4AAE3B47-B0FB-524F-86D9-70180B52949E}" type="datetime3">
              <a:rPr lang="en-US" smtClean="0">
                <a:latin typeface="Arial" charset="0"/>
              </a:rPr>
              <a:t>27 November 2017</a:t>
            </a:fld>
            <a:endParaRPr lang="en-US">
              <a:latin typeface="Arial" charset="0"/>
            </a:endParaRPr>
          </a:p>
        </p:txBody>
      </p:sp>
      <p:sp>
        <p:nvSpPr>
          <p:cNvPr id="37894"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charset="0"/>
                <a:ea typeface="ＭＳ Ｐゴシック" charset="0"/>
              </a:defRPr>
            </a:lvl1pPr>
            <a:lvl2pPr marL="742950" indent="-285750">
              <a:defRPr>
                <a:solidFill>
                  <a:schemeClr val="tx1"/>
                </a:solidFill>
                <a:latin typeface="Garamond" charset="0"/>
                <a:ea typeface="ＭＳ Ｐゴシック" charset="0"/>
              </a:defRPr>
            </a:lvl2pPr>
            <a:lvl3pPr marL="1143000" indent="-228600">
              <a:defRPr>
                <a:solidFill>
                  <a:schemeClr val="tx1"/>
                </a:solidFill>
                <a:latin typeface="Garamond" charset="0"/>
                <a:ea typeface="ＭＳ Ｐゴシック" charset="0"/>
              </a:defRPr>
            </a:lvl3pPr>
            <a:lvl4pPr marL="1600200" indent="-228600">
              <a:defRPr>
                <a:solidFill>
                  <a:schemeClr val="tx1"/>
                </a:solidFill>
                <a:latin typeface="Garamond" charset="0"/>
                <a:ea typeface="ＭＳ Ｐゴシック" charset="0"/>
              </a:defRPr>
            </a:lvl4pPr>
            <a:lvl5pPr marL="2057400" indent="-228600">
              <a:defRPr>
                <a:solidFill>
                  <a:schemeClr val="tx1"/>
                </a:solidFill>
                <a:latin typeface="Garamond" charset="0"/>
                <a:ea typeface="ＭＳ Ｐゴシック" charset="0"/>
              </a:defRPr>
            </a:lvl5pPr>
            <a:lvl6pPr marL="2514600" indent="-228600" fontAlgn="base">
              <a:spcBef>
                <a:spcPct val="0"/>
              </a:spcBef>
              <a:spcAft>
                <a:spcPct val="0"/>
              </a:spcAft>
              <a:defRPr>
                <a:solidFill>
                  <a:schemeClr val="tx1"/>
                </a:solidFill>
                <a:latin typeface="Garamond" charset="0"/>
                <a:ea typeface="ＭＳ Ｐゴシック" charset="0"/>
              </a:defRPr>
            </a:lvl6pPr>
            <a:lvl7pPr marL="2971800" indent="-228600" fontAlgn="base">
              <a:spcBef>
                <a:spcPct val="0"/>
              </a:spcBef>
              <a:spcAft>
                <a:spcPct val="0"/>
              </a:spcAft>
              <a:defRPr>
                <a:solidFill>
                  <a:schemeClr val="tx1"/>
                </a:solidFill>
                <a:latin typeface="Garamond" charset="0"/>
                <a:ea typeface="ＭＳ Ｐゴシック" charset="0"/>
              </a:defRPr>
            </a:lvl7pPr>
            <a:lvl8pPr marL="3429000" indent="-228600" fontAlgn="base">
              <a:spcBef>
                <a:spcPct val="0"/>
              </a:spcBef>
              <a:spcAft>
                <a:spcPct val="0"/>
              </a:spcAft>
              <a:defRPr>
                <a:solidFill>
                  <a:schemeClr val="tx1"/>
                </a:solidFill>
                <a:latin typeface="Garamond" charset="0"/>
                <a:ea typeface="ＭＳ Ｐゴシック" charset="0"/>
              </a:defRPr>
            </a:lvl8pPr>
            <a:lvl9pPr marL="3886200" indent="-228600" fontAlgn="base">
              <a:spcBef>
                <a:spcPct val="0"/>
              </a:spcBef>
              <a:spcAft>
                <a:spcPct val="0"/>
              </a:spcAft>
              <a:defRPr>
                <a:solidFill>
                  <a:schemeClr val="tx1"/>
                </a:solidFill>
                <a:latin typeface="Garamond" charset="0"/>
                <a:ea typeface="ＭＳ Ｐゴシック" charset="0"/>
              </a:defRPr>
            </a:lvl9pPr>
          </a:lstStyle>
          <a:p>
            <a:fld id="{CD1735EB-751A-3A46-AECB-51F232C01C97}" type="slidenum">
              <a:rPr lang="en-US">
                <a:latin typeface="Arial" charset="0"/>
              </a:rPr>
              <a:pPr/>
              <a:t>40</a:t>
            </a:fld>
            <a:endParaRPr lang="en-US">
              <a:latin typeface="Arial" charset="0"/>
            </a:endParaRPr>
          </a:p>
        </p:txBody>
      </p:sp>
    </p:spTree>
    <p:extLst>
      <p:ext uri="{BB962C8B-B14F-4D97-AF65-F5344CB8AC3E}">
        <p14:creationId xmlns:p14="http://schemas.microsoft.com/office/powerpoint/2010/main" val="2449634605"/>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a:cs typeface="Arial"/>
              </a:rPr>
              <a:t>Summary</a:t>
            </a:r>
          </a:p>
        </p:txBody>
      </p:sp>
      <p:sp>
        <p:nvSpPr>
          <p:cNvPr id="3" name="Content Placeholder 2"/>
          <p:cNvSpPr>
            <a:spLocks noGrp="1"/>
          </p:cNvSpPr>
          <p:nvPr>
            <p:ph idx="1"/>
          </p:nvPr>
        </p:nvSpPr>
        <p:spPr/>
        <p:txBody>
          <a:bodyPr>
            <a:normAutofit/>
          </a:bodyPr>
          <a:lstStyle/>
          <a:p>
            <a:pPr>
              <a:lnSpc>
                <a:spcPct val="90000"/>
              </a:lnSpc>
            </a:pPr>
            <a:r>
              <a:rPr lang="en-US" dirty="0">
                <a:latin typeface="Arial"/>
                <a:cs typeface="Arial"/>
              </a:rPr>
              <a:t>SQL Databases</a:t>
            </a:r>
          </a:p>
          <a:p>
            <a:pPr lvl="1">
              <a:lnSpc>
                <a:spcPct val="90000"/>
              </a:lnSpc>
            </a:pPr>
            <a:r>
              <a:rPr lang="en-US" dirty="0">
                <a:latin typeface="Arial"/>
                <a:cs typeface="Arial"/>
              </a:rPr>
              <a:t>Predefined Schema</a:t>
            </a:r>
          </a:p>
          <a:p>
            <a:pPr lvl="1">
              <a:lnSpc>
                <a:spcPct val="90000"/>
              </a:lnSpc>
            </a:pPr>
            <a:r>
              <a:rPr lang="en-US" dirty="0">
                <a:latin typeface="Arial"/>
                <a:cs typeface="Arial"/>
              </a:rPr>
              <a:t>Standard definition and interface language</a:t>
            </a:r>
          </a:p>
          <a:p>
            <a:pPr lvl="1">
              <a:lnSpc>
                <a:spcPct val="90000"/>
              </a:lnSpc>
            </a:pPr>
            <a:r>
              <a:rPr lang="en-US" dirty="0">
                <a:latin typeface="Arial"/>
                <a:cs typeface="Arial"/>
              </a:rPr>
              <a:t>Tight consistency</a:t>
            </a:r>
          </a:p>
          <a:p>
            <a:pPr lvl="1">
              <a:lnSpc>
                <a:spcPct val="90000"/>
              </a:lnSpc>
            </a:pPr>
            <a:r>
              <a:rPr lang="en-US" dirty="0">
                <a:latin typeface="Arial"/>
                <a:cs typeface="Arial"/>
              </a:rPr>
              <a:t>Well defined semantics</a:t>
            </a:r>
          </a:p>
          <a:p>
            <a:pPr>
              <a:lnSpc>
                <a:spcPct val="90000"/>
              </a:lnSpc>
            </a:pPr>
            <a:r>
              <a:rPr lang="en-US" dirty="0" err="1">
                <a:latin typeface="Arial"/>
                <a:cs typeface="Arial"/>
              </a:rPr>
              <a:t>NoSQL</a:t>
            </a:r>
            <a:r>
              <a:rPr lang="en-US" dirty="0">
                <a:latin typeface="Arial"/>
                <a:cs typeface="Arial"/>
              </a:rPr>
              <a:t> Database</a:t>
            </a:r>
          </a:p>
          <a:p>
            <a:pPr lvl="1">
              <a:lnSpc>
                <a:spcPct val="90000"/>
              </a:lnSpc>
            </a:pPr>
            <a:r>
              <a:rPr lang="en-US" dirty="0">
                <a:latin typeface="Arial"/>
                <a:cs typeface="Arial"/>
              </a:rPr>
              <a:t>No predefined Schema</a:t>
            </a:r>
          </a:p>
          <a:p>
            <a:pPr lvl="1">
              <a:lnSpc>
                <a:spcPct val="90000"/>
              </a:lnSpc>
            </a:pPr>
            <a:r>
              <a:rPr lang="en-US" dirty="0">
                <a:latin typeface="Arial"/>
                <a:cs typeface="Arial"/>
              </a:rPr>
              <a:t>Per-product definition and interface language</a:t>
            </a:r>
          </a:p>
          <a:p>
            <a:pPr lvl="1">
              <a:lnSpc>
                <a:spcPct val="90000"/>
              </a:lnSpc>
            </a:pPr>
            <a:r>
              <a:rPr lang="en-US" dirty="0">
                <a:latin typeface="Arial"/>
                <a:cs typeface="Arial"/>
              </a:rPr>
              <a:t>Getting an answer quickly is more important than getting a correct answer</a:t>
            </a:r>
          </a:p>
        </p:txBody>
      </p:sp>
      <p:sp>
        <p:nvSpPr>
          <p:cNvPr id="38916"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charset="0"/>
                <a:ea typeface="ＭＳ Ｐゴシック" charset="0"/>
              </a:defRPr>
            </a:lvl1pPr>
            <a:lvl2pPr marL="742950" indent="-285750">
              <a:defRPr>
                <a:solidFill>
                  <a:schemeClr val="tx1"/>
                </a:solidFill>
                <a:latin typeface="Garamond" charset="0"/>
                <a:ea typeface="ＭＳ Ｐゴシック" charset="0"/>
              </a:defRPr>
            </a:lvl2pPr>
            <a:lvl3pPr marL="1143000" indent="-228600">
              <a:defRPr>
                <a:solidFill>
                  <a:schemeClr val="tx1"/>
                </a:solidFill>
                <a:latin typeface="Garamond" charset="0"/>
                <a:ea typeface="ＭＳ Ｐゴシック" charset="0"/>
              </a:defRPr>
            </a:lvl3pPr>
            <a:lvl4pPr marL="1600200" indent="-228600">
              <a:defRPr>
                <a:solidFill>
                  <a:schemeClr val="tx1"/>
                </a:solidFill>
                <a:latin typeface="Garamond" charset="0"/>
                <a:ea typeface="ＭＳ Ｐゴシック" charset="0"/>
              </a:defRPr>
            </a:lvl4pPr>
            <a:lvl5pPr marL="2057400" indent="-228600">
              <a:defRPr>
                <a:solidFill>
                  <a:schemeClr val="tx1"/>
                </a:solidFill>
                <a:latin typeface="Garamond" charset="0"/>
                <a:ea typeface="ＭＳ Ｐゴシック" charset="0"/>
              </a:defRPr>
            </a:lvl5pPr>
            <a:lvl6pPr marL="2514600" indent="-228600" fontAlgn="base">
              <a:spcBef>
                <a:spcPct val="0"/>
              </a:spcBef>
              <a:spcAft>
                <a:spcPct val="0"/>
              </a:spcAft>
              <a:defRPr>
                <a:solidFill>
                  <a:schemeClr val="tx1"/>
                </a:solidFill>
                <a:latin typeface="Garamond" charset="0"/>
                <a:ea typeface="ＭＳ Ｐゴシック" charset="0"/>
              </a:defRPr>
            </a:lvl6pPr>
            <a:lvl7pPr marL="2971800" indent="-228600" fontAlgn="base">
              <a:spcBef>
                <a:spcPct val="0"/>
              </a:spcBef>
              <a:spcAft>
                <a:spcPct val="0"/>
              </a:spcAft>
              <a:defRPr>
                <a:solidFill>
                  <a:schemeClr val="tx1"/>
                </a:solidFill>
                <a:latin typeface="Garamond" charset="0"/>
                <a:ea typeface="ＭＳ Ｐゴシック" charset="0"/>
              </a:defRPr>
            </a:lvl7pPr>
            <a:lvl8pPr marL="3429000" indent="-228600" fontAlgn="base">
              <a:spcBef>
                <a:spcPct val="0"/>
              </a:spcBef>
              <a:spcAft>
                <a:spcPct val="0"/>
              </a:spcAft>
              <a:defRPr>
                <a:solidFill>
                  <a:schemeClr val="tx1"/>
                </a:solidFill>
                <a:latin typeface="Garamond" charset="0"/>
                <a:ea typeface="ＭＳ Ｐゴシック" charset="0"/>
              </a:defRPr>
            </a:lvl8pPr>
            <a:lvl9pPr marL="3886200" indent="-228600" fontAlgn="base">
              <a:spcBef>
                <a:spcPct val="0"/>
              </a:spcBef>
              <a:spcAft>
                <a:spcPct val="0"/>
              </a:spcAft>
              <a:defRPr>
                <a:solidFill>
                  <a:schemeClr val="tx1"/>
                </a:solidFill>
                <a:latin typeface="Garamond" charset="0"/>
                <a:ea typeface="ＭＳ Ｐゴシック" charset="0"/>
              </a:defRPr>
            </a:lvl9pPr>
          </a:lstStyle>
          <a:p>
            <a:fld id="{77F456F3-96FB-2A4B-82A2-D1F21E46A121}" type="datetime3">
              <a:rPr lang="en-US" smtClean="0">
                <a:latin typeface="Arial" charset="0"/>
              </a:rPr>
              <a:t>27 November 2017</a:t>
            </a:fld>
            <a:endParaRPr lang="en-US">
              <a:latin typeface="Arial" charset="0"/>
            </a:endParaRPr>
          </a:p>
        </p:txBody>
      </p:sp>
      <p:sp>
        <p:nvSpPr>
          <p:cNvPr id="38918"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charset="0"/>
                <a:ea typeface="ＭＳ Ｐゴシック" charset="0"/>
              </a:defRPr>
            </a:lvl1pPr>
            <a:lvl2pPr marL="742950" indent="-285750">
              <a:defRPr>
                <a:solidFill>
                  <a:schemeClr val="tx1"/>
                </a:solidFill>
                <a:latin typeface="Garamond" charset="0"/>
                <a:ea typeface="ＭＳ Ｐゴシック" charset="0"/>
              </a:defRPr>
            </a:lvl2pPr>
            <a:lvl3pPr marL="1143000" indent="-228600">
              <a:defRPr>
                <a:solidFill>
                  <a:schemeClr val="tx1"/>
                </a:solidFill>
                <a:latin typeface="Garamond" charset="0"/>
                <a:ea typeface="ＭＳ Ｐゴシック" charset="0"/>
              </a:defRPr>
            </a:lvl3pPr>
            <a:lvl4pPr marL="1600200" indent="-228600">
              <a:defRPr>
                <a:solidFill>
                  <a:schemeClr val="tx1"/>
                </a:solidFill>
                <a:latin typeface="Garamond" charset="0"/>
                <a:ea typeface="ＭＳ Ｐゴシック" charset="0"/>
              </a:defRPr>
            </a:lvl4pPr>
            <a:lvl5pPr marL="2057400" indent="-228600">
              <a:defRPr>
                <a:solidFill>
                  <a:schemeClr val="tx1"/>
                </a:solidFill>
                <a:latin typeface="Garamond" charset="0"/>
                <a:ea typeface="ＭＳ Ｐゴシック" charset="0"/>
              </a:defRPr>
            </a:lvl5pPr>
            <a:lvl6pPr marL="2514600" indent="-228600" fontAlgn="base">
              <a:spcBef>
                <a:spcPct val="0"/>
              </a:spcBef>
              <a:spcAft>
                <a:spcPct val="0"/>
              </a:spcAft>
              <a:defRPr>
                <a:solidFill>
                  <a:schemeClr val="tx1"/>
                </a:solidFill>
                <a:latin typeface="Garamond" charset="0"/>
                <a:ea typeface="ＭＳ Ｐゴシック" charset="0"/>
              </a:defRPr>
            </a:lvl6pPr>
            <a:lvl7pPr marL="2971800" indent="-228600" fontAlgn="base">
              <a:spcBef>
                <a:spcPct val="0"/>
              </a:spcBef>
              <a:spcAft>
                <a:spcPct val="0"/>
              </a:spcAft>
              <a:defRPr>
                <a:solidFill>
                  <a:schemeClr val="tx1"/>
                </a:solidFill>
                <a:latin typeface="Garamond" charset="0"/>
                <a:ea typeface="ＭＳ Ｐゴシック" charset="0"/>
              </a:defRPr>
            </a:lvl7pPr>
            <a:lvl8pPr marL="3429000" indent="-228600" fontAlgn="base">
              <a:spcBef>
                <a:spcPct val="0"/>
              </a:spcBef>
              <a:spcAft>
                <a:spcPct val="0"/>
              </a:spcAft>
              <a:defRPr>
                <a:solidFill>
                  <a:schemeClr val="tx1"/>
                </a:solidFill>
                <a:latin typeface="Garamond" charset="0"/>
                <a:ea typeface="ＭＳ Ｐゴシック" charset="0"/>
              </a:defRPr>
            </a:lvl8pPr>
            <a:lvl9pPr marL="3886200" indent="-228600" fontAlgn="base">
              <a:spcBef>
                <a:spcPct val="0"/>
              </a:spcBef>
              <a:spcAft>
                <a:spcPct val="0"/>
              </a:spcAft>
              <a:defRPr>
                <a:solidFill>
                  <a:schemeClr val="tx1"/>
                </a:solidFill>
                <a:latin typeface="Garamond" charset="0"/>
                <a:ea typeface="ＭＳ Ｐゴシック" charset="0"/>
              </a:defRPr>
            </a:lvl9pPr>
          </a:lstStyle>
          <a:p>
            <a:fld id="{34FF2E54-81AB-2342-8A21-50D8F1F4126F}" type="slidenum">
              <a:rPr lang="en-US">
                <a:latin typeface="Arial" charset="0"/>
              </a:rPr>
              <a:pPr/>
              <a:t>41</a:t>
            </a:fld>
            <a:endParaRPr lang="en-US">
              <a:latin typeface="Arial" charset="0"/>
            </a:endParaRPr>
          </a:p>
        </p:txBody>
      </p:sp>
    </p:spTree>
    <p:extLst>
      <p:ext uri="{BB962C8B-B14F-4D97-AF65-F5344CB8AC3E}">
        <p14:creationId xmlns:p14="http://schemas.microsoft.com/office/powerpoint/2010/main" val="1684320895"/>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3" descr="C:\d_drive\Keith\SQL Standards\NoSQL Databases\Geek and Poke NoSQL 6a00d8341d3df553ef0148c80ac6ef970c.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3463" y="0"/>
            <a:ext cx="4630737"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39"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charset="0"/>
                <a:ea typeface="ＭＳ Ｐゴシック" charset="0"/>
              </a:defRPr>
            </a:lvl1pPr>
            <a:lvl2pPr marL="742950" indent="-285750">
              <a:defRPr>
                <a:solidFill>
                  <a:schemeClr val="tx1"/>
                </a:solidFill>
                <a:latin typeface="Garamond" charset="0"/>
                <a:ea typeface="ＭＳ Ｐゴシック" charset="0"/>
              </a:defRPr>
            </a:lvl2pPr>
            <a:lvl3pPr marL="1143000" indent="-228600">
              <a:defRPr>
                <a:solidFill>
                  <a:schemeClr val="tx1"/>
                </a:solidFill>
                <a:latin typeface="Garamond" charset="0"/>
                <a:ea typeface="ＭＳ Ｐゴシック" charset="0"/>
              </a:defRPr>
            </a:lvl3pPr>
            <a:lvl4pPr marL="1600200" indent="-228600">
              <a:defRPr>
                <a:solidFill>
                  <a:schemeClr val="tx1"/>
                </a:solidFill>
                <a:latin typeface="Garamond" charset="0"/>
                <a:ea typeface="ＭＳ Ｐゴシック" charset="0"/>
              </a:defRPr>
            </a:lvl4pPr>
            <a:lvl5pPr marL="2057400" indent="-228600">
              <a:defRPr>
                <a:solidFill>
                  <a:schemeClr val="tx1"/>
                </a:solidFill>
                <a:latin typeface="Garamond" charset="0"/>
                <a:ea typeface="ＭＳ Ｐゴシック" charset="0"/>
              </a:defRPr>
            </a:lvl5pPr>
            <a:lvl6pPr marL="2514600" indent="-228600" fontAlgn="base">
              <a:spcBef>
                <a:spcPct val="0"/>
              </a:spcBef>
              <a:spcAft>
                <a:spcPct val="0"/>
              </a:spcAft>
              <a:defRPr>
                <a:solidFill>
                  <a:schemeClr val="tx1"/>
                </a:solidFill>
                <a:latin typeface="Garamond" charset="0"/>
                <a:ea typeface="ＭＳ Ｐゴシック" charset="0"/>
              </a:defRPr>
            </a:lvl6pPr>
            <a:lvl7pPr marL="2971800" indent="-228600" fontAlgn="base">
              <a:spcBef>
                <a:spcPct val="0"/>
              </a:spcBef>
              <a:spcAft>
                <a:spcPct val="0"/>
              </a:spcAft>
              <a:defRPr>
                <a:solidFill>
                  <a:schemeClr val="tx1"/>
                </a:solidFill>
                <a:latin typeface="Garamond" charset="0"/>
                <a:ea typeface="ＭＳ Ｐゴシック" charset="0"/>
              </a:defRPr>
            </a:lvl7pPr>
            <a:lvl8pPr marL="3429000" indent="-228600" fontAlgn="base">
              <a:spcBef>
                <a:spcPct val="0"/>
              </a:spcBef>
              <a:spcAft>
                <a:spcPct val="0"/>
              </a:spcAft>
              <a:defRPr>
                <a:solidFill>
                  <a:schemeClr val="tx1"/>
                </a:solidFill>
                <a:latin typeface="Garamond" charset="0"/>
                <a:ea typeface="ＭＳ Ｐゴシック" charset="0"/>
              </a:defRPr>
            </a:lvl8pPr>
            <a:lvl9pPr marL="3886200" indent="-228600" fontAlgn="base">
              <a:spcBef>
                <a:spcPct val="0"/>
              </a:spcBef>
              <a:spcAft>
                <a:spcPct val="0"/>
              </a:spcAft>
              <a:defRPr>
                <a:solidFill>
                  <a:schemeClr val="tx1"/>
                </a:solidFill>
                <a:latin typeface="Garamond" charset="0"/>
                <a:ea typeface="ＭＳ Ｐゴシック" charset="0"/>
              </a:defRPr>
            </a:lvl9pPr>
          </a:lstStyle>
          <a:p>
            <a:fld id="{96035CCC-4A92-B640-BD7C-1799D712276E}" type="datetime3">
              <a:rPr lang="en-US" smtClean="0">
                <a:latin typeface="Arial" charset="0"/>
              </a:rPr>
              <a:t>27 November 2017</a:t>
            </a:fld>
            <a:endParaRPr lang="en-US">
              <a:latin typeface="Arial" charset="0"/>
            </a:endParaRPr>
          </a:p>
        </p:txBody>
      </p:sp>
      <p:sp>
        <p:nvSpPr>
          <p:cNvPr id="39941"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charset="0"/>
                <a:ea typeface="ＭＳ Ｐゴシック" charset="0"/>
              </a:defRPr>
            </a:lvl1pPr>
            <a:lvl2pPr marL="742950" indent="-285750">
              <a:defRPr>
                <a:solidFill>
                  <a:schemeClr val="tx1"/>
                </a:solidFill>
                <a:latin typeface="Garamond" charset="0"/>
                <a:ea typeface="ＭＳ Ｐゴシック" charset="0"/>
              </a:defRPr>
            </a:lvl2pPr>
            <a:lvl3pPr marL="1143000" indent="-228600">
              <a:defRPr>
                <a:solidFill>
                  <a:schemeClr val="tx1"/>
                </a:solidFill>
                <a:latin typeface="Garamond" charset="0"/>
                <a:ea typeface="ＭＳ Ｐゴシック" charset="0"/>
              </a:defRPr>
            </a:lvl3pPr>
            <a:lvl4pPr marL="1600200" indent="-228600">
              <a:defRPr>
                <a:solidFill>
                  <a:schemeClr val="tx1"/>
                </a:solidFill>
                <a:latin typeface="Garamond" charset="0"/>
                <a:ea typeface="ＭＳ Ｐゴシック" charset="0"/>
              </a:defRPr>
            </a:lvl4pPr>
            <a:lvl5pPr marL="2057400" indent="-228600">
              <a:defRPr>
                <a:solidFill>
                  <a:schemeClr val="tx1"/>
                </a:solidFill>
                <a:latin typeface="Garamond" charset="0"/>
                <a:ea typeface="ＭＳ Ｐゴシック" charset="0"/>
              </a:defRPr>
            </a:lvl5pPr>
            <a:lvl6pPr marL="2514600" indent="-228600" fontAlgn="base">
              <a:spcBef>
                <a:spcPct val="0"/>
              </a:spcBef>
              <a:spcAft>
                <a:spcPct val="0"/>
              </a:spcAft>
              <a:defRPr>
                <a:solidFill>
                  <a:schemeClr val="tx1"/>
                </a:solidFill>
                <a:latin typeface="Garamond" charset="0"/>
                <a:ea typeface="ＭＳ Ｐゴシック" charset="0"/>
              </a:defRPr>
            </a:lvl6pPr>
            <a:lvl7pPr marL="2971800" indent="-228600" fontAlgn="base">
              <a:spcBef>
                <a:spcPct val="0"/>
              </a:spcBef>
              <a:spcAft>
                <a:spcPct val="0"/>
              </a:spcAft>
              <a:defRPr>
                <a:solidFill>
                  <a:schemeClr val="tx1"/>
                </a:solidFill>
                <a:latin typeface="Garamond" charset="0"/>
                <a:ea typeface="ＭＳ Ｐゴシック" charset="0"/>
              </a:defRPr>
            </a:lvl7pPr>
            <a:lvl8pPr marL="3429000" indent="-228600" fontAlgn="base">
              <a:spcBef>
                <a:spcPct val="0"/>
              </a:spcBef>
              <a:spcAft>
                <a:spcPct val="0"/>
              </a:spcAft>
              <a:defRPr>
                <a:solidFill>
                  <a:schemeClr val="tx1"/>
                </a:solidFill>
                <a:latin typeface="Garamond" charset="0"/>
                <a:ea typeface="ＭＳ Ｐゴシック" charset="0"/>
              </a:defRPr>
            </a:lvl8pPr>
            <a:lvl9pPr marL="3886200" indent="-228600" fontAlgn="base">
              <a:spcBef>
                <a:spcPct val="0"/>
              </a:spcBef>
              <a:spcAft>
                <a:spcPct val="0"/>
              </a:spcAft>
              <a:defRPr>
                <a:solidFill>
                  <a:schemeClr val="tx1"/>
                </a:solidFill>
                <a:latin typeface="Garamond" charset="0"/>
                <a:ea typeface="ＭＳ Ｐゴシック" charset="0"/>
              </a:defRPr>
            </a:lvl9pPr>
          </a:lstStyle>
          <a:p>
            <a:fld id="{1C373E8C-AAF2-5447-85BD-A0857F886EC7}" type="slidenum">
              <a:rPr lang="en-US">
                <a:latin typeface="Arial" charset="0"/>
              </a:rPr>
              <a:pPr/>
              <a:t>42</a:t>
            </a:fld>
            <a:endParaRPr lang="en-US">
              <a:latin typeface="Arial" charset="0"/>
            </a:endParaRPr>
          </a:p>
        </p:txBody>
      </p:sp>
    </p:spTree>
    <p:extLst>
      <p:ext uri="{BB962C8B-B14F-4D97-AF65-F5344CB8AC3E}">
        <p14:creationId xmlns:p14="http://schemas.microsoft.com/office/powerpoint/2010/main" val="1509593319"/>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Bored yet?</a:t>
            </a:r>
            <a:endParaRPr lang="en-US" dirty="0"/>
          </a:p>
        </p:txBody>
      </p:sp>
      <p:sp>
        <p:nvSpPr>
          <p:cNvPr id="3" name="Content Placeholder 2"/>
          <p:cNvSpPr>
            <a:spLocks noGrp="1"/>
          </p:cNvSpPr>
          <p:nvPr>
            <p:ph idx="1"/>
          </p:nvPr>
        </p:nvSpPr>
        <p:spPr/>
        <p:txBody>
          <a:bodyPr/>
          <a:lstStyle/>
          <a:p>
            <a:r>
              <a:rPr lang="en-US" dirty="0" smtClean="0"/>
              <a:t>10 min </a:t>
            </a:r>
            <a:br>
              <a:rPr lang="en-US" dirty="0" smtClean="0"/>
            </a:br>
            <a:r>
              <a:rPr lang="en-US" dirty="0" smtClean="0"/>
              <a:t>Break?</a:t>
            </a:r>
            <a:endParaRPr lang="en-US" dirty="0"/>
          </a:p>
        </p:txBody>
      </p:sp>
      <p:sp>
        <p:nvSpPr>
          <p:cNvPr id="5" name="Slide Number Placeholder 4"/>
          <p:cNvSpPr>
            <a:spLocks noGrp="1"/>
          </p:cNvSpPr>
          <p:nvPr>
            <p:ph type="sldNum" sz="quarter" idx="12"/>
          </p:nvPr>
        </p:nvSpPr>
        <p:spPr/>
        <p:txBody>
          <a:bodyPr/>
          <a:lstStyle/>
          <a:p>
            <a:fld id="{06D1F8CB-7A79-2C44-85CF-E197CAEA5005}" type="slidenum">
              <a:rPr lang="it-IT" smtClean="0"/>
              <a:pPr/>
              <a:t>43</a:t>
            </a:fld>
            <a:endParaRPr lang="it-IT"/>
          </a:p>
        </p:txBody>
      </p:sp>
      <p:pic>
        <p:nvPicPr>
          <p:cNvPr id="6" name="Picture 5"/>
          <p:cNvPicPr>
            <a:picLocks noChangeAspect="1"/>
          </p:cNvPicPr>
          <p:nvPr/>
        </p:nvPicPr>
        <p:blipFill>
          <a:blip r:embed="rId2"/>
          <a:stretch>
            <a:fillRect/>
          </a:stretch>
        </p:blipFill>
        <p:spPr>
          <a:xfrm>
            <a:off x="3849388" y="1187881"/>
            <a:ext cx="3113543" cy="4293096"/>
          </a:xfrm>
          <a:prstGeom prst="rect">
            <a:avLst/>
          </a:prstGeom>
        </p:spPr>
      </p:pic>
      <p:pic>
        <p:nvPicPr>
          <p:cNvPr id="7" name="Picture 6"/>
          <p:cNvPicPr>
            <a:picLocks noChangeAspect="1"/>
          </p:cNvPicPr>
          <p:nvPr/>
        </p:nvPicPr>
        <p:blipFill>
          <a:blip r:embed="rId3"/>
          <a:stretch>
            <a:fillRect/>
          </a:stretch>
        </p:blipFill>
        <p:spPr>
          <a:xfrm>
            <a:off x="974812" y="3801998"/>
            <a:ext cx="3535040" cy="2354337"/>
          </a:xfrm>
          <a:prstGeom prst="rect">
            <a:avLst/>
          </a:prstGeom>
        </p:spPr>
      </p:pic>
    </p:spTree>
    <p:extLst>
      <p:ext uri="{BB962C8B-B14F-4D97-AF65-F5344CB8AC3E}">
        <p14:creationId xmlns:p14="http://schemas.microsoft.com/office/powerpoint/2010/main" val="67077431"/>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a:t>Dynamo and BigTable</a:t>
            </a:r>
          </a:p>
        </p:txBody>
      </p:sp>
      <p:sp>
        <p:nvSpPr>
          <p:cNvPr id="90115" name="Rectangle 3"/>
          <p:cNvSpPr>
            <a:spLocks noGrp="1" noChangeArrowheads="1"/>
          </p:cNvSpPr>
          <p:nvPr>
            <p:ph type="body" idx="1"/>
          </p:nvPr>
        </p:nvSpPr>
        <p:spPr/>
        <p:txBody>
          <a:bodyPr/>
          <a:lstStyle/>
          <a:p>
            <a:r>
              <a:rPr lang="en-US" sz="2400" dirty="0"/>
              <a:t>Three major papers were the seeds of the </a:t>
            </a:r>
            <a:r>
              <a:rPr lang="en-US" sz="2400" dirty="0" err="1"/>
              <a:t>NoSQL</a:t>
            </a:r>
            <a:r>
              <a:rPr lang="en-US" sz="2400" dirty="0"/>
              <a:t> </a:t>
            </a:r>
            <a:r>
              <a:rPr lang="en-US" sz="2400" dirty="0" smtClean="0"/>
              <a:t>movement:</a:t>
            </a:r>
            <a:endParaRPr lang="en-US" sz="2400" dirty="0"/>
          </a:p>
          <a:p>
            <a:pPr lvl="1"/>
            <a:r>
              <a:rPr lang="en-US" sz="2200" dirty="0" err="1"/>
              <a:t>BigTable</a:t>
            </a:r>
            <a:r>
              <a:rPr lang="en-US" sz="2200" dirty="0"/>
              <a:t> (Google)</a:t>
            </a:r>
          </a:p>
          <a:p>
            <a:pPr lvl="1"/>
            <a:r>
              <a:rPr lang="en-US" sz="2200" dirty="0"/>
              <a:t>Dynamo (Amazon)</a:t>
            </a:r>
          </a:p>
          <a:p>
            <a:pPr lvl="2"/>
            <a:r>
              <a:rPr lang="en-US" sz="2000" dirty="0"/>
              <a:t>Gossip protocol (discovery and error detection)</a:t>
            </a:r>
          </a:p>
          <a:p>
            <a:pPr lvl="2"/>
            <a:r>
              <a:rPr lang="en-US" sz="2000" dirty="0"/>
              <a:t>Distributed key-value data store</a:t>
            </a:r>
          </a:p>
          <a:p>
            <a:pPr lvl="2"/>
            <a:r>
              <a:rPr lang="en-US" sz="2000" dirty="0"/>
              <a:t>Eventual consistency</a:t>
            </a:r>
          </a:p>
          <a:p>
            <a:pPr lvl="1"/>
            <a:r>
              <a:rPr lang="en-US" sz="2400" dirty="0"/>
              <a:t>CAP Theorem (discuss in a sec ..)</a:t>
            </a:r>
          </a:p>
        </p:txBody>
      </p:sp>
      <p:sp>
        <p:nvSpPr>
          <p:cNvPr id="2" name="Date Placeholder 1"/>
          <p:cNvSpPr>
            <a:spLocks noGrp="1"/>
          </p:cNvSpPr>
          <p:nvPr>
            <p:ph type="dt" sz="half" idx="10"/>
          </p:nvPr>
        </p:nvSpPr>
        <p:spPr/>
        <p:txBody>
          <a:bodyPr/>
          <a:lstStyle/>
          <a:p>
            <a:pPr>
              <a:defRPr/>
            </a:pPr>
            <a:fld id="{5F428DBC-02B9-EA4A-A1D9-B9B42C59317B}" type="datetime3">
              <a:rPr lang="en-US" smtClean="0"/>
              <a:t>27 November 2017</a:t>
            </a:fld>
            <a:endParaRPr lang="it-IT"/>
          </a:p>
        </p:txBody>
      </p:sp>
      <p:sp>
        <p:nvSpPr>
          <p:cNvPr id="3" name="Slide Number Placeholder 2"/>
          <p:cNvSpPr>
            <a:spLocks noGrp="1"/>
          </p:cNvSpPr>
          <p:nvPr>
            <p:ph type="sldNum" sz="quarter" idx="12"/>
          </p:nvPr>
        </p:nvSpPr>
        <p:spPr/>
        <p:txBody>
          <a:bodyPr/>
          <a:lstStyle/>
          <a:p>
            <a:pPr>
              <a:defRPr/>
            </a:pPr>
            <a:fld id="{1B1625E7-A0C6-CE42-A3E8-6094708A5C26}" type="slidenum">
              <a:rPr lang="it-IT" altLang="en-US" smtClean="0"/>
              <a:pPr>
                <a:defRPr/>
              </a:pPr>
              <a:t>44</a:t>
            </a:fld>
            <a:endParaRPr lang="it-IT" altLang="en-US"/>
          </a:p>
        </p:txBody>
      </p:sp>
    </p:spTree>
    <p:extLst>
      <p:ext uri="{BB962C8B-B14F-4D97-AF65-F5344CB8AC3E}">
        <p14:creationId xmlns:p14="http://schemas.microsoft.com/office/powerpoint/2010/main" val="4042347680"/>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t>The Perfect Storm</a:t>
            </a:r>
          </a:p>
        </p:txBody>
      </p:sp>
      <p:sp>
        <p:nvSpPr>
          <p:cNvPr id="18435" name="Rectangle 3"/>
          <p:cNvSpPr>
            <a:spLocks noGrp="1" noChangeArrowheads="1"/>
          </p:cNvSpPr>
          <p:nvPr>
            <p:ph type="body" idx="1"/>
          </p:nvPr>
        </p:nvSpPr>
        <p:spPr/>
        <p:txBody>
          <a:bodyPr/>
          <a:lstStyle/>
          <a:p>
            <a:r>
              <a:rPr lang="en-US" sz="2400" dirty="0"/>
              <a:t>Large datasets, acceptance of alternatives, and dynamically-typed data has come together in a perfect </a:t>
            </a:r>
            <a:r>
              <a:rPr lang="en-US" sz="2400" dirty="0" smtClean="0"/>
              <a:t>storm</a:t>
            </a:r>
          </a:p>
          <a:p>
            <a:pPr marL="0" indent="0">
              <a:buNone/>
            </a:pPr>
            <a:endParaRPr lang="en-US" sz="2400" dirty="0"/>
          </a:p>
          <a:p>
            <a:r>
              <a:rPr lang="en-US" sz="2400" dirty="0"/>
              <a:t>Not a backlash/rebellion against RDBMS</a:t>
            </a:r>
          </a:p>
          <a:p>
            <a:endParaRPr lang="en-US" sz="2400" dirty="0" smtClean="0"/>
          </a:p>
          <a:p>
            <a:r>
              <a:rPr lang="en-US" sz="2400" dirty="0" smtClean="0"/>
              <a:t>SQL </a:t>
            </a:r>
            <a:r>
              <a:rPr lang="en-US" sz="2400" dirty="0"/>
              <a:t>is a rich query language that cannot be rivaled by the current list of </a:t>
            </a:r>
            <a:r>
              <a:rPr lang="en-US" sz="2400" dirty="0" err="1"/>
              <a:t>NoSQL</a:t>
            </a:r>
            <a:r>
              <a:rPr lang="en-US" sz="2400" dirty="0"/>
              <a:t> offerings</a:t>
            </a:r>
          </a:p>
        </p:txBody>
      </p:sp>
      <p:sp>
        <p:nvSpPr>
          <p:cNvPr id="2" name="Date Placeholder 1"/>
          <p:cNvSpPr>
            <a:spLocks noGrp="1"/>
          </p:cNvSpPr>
          <p:nvPr>
            <p:ph type="dt" sz="half" idx="10"/>
          </p:nvPr>
        </p:nvSpPr>
        <p:spPr/>
        <p:txBody>
          <a:bodyPr/>
          <a:lstStyle/>
          <a:p>
            <a:pPr>
              <a:defRPr/>
            </a:pPr>
            <a:fld id="{AFA31FB6-E0FA-8143-BADA-77C0B01C2C84}" type="datetime3">
              <a:rPr lang="en-US" smtClean="0"/>
              <a:t>27 November 2017</a:t>
            </a:fld>
            <a:endParaRPr lang="it-IT"/>
          </a:p>
        </p:txBody>
      </p:sp>
      <p:sp>
        <p:nvSpPr>
          <p:cNvPr id="3" name="Slide Number Placeholder 2"/>
          <p:cNvSpPr>
            <a:spLocks noGrp="1"/>
          </p:cNvSpPr>
          <p:nvPr>
            <p:ph type="sldNum" sz="quarter" idx="12"/>
          </p:nvPr>
        </p:nvSpPr>
        <p:spPr/>
        <p:txBody>
          <a:bodyPr/>
          <a:lstStyle/>
          <a:p>
            <a:pPr>
              <a:defRPr/>
            </a:pPr>
            <a:fld id="{1B1625E7-A0C6-CE42-A3E8-6094708A5C26}" type="slidenum">
              <a:rPr lang="it-IT" altLang="en-US" smtClean="0"/>
              <a:pPr>
                <a:defRPr/>
              </a:pPr>
              <a:t>45</a:t>
            </a:fld>
            <a:endParaRPr lang="it-IT" altLang="en-US"/>
          </a:p>
        </p:txBody>
      </p:sp>
    </p:spTree>
    <p:extLst>
      <p:ext uri="{BB962C8B-B14F-4D97-AF65-F5344CB8AC3E}">
        <p14:creationId xmlns:p14="http://schemas.microsoft.com/office/powerpoint/2010/main" val="226231496"/>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a:t>CAP Theorem</a:t>
            </a:r>
          </a:p>
        </p:txBody>
      </p:sp>
      <p:sp>
        <p:nvSpPr>
          <p:cNvPr id="40963" name="Rectangle 3"/>
          <p:cNvSpPr>
            <a:spLocks noGrp="1" noChangeArrowheads="1"/>
          </p:cNvSpPr>
          <p:nvPr>
            <p:ph type="body" idx="1"/>
          </p:nvPr>
        </p:nvSpPr>
        <p:spPr/>
        <p:txBody>
          <a:bodyPr/>
          <a:lstStyle/>
          <a:p>
            <a:r>
              <a:rPr lang="en-US" sz="2400" dirty="0"/>
              <a:t>Three properties of a system: consistency, availability and partitions</a:t>
            </a:r>
          </a:p>
          <a:p>
            <a:endParaRPr lang="en-US" sz="2400" dirty="0" smtClean="0"/>
          </a:p>
          <a:p>
            <a:r>
              <a:rPr lang="en-US" sz="2400" b="1" dirty="0" smtClean="0"/>
              <a:t>Theorem: “you </a:t>
            </a:r>
            <a:r>
              <a:rPr lang="en-US" sz="2400" b="1" dirty="0"/>
              <a:t>can have at most two of these three properties for any shared-data </a:t>
            </a:r>
            <a:r>
              <a:rPr lang="en-US" sz="2400" b="1" dirty="0" smtClean="0"/>
              <a:t>system”</a:t>
            </a:r>
            <a:endParaRPr lang="en-US" sz="2400" b="1" dirty="0"/>
          </a:p>
          <a:p>
            <a:endParaRPr lang="en-US" sz="2400" dirty="0" smtClean="0"/>
          </a:p>
          <a:p>
            <a:r>
              <a:rPr lang="en-US" sz="2400" dirty="0" smtClean="0"/>
              <a:t>To </a:t>
            </a:r>
            <a:r>
              <a:rPr lang="en-US" sz="2400" dirty="0"/>
              <a:t>scale out, you have to partition.  That leaves either consistency or availability to choose from</a:t>
            </a:r>
          </a:p>
          <a:p>
            <a:pPr lvl="1"/>
            <a:r>
              <a:rPr lang="en-US" sz="2200" dirty="0"/>
              <a:t>In almost all cases, you would choose availability over consistency</a:t>
            </a:r>
          </a:p>
        </p:txBody>
      </p:sp>
      <p:sp>
        <p:nvSpPr>
          <p:cNvPr id="2" name="Date Placeholder 1"/>
          <p:cNvSpPr>
            <a:spLocks noGrp="1"/>
          </p:cNvSpPr>
          <p:nvPr>
            <p:ph type="dt" sz="half" idx="10"/>
          </p:nvPr>
        </p:nvSpPr>
        <p:spPr/>
        <p:txBody>
          <a:bodyPr/>
          <a:lstStyle/>
          <a:p>
            <a:pPr>
              <a:defRPr/>
            </a:pPr>
            <a:fld id="{3B5C7529-A1F4-A940-806C-51F1EED5D5F2}" type="datetime3">
              <a:rPr lang="en-US" smtClean="0"/>
              <a:t>27 November 2017</a:t>
            </a:fld>
            <a:endParaRPr lang="it-IT"/>
          </a:p>
        </p:txBody>
      </p:sp>
      <p:sp>
        <p:nvSpPr>
          <p:cNvPr id="3" name="Slide Number Placeholder 2"/>
          <p:cNvSpPr>
            <a:spLocks noGrp="1"/>
          </p:cNvSpPr>
          <p:nvPr>
            <p:ph type="sldNum" sz="quarter" idx="12"/>
          </p:nvPr>
        </p:nvSpPr>
        <p:spPr/>
        <p:txBody>
          <a:bodyPr/>
          <a:lstStyle/>
          <a:p>
            <a:pPr>
              <a:defRPr/>
            </a:pPr>
            <a:fld id="{1B1625E7-A0C6-CE42-A3E8-6094708A5C26}" type="slidenum">
              <a:rPr lang="it-IT" altLang="en-US" smtClean="0"/>
              <a:pPr>
                <a:defRPr/>
              </a:pPr>
              <a:t>46</a:t>
            </a:fld>
            <a:endParaRPr lang="it-IT" altLang="en-US"/>
          </a:p>
        </p:txBody>
      </p:sp>
    </p:spTree>
    <p:extLst>
      <p:ext uri="{BB962C8B-B14F-4D97-AF65-F5344CB8AC3E}">
        <p14:creationId xmlns:p14="http://schemas.microsoft.com/office/powerpoint/2010/main" val="58271980"/>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a:t>Availability</a:t>
            </a:r>
          </a:p>
        </p:txBody>
      </p:sp>
      <p:sp>
        <p:nvSpPr>
          <p:cNvPr id="45059" name="Rectangle 3"/>
          <p:cNvSpPr>
            <a:spLocks noGrp="1" noChangeArrowheads="1"/>
          </p:cNvSpPr>
          <p:nvPr>
            <p:ph type="body" idx="1"/>
          </p:nvPr>
        </p:nvSpPr>
        <p:spPr/>
        <p:txBody>
          <a:bodyPr/>
          <a:lstStyle/>
          <a:p>
            <a:r>
              <a:rPr lang="en-US" sz="2400" dirty="0"/>
              <a:t>Traditionally, thought of as the server/process available five 9</a:t>
            </a:r>
            <a:r>
              <a:rPr lang="ja-JP" altLang="en-US" sz="2400" dirty="0">
                <a:latin typeface="Arial"/>
              </a:rPr>
              <a:t>’</a:t>
            </a:r>
            <a:r>
              <a:rPr lang="en-US" sz="2400" dirty="0"/>
              <a:t>s (99.999 %)</a:t>
            </a:r>
            <a:r>
              <a:rPr lang="en-US" sz="2400" dirty="0" smtClean="0"/>
              <a:t>.</a:t>
            </a:r>
          </a:p>
          <a:p>
            <a:pPr marL="0" indent="0">
              <a:buNone/>
            </a:pPr>
            <a:endParaRPr lang="en-US" sz="2400" dirty="0"/>
          </a:p>
          <a:p>
            <a:r>
              <a:rPr lang="en-US" sz="2400" dirty="0"/>
              <a:t>However, for large node system, at almost any point in time there</a:t>
            </a:r>
            <a:r>
              <a:rPr lang="ja-JP" altLang="en-US" sz="2400" dirty="0">
                <a:latin typeface="Arial"/>
              </a:rPr>
              <a:t>’</a:t>
            </a:r>
            <a:r>
              <a:rPr lang="en-US" sz="2400" dirty="0"/>
              <a:t>s a good chance that a node is either down or there is a network disruption among the nodes. </a:t>
            </a:r>
          </a:p>
          <a:p>
            <a:pPr lvl="1"/>
            <a:r>
              <a:rPr lang="en-US" sz="2200" dirty="0"/>
              <a:t>Want a system that is resilient in the face of network disruption</a:t>
            </a:r>
          </a:p>
        </p:txBody>
      </p:sp>
      <p:sp>
        <p:nvSpPr>
          <p:cNvPr id="2" name="Date Placeholder 1"/>
          <p:cNvSpPr>
            <a:spLocks noGrp="1"/>
          </p:cNvSpPr>
          <p:nvPr>
            <p:ph type="dt" sz="half" idx="10"/>
          </p:nvPr>
        </p:nvSpPr>
        <p:spPr/>
        <p:txBody>
          <a:bodyPr/>
          <a:lstStyle/>
          <a:p>
            <a:pPr>
              <a:defRPr/>
            </a:pPr>
            <a:fld id="{8CED94CF-8751-8D40-8E36-CBAE605A7433}" type="datetime3">
              <a:rPr lang="en-US" smtClean="0"/>
              <a:t>27 November 2017</a:t>
            </a:fld>
            <a:endParaRPr lang="it-IT"/>
          </a:p>
        </p:txBody>
      </p:sp>
      <p:sp>
        <p:nvSpPr>
          <p:cNvPr id="3" name="Slide Number Placeholder 2"/>
          <p:cNvSpPr>
            <a:spLocks noGrp="1"/>
          </p:cNvSpPr>
          <p:nvPr>
            <p:ph type="sldNum" sz="quarter" idx="12"/>
          </p:nvPr>
        </p:nvSpPr>
        <p:spPr/>
        <p:txBody>
          <a:bodyPr/>
          <a:lstStyle/>
          <a:p>
            <a:pPr>
              <a:defRPr/>
            </a:pPr>
            <a:fld id="{1B1625E7-A0C6-CE42-A3E8-6094708A5C26}" type="slidenum">
              <a:rPr lang="it-IT" altLang="en-US" smtClean="0"/>
              <a:pPr>
                <a:defRPr/>
              </a:pPr>
              <a:t>47</a:t>
            </a:fld>
            <a:endParaRPr lang="it-IT" altLang="en-US"/>
          </a:p>
        </p:txBody>
      </p:sp>
    </p:spTree>
    <p:extLst>
      <p:ext uri="{BB962C8B-B14F-4D97-AF65-F5344CB8AC3E}">
        <p14:creationId xmlns:p14="http://schemas.microsoft.com/office/powerpoint/2010/main" val="4250517045"/>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US"/>
              <a:t>Consistency Model</a:t>
            </a:r>
          </a:p>
        </p:txBody>
      </p:sp>
      <p:sp>
        <p:nvSpPr>
          <p:cNvPr id="73731" name="Rectangle 3"/>
          <p:cNvSpPr>
            <a:spLocks noGrp="1" noChangeArrowheads="1"/>
          </p:cNvSpPr>
          <p:nvPr>
            <p:ph type="body" idx="1"/>
          </p:nvPr>
        </p:nvSpPr>
        <p:spPr>
          <a:xfrm>
            <a:off x="228600" y="1219200"/>
            <a:ext cx="8763000" cy="5181600"/>
          </a:xfrm>
        </p:spPr>
        <p:txBody>
          <a:bodyPr/>
          <a:lstStyle/>
          <a:p>
            <a:r>
              <a:rPr lang="en-US" sz="2400" dirty="0"/>
              <a:t>A consistency model determines rules for visibility and apparent order of updates</a:t>
            </a:r>
            <a:r>
              <a:rPr lang="en-US" sz="2400" dirty="0" smtClean="0"/>
              <a:t>.</a:t>
            </a:r>
          </a:p>
          <a:p>
            <a:pPr marL="0" indent="0">
              <a:buNone/>
            </a:pPr>
            <a:endParaRPr lang="en-US" sz="2400" dirty="0"/>
          </a:p>
          <a:p>
            <a:r>
              <a:rPr lang="en-US" sz="2400" dirty="0"/>
              <a:t>For example:</a:t>
            </a:r>
          </a:p>
          <a:p>
            <a:pPr lvl="1"/>
            <a:r>
              <a:rPr lang="en-US" sz="2000" dirty="0"/>
              <a:t>Row X is replicated on nodes M and N</a:t>
            </a:r>
          </a:p>
          <a:p>
            <a:pPr lvl="1"/>
            <a:r>
              <a:rPr lang="en-US" sz="2000" dirty="0"/>
              <a:t>Client A writes row X to node N</a:t>
            </a:r>
          </a:p>
          <a:p>
            <a:pPr lvl="1"/>
            <a:r>
              <a:rPr lang="en-US" sz="2000" dirty="0"/>
              <a:t>Some period of time t elapses.</a:t>
            </a:r>
          </a:p>
          <a:p>
            <a:pPr lvl="1"/>
            <a:r>
              <a:rPr lang="en-US" sz="2000" dirty="0"/>
              <a:t>Client B reads row X from node M</a:t>
            </a:r>
          </a:p>
          <a:p>
            <a:pPr lvl="1"/>
            <a:r>
              <a:rPr lang="en-US" sz="2000" dirty="0"/>
              <a:t>Does client B see the write from client A?</a:t>
            </a:r>
          </a:p>
          <a:p>
            <a:pPr lvl="1"/>
            <a:r>
              <a:rPr lang="en-US" sz="2000" dirty="0"/>
              <a:t>Consistency is a continuum with tradeoffs</a:t>
            </a:r>
          </a:p>
          <a:p>
            <a:pPr lvl="1"/>
            <a:r>
              <a:rPr lang="en-US" sz="2000" dirty="0"/>
              <a:t>For </a:t>
            </a:r>
            <a:r>
              <a:rPr lang="en-US" sz="2000" dirty="0" err="1"/>
              <a:t>NoSQL</a:t>
            </a:r>
            <a:r>
              <a:rPr lang="en-US" sz="2000" dirty="0"/>
              <a:t>, the answer would be: maybe</a:t>
            </a:r>
          </a:p>
          <a:p>
            <a:pPr lvl="1"/>
            <a:r>
              <a:rPr lang="en-US" sz="2000" dirty="0"/>
              <a:t>CAP Theorem states: Strict Consistency can't be achieved at the same time as availability and partition-tolerance.</a:t>
            </a:r>
          </a:p>
        </p:txBody>
      </p:sp>
      <p:sp>
        <p:nvSpPr>
          <p:cNvPr id="2" name="Date Placeholder 1"/>
          <p:cNvSpPr>
            <a:spLocks noGrp="1"/>
          </p:cNvSpPr>
          <p:nvPr>
            <p:ph type="dt" sz="half" idx="10"/>
          </p:nvPr>
        </p:nvSpPr>
        <p:spPr/>
        <p:txBody>
          <a:bodyPr/>
          <a:lstStyle/>
          <a:p>
            <a:pPr>
              <a:defRPr/>
            </a:pPr>
            <a:fld id="{9F4F6AA7-6E80-2C4E-9FDE-39CED1D0CDDD}" type="datetime3">
              <a:rPr lang="en-US" smtClean="0"/>
              <a:t>27 November 2017</a:t>
            </a:fld>
            <a:endParaRPr lang="it-IT"/>
          </a:p>
        </p:txBody>
      </p:sp>
      <p:sp>
        <p:nvSpPr>
          <p:cNvPr id="3" name="Slide Number Placeholder 2"/>
          <p:cNvSpPr>
            <a:spLocks noGrp="1"/>
          </p:cNvSpPr>
          <p:nvPr>
            <p:ph type="sldNum" sz="quarter" idx="12"/>
          </p:nvPr>
        </p:nvSpPr>
        <p:spPr/>
        <p:txBody>
          <a:bodyPr/>
          <a:lstStyle/>
          <a:p>
            <a:pPr>
              <a:defRPr/>
            </a:pPr>
            <a:fld id="{1B1625E7-A0C6-CE42-A3E8-6094708A5C26}" type="slidenum">
              <a:rPr lang="it-IT" altLang="en-US" smtClean="0"/>
              <a:pPr>
                <a:defRPr/>
              </a:pPr>
              <a:t>48</a:t>
            </a:fld>
            <a:endParaRPr lang="it-IT" altLang="en-US"/>
          </a:p>
        </p:txBody>
      </p:sp>
    </p:spTree>
    <p:extLst>
      <p:ext uri="{BB962C8B-B14F-4D97-AF65-F5344CB8AC3E}">
        <p14:creationId xmlns:p14="http://schemas.microsoft.com/office/powerpoint/2010/main" val="1030424798"/>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a:t>Eventual Consistency</a:t>
            </a:r>
          </a:p>
        </p:txBody>
      </p:sp>
      <p:sp>
        <p:nvSpPr>
          <p:cNvPr id="43011" name="Rectangle 3"/>
          <p:cNvSpPr>
            <a:spLocks noGrp="1" noChangeArrowheads="1"/>
          </p:cNvSpPr>
          <p:nvPr>
            <p:ph type="body" idx="1"/>
          </p:nvPr>
        </p:nvSpPr>
        <p:spPr/>
        <p:txBody>
          <a:bodyPr/>
          <a:lstStyle/>
          <a:p>
            <a:r>
              <a:rPr lang="en-US" sz="2400" dirty="0"/>
              <a:t>When no updates occur for a long period of time, eventually all updates will propagate through the system and all the nodes will be </a:t>
            </a:r>
            <a:r>
              <a:rPr lang="en-US" sz="2400" dirty="0" smtClean="0"/>
              <a:t>consistent</a:t>
            </a:r>
          </a:p>
          <a:p>
            <a:pPr marL="0" indent="0">
              <a:buNone/>
            </a:pPr>
            <a:endParaRPr lang="en-US" sz="2400" dirty="0"/>
          </a:p>
          <a:p>
            <a:r>
              <a:rPr lang="en-US" sz="2400" dirty="0"/>
              <a:t>For a given accepted update and a given node, eventually either the update reaches the node or the node is removed from service</a:t>
            </a:r>
          </a:p>
          <a:p>
            <a:endParaRPr lang="en-US" sz="2400" dirty="0" smtClean="0"/>
          </a:p>
          <a:p>
            <a:r>
              <a:rPr lang="en-US" sz="2400" dirty="0" smtClean="0"/>
              <a:t>Known </a:t>
            </a:r>
            <a:r>
              <a:rPr lang="en-US" sz="2400" dirty="0"/>
              <a:t>as BASE (</a:t>
            </a:r>
            <a:r>
              <a:rPr lang="en-US" sz="2400" b="1" dirty="0"/>
              <a:t>B</a:t>
            </a:r>
            <a:r>
              <a:rPr lang="en-US" sz="2400" dirty="0"/>
              <a:t>asically </a:t>
            </a:r>
            <a:r>
              <a:rPr lang="en-US" sz="2400" b="1" dirty="0"/>
              <a:t>A</a:t>
            </a:r>
            <a:r>
              <a:rPr lang="en-US" sz="2400" dirty="0"/>
              <a:t>vailable, </a:t>
            </a:r>
            <a:r>
              <a:rPr lang="en-US" sz="2400" b="1" dirty="0"/>
              <a:t>S</a:t>
            </a:r>
            <a:r>
              <a:rPr lang="en-US" sz="2400" dirty="0"/>
              <a:t>oft state, </a:t>
            </a:r>
            <a:r>
              <a:rPr lang="en-US" sz="2400" b="1" dirty="0"/>
              <a:t>E</a:t>
            </a:r>
            <a:r>
              <a:rPr lang="en-US" sz="2400" dirty="0"/>
              <a:t>ventual consistency), as opposed to ACID</a:t>
            </a:r>
          </a:p>
        </p:txBody>
      </p:sp>
      <p:sp>
        <p:nvSpPr>
          <p:cNvPr id="2" name="Date Placeholder 1"/>
          <p:cNvSpPr>
            <a:spLocks noGrp="1"/>
          </p:cNvSpPr>
          <p:nvPr>
            <p:ph type="dt" sz="half" idx="10"/>
          </p:nvPr>
        </p:nvSpPr>
        <p:spPr/>
        <p:txBody>
          <a:bodyPr/>
          <a:lstStyle/>
          <a:p>
            <a:pPr>
              <a:defRPr/>
            </a:pPr>
            <a:fld id="{7FAD01A1-95C3-B148-9434-05A8002C94FC}" type="datetime3">
              <a:rPr lang="en-US" smtClean="0"/>
              <a:t>27 November 2017</a:t>
            </a:fld>
            <a:endParaRPr lang="it-IT"/>
          </a:p>
        </p:txBody>
      </p:sp>
      <p:sp>
        <p:nvSpPr>
          <p:cNvPr id="3" name="Slide Number Placeholder 2"/>
          <p:cNvSpPr>
            <a:spLocks noGrp="1"/>
          </p:cNvSpPr>
          <p:nvPr>
            <p:ph type="sldNum" sz="quarter" idx="12"/>
          </p:nvPr>
        </p:nvSpPr>
        <p:spPr/>
        <p:txBody>
          <a:bodyPr/>
          <a:lstStyle/>
          <a:p>
            <a:pPr>
              <a:defRPr/>
            </a:pPr>
            <a:fld id="{1B1625E7-A0C6-CE42-A3E8-6094708A5C26}" type="slidenum">
              <a:rPr lang="it-IT" altLang="en-US" smtClean="0"/>
              <a:pPr>
                <a:defRPr/>
              </a:pPr>
              <a:t>49</a:t>
            </a:fld>
            <a:endParaRPr lang="it-IT" altLang="en-US"/>
          </a:p>
        </p:txBody>
      </p:sp>
    </p:spTree>
    <p:extLst>
      <p:ext uri="{BB962C8B-B14F-4D97-AF65-F5344CB8AC3E}">
        <p14:creationId xmlns:p14="http://schemas.microsoft.com/office/powerpoint/2010/main" val="2557704155"/>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Arial"/>
                <a:cs typeface="Arial"/>
              </a:rPr>
              <a:t>SQL Physical Layer Abstraction</a:t>
            </a:r>
          </a:p>
        </p:txBody>
      </p:sp>
      <p:sp>
        <p:nvSpPr>
          <p:cNvPr id="3" name="Content Placeholder 2"/>
          <p:cNvSpPr>
            <a:spLocks noGrp="1"/>
          </p:cNvSpPr>
          <p:nvPr>
            <p:ph idx="1"/>
          </p:nvPr>
        </p:nvSpPr>
        <p:spPr/>
        <p:txBody>
          <a:bodyPr/>
          <a:lstStyle/>
          <a:p>
            <a:pPr>
              <a:buFont typeface="Wingdings" pitchFamily="2" charset="2"/>
              <a:buChar char="n"/>
              <a:defRPr/>
            </a:pPr>
            <a:r>
              <a:rPr lang="en-US" dirty="0" smtClean="0">
                <a:ea typeface="+mn-ea"/>
              </a:rPr>
              <a:t>Applications specify what, not how</a:t>
            </a:r>
          </a:p>
          <a:p>
            <a:pPr>
              <a:buFont typeface="Wingdings" pitchFamily="2" charset="2"/>
              <a:buChar char="n"/>
              <a:defRPr/>
            </a:pPr>
            <a:r>
              <a:rPr lang="en-US" dirty="0" smtClean="0">
                <a:ea typeface="+mn-ea"/>
              </a:rPr>
              <a:t>Query optimization engine</a:t>
            </a:r>
          </a:p>
          <a:p>
            <a:pPr>
              <a:buFont typeface="Wingdings" pitchFamily="2" charset="2"/>
              <a:buChar char="n"/>
              <a:defRPr/>
            </a:pPr>
            <a:r>
              <a:rPr lang="en-US" dirty="0" smtClean="0">
                <a:ea typeface="+mn-ea"/>
              </a:rPr>
              <a:t>Physical layer can change without modifying applications</a:t>
            </a:r>
          </a:p>
          <a:p>
            <a:pPr lvl="1">
              <a:buFont typeface="Wingdings" pitchFamily="2" charset="2"/>
              <a:buChar char="n"/>
              <a:defRPr/>
            </a:pPr>
            <a:r>
              <a:rPr lang="en-US" dirty="0" smtClean="0"/>
              <a:t>Create indexes to support queries</a:t>
            </a:r>
          </a:p>
          <a:p>
            <a:pPr lvl="1">
              <a:buFont typeface="Wingdings" pitchFamily="2" charset="2"/>
              <a:buChar char="n"/>
              <a:defRPr/>
            </a:pPr>
            <a:r>
              <a:rPr lang="en-US" dirty="0" smtClean="0"/>
              <a:t>In Memory databases</a:t>
            </a:r>
          </a:p>
          <a:p>
            <a:pPr>
              <a:buFont typeface="Wingdings" pitchFamily="2" charset="2"/>
              <a:buChar char="n"/>
              <a:defRPr/>
            </a:pPr>
            <a:endParaRPr lang="en-US" dirty="0">
              <a:ea typeface="+mn-ea"/>
            </a:endParaRPr>
          </a:p>
          <a:p>
            <a:pPr>
              <a:buFont typeface="Wingdings" pitchFamily="2" charset="2"/>
              <a:buChar char="n"/>
              <a:defRPr/>
            </a:pPr>
            <a:endParaRPr lang="en-US" dirty="0">
              <a:ea typeface="+mn-ea"/>
            </a:endParaRPr>
          </a:p>
        </p:txBody>
      </p:sp>
      <p:sp>
        <p:nvSpPr>
          <p:cNvPr id="10244"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charset="0"/>
                <a:ea typeface="ＭＳ Ｐゴシック" charset="0"/>
              </a:defRPr>
            </a:lvl1pPr>
            <a:lvl2pPr marL="742950" indent="-285750">
              <a:defRPr>
                <a:solidFill>
                  <a:schemeClr val="tx1"/>
                </a:solidFill>
                <a:latin typeface="Garamond" charset="0"/>
                <a:ea typeface="ＭＳ Ｐゴシック" charset="0"/>
              </a:defRPr>
            </a:lvl2pPr>
            <a:lvl3pPr marL="1143000" indent="-228600">
              <a:defRPr>
                <a:solidFill>
                  <a:schemeClr val="tx1"/>
                </a:solidFill>
                <a:latin typeface="Garamond" charset="0"/>
                <a:ea typeface="ＭＳ Ｐゴシック" charset="0"/>
              </a:defRPr>
            </a:lvl3pPr>
            <a:lvl4pPr marL="1600200" indent="-228600">
              <a:defRPr>
                <a:solidFill>
                  <a:schemeClr val="tx1"/>
                </a:solidFill>
                <a:latin typeface="Garamond" charset="0"/>
                <a:ea typeface="ＭＳ Ｐゴシック" charset="0"/>
              </a:defRPr>
            </a:lvl4pPr>
            <a:lvl5pPr marL="2057400" indent="-228600">
              <a:defRPr>
                <a:solidFill>
                  <a:schemeClr val="tx1"/>
                </a:solidFill>
                <a:latin typeface="Garamond" charset="0"/>
                <a:ea typeface="ＭＳ Ｐゴシック" charset="0"/>
              </a:defRPr>
            </a:lvl5pPr>
            <a:lvl6pPr marL="2514600" indent="-228600" fontAlgn="base">
              <a:spcBef>
                <a:spcPct val="0"/>
              </a:spcBef>
              <a:spcAft>
                <a:spcPct val="0"/>
              </a:spcAft>
              <a:defRPr>
                <a:solidFill>
                  <a:schemeClr val="tx1"/>
                </a:solidFill>
                <a:latin typeface="Garamond" charset="0"/>
                <a:ea typeface="ＭＳ Ｐゴシック" charset="0"/>
              </a:defRPr>
            </a:lvl6pPr>
            <a:lvl7pPr marL="2971800" indent="-228600" fontAlgn="base">
              <a:spcBef>
                <a:spcPct val="0"/>
              </a:spcBef>
              <a:spcAft>
                <a:spcPct val="0"/>
              </a:spcAft>
              <a:defRPr>
                <a:solidFill>
                  <a:schemeClr val="tx1"/>
                </a:solidFill>
                <a:latin typeface="Garamond" charset="0"/>
                <a:ea typeface="ＭＳ Ｐゴシック" charset="0"/>
              </a:defRPr>
            </a:lvl7pPr>
            <a:lvl8pPr marL="3429000" indent="-228600" fontAlgn="base">
              <a:spcBef>
                <a:spcPct val="0"/>
              </a:spcBef>
              <a:spcAft>
                <a:spcPct val="0"/>
              </a:spcAft>
              <a:defRPr>
                <a:solidFill>
                  <a:schemeClr val="tx1"/>
                </a:solidFill>
                <a:latin typeface="Garamond" charset="0"/>
                <a:ea typeface="ＭＳ Ｐゴシック" charset="0"/>
              </a:defRPr>
            </a:lvl8pPr>
            <a:lvl9pPr marL="3886200" indent="-228600" fontAlgn="base">
              <a:spcBef>
                <a:spcPct val="0"/>
              </a:spcBef>
              <a:spcAft>
                <a:spcPct val="0"/>
              </a:spcAft>
              <a:defRPr>
                <a:solidFill>
                  <a:schemeClr val="tx1"/>
                </a:solidFill>
                <a:latin typeface="Garamond" charset="0"/>
                <a:ea typeface="ＭＳ Ｐゴシック" charset="0"/>
              </a:defRPr>
            </a:lvl9pPr>
          </a:lstStyle>
          <a:p>
            <a:fld id="{0DA62C9C-8D64-A140-A133-123A17D6E577}" type="datetime3">
              <a:rPr lang="en-US" smtClean="0">
                <a:latin typeface="Arial" charset="0"/>
              </a:rPr>
              <a:t>27 November 2017</a:t>
            </a:fld>
            <a:endParaRPr lang="en-US">
              <a:latin typeface="Arial" charset="0"/>
            </a:endParaRPr>
          </a:p>
        </p:txBody>
      </p:sp>
      <p:sp>
        <p:nvSpPr>
          <p:cNvPr id="10246"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charset="0"/>
                <a:ea typeface="ＭＳ Ｐゴシック" charset="0"/>
              </a:defRPr>
            </a:lvl1pPr>
            <a:lvl2pPr marL="742950" indent="-285750">
              <a:defRPr>
                <a:solidFill>
                  <a:schemeClr val="tx1"/>
                </a:solidFill>
                <a:latin typeface="Garamond" charset="0"/>
                <a:ea typeface="ＭＳ Ｐゴシック" charset="0"/>
              </a:defRPr>
            </a:lvl2pPr>
            <a:lvl3pPr marL="1143000" indent="-228600">
              <a:defRPr>
                <a:solidFill>
                  <a:schemeClr val="tx1"/>
                </a:solidFill>
                <a:latin typeface="Garamond" charset="0"/>
                <a:ea typeface="ＭＳ Ｐゴシック" charset="0"/>
              </a:defRPr>
            </a:lvl3pPr>
            <a:lvl4pPr marL="1600200" indent="-228600">
              <a:defRPr>
                <a:solidFill>
                  <a:schemeClr val="tx1"/>
                </a:solidFill>
                <a:latin typeface="Garamond" charset="0"/>
                <a:ea typeface="ＭＳ Ｐゴシック" charset="0"/>
              </a:defRPr>
            </a:lvl4pPr>
            <a:lvl5pPr marL="2057400" indent="-228600">
              <a:defRPr>
                <a:solidFill>
                  <a:schemeClr val="tx1"/>
                </a:solidFill>
                <a:latin typeface="Garamond" charset="0"/>
                <a:ea typeface="ＭＳ Ｐゴシック" charset="0"/>
              </a:defRPr>
            </a:lvl5pPr>
            <a:lvl6pPr marL="2514600" indent="-228600" fontAlgn="base">
              <a:spcBef>
                <a:spcPct val="0"/>
              </a:spcBef>
              <a:spcAft>
                <a:spcPct val="0"/>
              </a:spcAft>
              <a:defRPr>
                <a:solidFill>
                  <a:schemeClr val="tx1"/>
                </a:solidFill>
                <a:latin typeface="Garamond" charset="0"/>
                <a:ea typeface="ＭＳ Ｐゴシック" charset="0"/>
              </a:defRPr>
            </a:lvl6pPr>
            <a:lvl7pPr marL="2971800" indent="-228600" fontAlgn="base">
              <a:spcBef>
                <a:spcPct val="0"/>
              </a:spcBef>
              <a:spcAft>
                <a:spcPct val="0"/>
              </a:spcAft>
              <a:defRPr>
                <a:solidFill>
                  <a:schemeClr val="tx1"/>
                </a:solidFill>
                <a:latin typeface="Garamond" charset="0"/>
                <a:ea typeface="ＭＳ Ｐゴシック" charset="0"/>
              </a:defRPr>
            </a:lvl7pPr>
            <a:lvl8pPr marL="3429000" indent="-228600" fontAlgn="base">
              <a:spcBef>
                <a:spcPct val="0"/>
              </a:spcBef>
              <a:spcAft>
                <a:spcPct val="0"/>
              </a:spcAft>
              <a:defRPr>
                <a:solidFill>
                  <a:schemeClr val="tx1"/>
                </a:solidFill>
                <a:latin typeface="Garamond" charset="0"/>
                <a:ea typeface="ＭＳ Ｐゴシック" charset="0"/>
              </a:defRPr>
            </a:lvl8pPr>
            <a:lvl9pPr marL="3886200" indent="-228600" fontAlgn="base">
              <a:spcBef>
                <a:spcPct val="0"/>
              </a:spcBef>
              <a:spcAft>
                <a:spcPct val="0"/>
              </a:spcAft>
              <a:defRPr>
                <a:solidFill>
                  <a:schemeClr val="tx1"/>
                </a:solidFill>
                <a:latin typeface="Garamond" charset="0"/>
                <a:ea typeface="ＭＳ Ｐゴシック" charset="0"/>
              </a:defRPr>
            </a:lvl9pPr>
          </a:lstStyle>
          <a:p>
            <a:fld id="{D7871C63-E60D-A946-8B1D-BAE5543CAF11}" type="slidenum">
              <a:rPr lang="en-US">
                <a:latin typeface="Arial" charset="0"/>
              </a:rPr>
              <a:pPr/>
              <a:t>5</a:t>
            </a:fld>
            <a:endParaRPr lang="en-US">
              <a:latin typeface="Arial" charset="0"/>
            </a:endParaRPr>
          </a:p>
        </p:txBody>
      </p:sp>
    </p:spTree>
    <p:extLst>
      <p:ext uri="{BB962C8B-B14F-4D97-AF65-F5344CB8AC3E}">
        <p14:creationId xmlns:p14="http://schemas.microsoft.com/office/powerpoint/2010/main" val="2651079167"/>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t>What kinds of NoSQL</a:t>
            </a:r>
          </a:p>
        </p:txBody>
      </p:sp>
      <p:sp>
        <p:nvSpPr>
          <p:cNvPr id="16387" name="Rectangle 3"/>
          <p:cNvSpPr>
            <a:spLocks noGrp="1" noChangeArrowheads="1"/>
          </p:cNvSpPr>
          <p:nvPr>
            <p:ph type="body" idx="1"/>
          </p:nvPr>
        </p:nvSpPr>
        <p:spPr>
          <a:xfrm>
            <a:off x="228600" y="1142999"/>
            <a:ext cx="8427828" cy="5012031"/>
          </a:xfrm>
        </p:spPr>
        <p:txBody>
          <a:bodyPr/>
          <a:lstStyle/>
          <a:p>
            <a:pPr>
              <a:lnSpc>
                <a:spcPct val="90000"/>
              </a:lnSpc>
            </a:pPr>
            <a:r>
              <a:rPr lang="en-US" sz="2400" dirty="0" err="1"/>
              <a:t>NoSQL</a:t>
            </a:r>
            <a:r>
              <a:rPr lang="en-US" sz="2400" dirty="0"/>
              <a:t> solutions fall into two major areas:</a:t>
            </a:r>
          </a:p>
          <a:p>
            <a:pPr lvl="1">
              <a:lnSpc>
                <a:spcPct val="90000"/>
              </a:lnSpc>
            </a:pPr>
            <a:r>
              <a:rPr lang="en-US" sz="2200" dirty="0"/>
              <a:t>Key/Value or </a:t>
            </a:r>
            <a:r>
              <a:rPr lang="ja-JP" altLang="en-US" sz="2200" dirty="0">
                <a:latin typeface="Arial"/>
              </a:rPr>
              <a:t>‘</a:t>
            </a:r>
            <a:r>
              <a:rPr lang="en-US" sz="2200" dirty="0"/>
              <a:t>the big hash table</a:t>
            </a:r>
            <a:r>
              <a:rPr lang="ja-JP" altLang="en-US" sz="2200" dirty="0">
                <a:latin typeface="Arial"/>
              </a:rPr>
              <a:t>’</a:t>
            </a:r>
            <a:r>
              <a:rPr lang="en-US" sz="2200" dirty="0"/>
              <a:t>.</a:t>
            </a:r>
          </a:p>
          <a:p>
            <a:pPr lvl="2">
              <a:lnSpc>
                <a:spcPct val="90000"/>
              </a:lnSpc>
            </a:pPr>
            <a:r>
              <a:rPr lang="en-US" sz="2000" dirty="0"/>
              <a:t>Amazon S3 (Dynamo)</a:t>
            </a:r>
          </a:p>
          <a:p>
            <a:pPr lvl="2">
              <a:lnSpc>
                <a:spcPct val="90000"/>
              </a:lnSpc>
            </a:pPr>
            <a:r>
              <a:rPr lang="en-US" sz="2000" dirty="0" err="1"/>
              <a:t>Voldemort</a:t>
            </a:r>
            <a:endParaRPr lang="en-US" sz="2000" dirty="0"/>
          </a:p>
          <a:p>
            <a:pPr lvl="2">
              <a:lnSpc>
                <a:spcPct val="90000"/>
              </a:lnSpc>
            </a:pPr>
            <a:r>
              <a:rPr lang="en-US" sz="2000" dirty="0" err="1" smtClean="0"/>
              <a:t>Scalaris</a:t>
            </a:r>
            <a:endParaRPr lang="en-US" sz="2000" dirty="0" smtClean="0"/>
          </a:p>
          <a:p>
            <a:pPr marL="914400" lvl="2" indent="0">
              <a:lnSpc>
                <a:spcPct val="90000"/>
              </a:lnSpc>
              <a:buNone/>
            </a:pPr>
            <a:endParaRPr lang="en-US" sz="2000" dirty="0"/>
          </a:p>
          <a:p>
            <a:pPr lvl="1">
              <a:lnSpc>
                <a:spcPct val="90000"/>
              </a:lnSpc>
            </a:pPr>
            <a:r>
              <a:rPr lang="en-US" sz="2200" dirty="0"/>
              <a:t>Schema-less which comes in multiple flavors, column-based, document-based or graph-based.</a:t>
            </a:r>
          </a:p>
          <a:p>
            <a:pPr lvl="2">
              <a:lnSpc>
                <a:spcPct val="90000"/>
              </a:lnSpc>
            </a:pPr>
            <a:r>
              <a:rPr lang="en-US" sz="2000" dirty="0"/>
              <a:t>Cassandra (column-based)</a:t>
            </a:r>
          </a:p>
          <a:p>
            <a:pPr lvl="2">
              <a:lnSpc>
                <a:spcPct val="90000"/>
              </a:lnSpc>
            </a:pPr>
            <a:r>
              <a:rPr lang="en-US" sz="2000" dirty="0" err="1"/>
              <a:t>CouchDB</a:t>
            </a:r>
            <a:r>
              <a:rPr lang="en-US" sz="2000" dirty="0"/>
              <a:t> (document-based)</a:t>
            </a:r>
          </a:p>
          <a:p>
            <a:pPr lvl="2">
              <a:lnSpc>
                <a:spcPct val="90000"/>
              </a:lnSpc>
            </a:pPr>
            <a:r>
              <a:rPr lang="en-US" sz="2000" dirty="0"/>
              <a:t>Neo4J (graph-based)</a:t>
            </a:r>
          </a:p>
          <a:p>
            <a:pPr lvl="2">
              <a:lnSpc>
                <a:spcPct val="90000"/>
              </a:lnSpc>
            </a:pPr>
            <a:r>
              <a:rPr lang="en-US" sz="2000" dirty="0" err="1"/>
              <a:t>HBase</a:t>
            </a:r>
            <a:r>
              <a:rPr lang="en-US" sz="2000" dirty="0"/>
              <a:t> (column-based) </a:t>
            </a:r>
          </a:p>
        </p:txBody>
      </p:sp>
      <p:sp>
        <p:nvSpPr>
          <p:cNvPr id="2" name="Date Placeholder 1"/>
          <p:cNvSpPr>
            <a:spLocks noGrp="1"/>
          </p:cNvSpPr>
          <p:nvPr>
            <p:ph type="dt" sz="half" idx="10"/>
          </p:nvPr>
        </p:nvSpPr>
        <p:spPr/>
        <p:txBody>
          <a:bodyPr/>
          <a:lstStyle/>
          <a:p>
            <a:pPr>
              <a:defRPr/>
            </a:pPr>
            <a:fld id="{FB46B374-19D4-5040-B1E0-C8074DEB009B}" type="datetime3">
              <a:rPr lang="en-US" smtClean="0"/>
              <a:t>27 November 2017</a:t>
            </a:fld>
            <a:endParaRPr lang="it-IT"/>
          </a:p>
        </p:txBody>
      </p:sp>
      <p:sp>
        <p:nvSpPr>
          <p:cNvPr id="3" name="Slide Number Placeholder 2"/>
          <p:cNvSpPr>
            <a:spLocks noGrp="1"/>
          </p:cNvSpPr>
          <p:nvPr>
            <p:ph type="sldNum" sz="quarter" idx="12"/>
          </p:nvPr>
        </p:nvSpPr>
        <p:spPr/>
        <p:txBody>
          <a:bodyPr/>
          <a:lstStyle/>
          <a:p>
            <a:pPr>
              <a:defRPr/>
            </a:pPr>
            <a:fld id="{1B1625E7-A0C6-CE42-A3E8-6094708A5C26}" type="slidenum">
              <a:rPr lang="it-IT" altLang="en-US" smtClean="0"/>
              <a:pPr>
                <a:defRPr/>
              </a:pPr>
              <a:t>50</a:t>
            </a:fld>
            <a:endParaRPr lang="it-IT" altLang="en-US"/>
          </a:p>
        </p:txBody>
      </p:sp>
    </p:spTree>
    <p:extLst>
      <p:ext uri="{BB962C8B-B14F-4D97-AF65-F5344CB8AC3E}">
        <p14:creationId xmlns:p14="http://schemas.microsoft.com/office/powerpoint/2010/main" val="3088216519"/>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t>Key/Value</a:t>
            </a:r>
          </a:p>
        </p:txBody>
      </p:sp>
      <p:sp>
        <p:nvSpPr>
          <p:cNvPr id="10243" name="Rectangle 3"/>
          <p:cNvSpPr>
            <a:spLocks noGrp="1" noChangeArrowheads="1"/>
          </p:cNvSpPr>
          <p:nvPr>
            <p:ph type="body" idx="1"/>
          </p:nvPr>
        </p:nvSpPr>
        <p:spPr/>
        <p:txBody>
          <a:bodyPr/>
          <a:lstStyle/>
          <a:p>
            <a:pPr>
              <a:lnSpc>
                <a:spcPct val="90000"/>
              </a:lnSpc>
              <a:buFont typeface="Webdings" charset="0"/>
              <a:buNone/>
            </a:pPr>
            <a:r>
              <a:rPr lang="en-US" sz="2400" i="1"/>
              <a:t>Pros</a:t>
            </a:r>
            <a:r>
              <a:rPr lang="en-US" sz="2400"/>
              <a:t>:</a:t>
            </a:r>
          </a:p>
          <a:p>
            <a:pPr lvl="1">
              <a:lnSpc>
                <a:spcPct val="90000"/>
              </a:lnSpc>
            </a:pPr>
            <a:r>
              <a:rPr lang="en-US" sz="2200"/>
              <a:t>very fast</a:t>
            </a:r>
          </a:p>
          <a:p>
            <a:pPr lvl="1">
              <a:lnSpc>
                <a:spcPct val="90000"/>
              </a:lnSpc>
            </a:pPr>
            <a:r>
              <a:rPr lang="en-US" sz="2200"/>
              <a:t>very scalable</a:t>
            </a:r>
          </a:p>
          <a:p>
            <a:pPr lvl="1">
              <a:lnSpc>
                <a:spcPct val="90000"/>
              </a:lnSpc>
            </a:pPr>
            <a:r>
              <a:rPr lang="en-US" sz="2200"/>
              <a:t>simple model</a:t>
            </a:r>
          </a:p>
          <a:p>
            <a:pPr lvl="1">
              <a:lnSpc>
                <a:spcPct val="90000"/>
              </a:lnSpc>
            </a:pPr>
            <a:r>
              <a:rPr lang="en-US" sz="2200"/>
              <a:t>able to distribute horizontally</a:t>
            </a:r>
          </a:p>
          <a:p>
            <a:pPr lvl="1">
              <a:lnSpc>
                <a:spcPct val="90000"/>
              </a:lnSpc>
              <a:buFontTx/>
              <a:buNone/>
            </a:pPr>
            <a:endParaRPr lang="en-US" sz="2200" b="1"/>
          </a:p>
          <a:p>
            <a:pPr>
              <a:lnSpc>
                <a:spcPct val="90000"/>
              </a:lnSpc>
              <a:buFont typeface="Webdings" charset="0"/>
              <a:buNone/>
            </a:pPr>
            <a:r>
              <a:rPr lang="en-US" sz="2400" i="1"/>
              <a:t>Cons</a:t>
            </a:r>
            <a:r>
              <a:rPr lang="en-US" sz="2400"/>
              <a:t>: </a:t>
            </a:r>
          </a:p>
          <a:p>
            <a:pPr lvl="1">
              <a:lnSpc>
                <a:spcPct val="90000"/>
              </a:lnSpc>
              <a:buFontTx/>
              <a:buNone/>
            </a:pPr>
            <a:r>
              <a:rPr lang="en-US"/>
              <a:t>- </a:t>
            </a:r>
            <a:r>
              <a:rPr lang="en-US" sz="2200"/>
              <a:t>many data structures (objects) can't be easily modeled as key value pairs</a:t>
            </a:r>
            <a:r>
              <a:rPr lang="en-US"/>
              <a:t> </a:t>
            </a:r>
          </a:p>
        </p:txBody>
      </p:sp>
      <p:sp>
        <p:nvSpPr>
          <p:cNvPr id="2" name="Date Placeholder 1"/>
          <p:cNvSpPr>
            <a:spLocks noGrp="1"/>
          </p:cNvSpPr>
          <p:nvPr>
            <p:ph type="dt" sz="half" idx="10"/>
          </p:nvPr>
        </p:nvSpPr>
        <p:spPr/>
        <p:txBody>
          <a:bodyPr/>
          <a:lstStyle/>
          <a:p>
            <a:pPr>
              <a:defRPr/>
            </a:pPr>
            <a:fld id="{C2846F7D-ADA0-BF40-AA14-1CE403BA494C}" type="datetime3">
              <a:rPr lang="en-US" smtClean="0"/>
              <a:t>27 November 2017</a:t>
            </a:fld>
            <a:endParaRPr lang="it-IT"/>
          </a:p>
        </p:txBody>
      </p:sp>
      <p:sp>
        <p:nvSpPr>
          <p:cNvPr id="3" name="Slide Number Placeholder 2"/>
          <p:cNvSpPr>
            <a:spLocks noGrp="1"/>
          </p:cNvSpPr>
          <p:nvPr>
            <p:ph type="sldNum" sz="quarter" idx="12"/>
          </p:nvPr>
        </p:nvSpPr>
        <p:spPr/>
        <p:txBody>
          <a:bodyPr/>
          <a:lstStyle/>
          <a:p>
            <a:pPr>
              <a:defRPr/>
            </a:pPr>
            <a:fld id="{1B1625E7-A0C6-CE42-A3E8-6094708A5C26}" type="slidenum">
              <a:rPr lang="it-IT" altLang="en-US" smtClean="0"/>
              <a:pPr>
                <a:defRPr/>
              </a:pPr>
              <a:t>51</a:t>
            </a:fld>
            <a:endParaRPr lang="it-IT" altLang="en-US"/>
          </a:p>
        </p:txBody>
      </p:sp>
    </p:spTree>
    <p:extLst>
      <p:ext uri="{BB962C8B-B14F-4D97-AF65-F5344CB8AC3E}">
        <p14:creationId xmlns:p14="http://schemas.microsoft.com/office/powerpoint/2010/main" val="3049588027"/>
      </p:ext>
    </p:extLst>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t>Schema-Less</a:t>
            </a:r>
          </a:p>
        </p:txBody>
      </p:sp>
      <p:sp>
        <p:nvSpPr>
          <p:cNvPr id="22531" name="Rectangle 3"/>
          <p:cNvSpPr>
            <a:spLocks noGrp="1" noChangeArrowheads="1"/>
          </p:cNvSpPr>
          <p:nvPr>
            <p:ph type="body" idx="1"/>
          </p:nvPr>
        </p:nvSpPr>
        <p:spPr/>
        <p:txBody>
          <a:bodyPr/>
          <a:lstStyle/>
          <a:p>
            <a:pPr>
              <a:lnSpc>
                <a:spcPct val="90000"/>
              </a:lnSpc>
              <a:buFont typeface="Webdings" charset="0"/>
              <a:buNone/>
            </a:pPr>
            <a:r>
              <a:rPr lang="en-US" sz="2400" i="1" dirty="0"/>
              <a:t>Pros</a:t>
            </a:r>
            <a:r>
              <a:rPr lang="en-US" sz="2400" dirty="0"/>
              <a:t>:</a:t>
            </a:r>
          </a:p>
          <a:p>
            <a:pPr lvl="1">
              <a:lnSpc>
                <a:spcPct val="90000"/>
              </a:lnSpc>
              <a:buFontTx/>
              <a:buNone/>
            </a:pPr>
            <a:r>
              <a:rPr lang="en-US" sz="2200" dirty="0"/>
              <a:t>- Schema-less data model is richer than key/value pairs</a:t>
            </a:r>
          </a:p>
          <a:p>
            <a:pPr lvl="1">
              <a:lnSpc>
                <a:spcPct val="90000"/>
              </a:lnSpc>
              <a:buFontTx/>
              <a:buChar char="-"/>
            </a:pPr>
            <a:r>
              <a:rPr lang="en-US" sz="2200" dirty="0"/>
              <a:t>eventual consistency</a:t>
            </a:r>
          </a:p>
          <a:p>
            <a:pPr lvl="1">
              <a:lnSpc>
                <a:spcPct val="90000"/>
              </a:lnSpc>
              <a:buFontTx/>
              <a:buChar char="-"/>
            </a:pPr>
            <a:r>
              <a:rPr lang="en-US" sz="2200" dirty="0"/>
              <a:t>many are distributed</a:t>
            </a:r>
          </a:p>
          <a:p>
            <a:pPr lvl="1">
              <a:lnSpc>
                <a:spcPct val="90000"/>
              </a:lnSpc>
              <a:buFontTx/>
              <a:buChar char="-"/>
            </a:pPr>
            <a:r>
              <a:rPr lang="en-US" sz="2200" dirty="0"/>
              <a:t>still provide excellent performance and scalability</a:t>
            </a:r>
            <a:br>
              <a:rPr lang="en-US" sz="2200" dirty="0"/>
            </a:br>
            <a:endParaRPr lang="en-US" sz="2200" dirty="0"/>
          </a:p>
          <a:p>
            <a:pPr>
              <a:lnSpc>
                <a:spcPct val="90000"/>
              </a:lnSpc>
              <a:buFontTx/>
              <a:buNone/>
            </a:pPr>
            <a:r>
              <a:rPr lang="en-US" sz="2400" i="1" dirty="0"/>
              <a:t>Cons</a:t>
            </a:r>
            <a:r>
              <a:rPr lang="en-US" sz="2400" dirty="0"/>
              <a:t>: </a:t>
            </a:r>
          </a:p>
          <a:p>
            <a:pPr lvl="1">
              <a:lnSpc>
                <a:spcPct val="90000"/>
              </a:lnSpc>
              <a:buFontTx/>
              <a:buNone/>
            </a:pPr>
            <a:r>
              <a:rPr lang="en-US" dirty="0"/>
              <a:t>- </a:t>
            </a:r>
            <a:r>
              <a:rPr lang="en-US" sz="2200" dirty="0"/>
              <a:t>typically no ACID transactions or joins </a:t>
            </a:r>
          </a:p>
        </p:txBody>
      </p:sp>
      <p:sp>
        <p:nvSpPr>
          <p:cNvPr id="2" name="Date Placeholder 1"/>
          <p:cNvSpPr>
            <a:spLocks noGrp="1"/>
          </p:cNvSpPr>
          <p:nvPr>
            <p:ph type="dt" sz="half" idx="10"/>
          </p:nvPr>
        </p:nvSpPr>
        <p:spPr/>
        <p:txBody>
          <a:bodyPr/>
          <a:lstStyle/>
          <a:p>
            <a:pPr>
              <a:defRPr/>
            </a:pPr>
            <a:fld id="{2CBBDDA6-564C-0141-86E9-A532140905C2}" type="datetime3">
              <a:rPr lang="en-US" smtClean="0"/>
              <a:t>27 November 2017</a:t>
            </a:fld>
            <a:endParaRPr lang="it-IT"/>
          </a:p>
        </p:txBody>
      </p:sp>
      <p:sp>
        <p:nvSpPr>
          <p:cNvPr id="3" name="Slide Number Placeholder 2"/>
          <p:cNvSpPr>
            <a:spLocks noGrp="1"/>
          </p:cNvSpPr>
          <p:nvPr>
            <p:ph type="sldNum" sz="quarter" idx="12"/>
          </p:nvPr>
        </p:nvSpPr>
        <p:spPr/>
        <p:txBody>
          <a:bodyPr/>
          <a:lstStyle/>
          <a:p>
            <a:pPr>
              <a:defRPr/>
            </a:pPr>
            <a:fld id="{1B1625E7-A0C6-CE42-A3E8-6094708A5C26}" type="slidenum">
              <a:rPr lang="it-IT" altLang="en-US" smtClean="0"/>
              <a:pPr>
                <a:defRPr/>
              </a:pPr>
              <a:t>52</a:t>
            </a:fld>
            <a:endParaRPr lang="it-IT" altLang="en-US"/>
          </a:p>
        </p:txBody>
      </p:sp>
    </p:spTree>
    <p:extLst>
      <p:ext uri="{BB962C8B-B14F-4D97-AF65-F5344CB8AC3E}">
        <p14:creationId xmlns:p14="http://schemas.microsoft.com/office/powerpoint/2010/main" val="217077828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en-US"/>
              <a:t>Common Advantages</a:t>
            </a:r>
          </a:p>
        </p:txBody>
      </p:sp>
      <p:sp>
        <p:nvSpPr>
          <p:cNvPr id="68611" name="Rectangle 3"/>
          <p:cNvSpPr>
            <a:spLocks noGrp="1" noChangeArrowheads="1"/>
          </p:cNvSpPr>
          <p:nvPr>
            <p:ph type="body" idx="1"/>
          </p:nvPr>
        </p:nvSpPr>
        <p:spPr>
          <a:xfrm>
            <a:off x="228600" y="1295400"/>
            <a:ext cx="8610600" cy="4953000"/>
          </a:xfrm>
        </p:spPr>
        <p:txBody>
          <a:bodyPr/>
          <a:lstStyle/>
          <a:p>
            <a:r>
              <a:rPr lang="en-US"/>
              <a:t>Cheap, easy to implement (open source)</a:t>
            </a:r>
          </a:p>
          <a:p>
            <a:r>
              <a:rPr lang="en-US"/>
              <a:t>Data are replicated to multiple nodes (therefore identical and fault-tolerant) and can be partitioned</a:t>
            </a:r>
          </a:p>
          <a:p>
            <a:pPr lvl="1"/>
            <a:r>
              <a:rPr lang="en-US" sz="2200"/>
              <a:t>Down nodes easily replaced</a:t>
            </a:r>
          </a:p>
          <a:p>
            <a:pPr lvl="1"/>
            <a:r>
              <a:rPr lang="en-US" sz="2200"/>
              <a:t>No single point of failure</a:t>
            </a:r>
          </a:p>
          <a:p>
            <a:r>
              <a:rPr lang="en-US"/>
              <a:t>Easy to distribute</a:t>
            </a:r>
          </a:p>
          <a:p>
            <a:r>
              <a:rPr lang="en-US"/>
              <a:t>Don't require a schema</a:t>
            </a:r>
          </a:p>
          <a:p>
            <a:r>
              <a:rPr lang="en-US"/>
              <a:t>Can scale up and down</a:t>
            </a:r>
          </a:p>
          <a:p>
            <a:r>
              <a:rPr lang="en-US"/>
              <a:t>Relax the data consistency requirement (CAP)</a:t>
            </a:r>
          </a:p>
        </p:txBody>
      </p:sp>
      <p:sp>
        <p:nvSpPr>
          <p:cNvPr id="2" name="Date Placeholder 1"/>
          <p:cNvSpPr>
            <a:spLocks noGrp="1"/>
          </p:cNvSpPr>
          <p:nvPr>
            <p:ph type="dt" sz="half" idx="10"/>
          </p:nvPr>
        </p:nvSpPr>
        <p:spPr/>
        <p:txBody>
          <a:bodyPr/>
          <a:lstStyle/>
          <a:p>
            <a:pPr>
              <a:defRPr/>
            </a:pPr>
            <a:fld id="{5F10120A-A050-1448-92A8-AEC9B6FB6A97}" type="datetime3">
              <a:rPr lang="en-US" smtClean="0"/>
              <a:t>27 November 2017</a:t>
            </a:fld>
            <a:endParaRPr lang="it-IT"/>
          </a:p>
        </p:txBody>
      </p:sp>
      <p:sp>
        <p:nvSpPr>
          <p:cNvPr id="3" name="Slide Number Placeholder 2"/>
          <p:cNvSpPr>
            <a:spLocks noGrp="1"/>
          </p:cNvSpPr>
          <p:nvPr>
            <p:ph type="sldNum" sz="quarter" idx="12"/>
          </p:nvPr>
        </p:nvSpPr>
        <p:spPr/>
        <p:txBody>
          <a:bodyPr/>
          <a:lstStyle/>
          <a:p>
            <a:pPr>
              <a:defRPr/>
            </a:pPr>
            <a:fld id="{1B1625E7-A0C6-CE42-A3E8-6094708A5C26}" type="slidenum">
              <a:rPr lang="it-IT" altLang="en-US" smtClean="0"/>
              <a:pPr>
                <a:defRPr/>
              </a:pPr>
              <a:t>53</a:t>
            </a:fld>
            <a:endParaRPr lang="it-IT" altLang="en-US"/>
          </a:p>
        </p:txBody>
      </p:sp>
    </p:spTree>
    <p:extLst>
      <p:ext uri="{BB962C8B-B14F-4D97-AF65-F5344CB8AC3E}">
        <p14:creationId xmlns:p14="http://schemas.microsoft.com/office/powerpoint/2010/main" val="51354097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t>What am I giving up?</a:t>
            </a:r>
          </a:p>
        </p:txBody>
      </p:sp>
      <p:sp>
        <p:nvSpPr>
          <p:cNvPr id="6147" name="Rectangle 3"/>
          <p:cNvSpPr>
            <a:spLocks noGrp="1" noChangeArrowheads="1"/>
          </p:cNvSpPr>
          <p:nvPr>
            <p:ph type="body" idx="1"/>
          </p:nvPr>
        </p:nvSpPr>
        <p:spPr/>
        <p:txBody>
          <a:bodyPr/>
          <a:lstStyle/>
          <a:p>
            <a:pPr>
              <a:lnSpc>
                <a:spcPct val="90000"/>
              </a:lnSpc>
            </a:pPr>
            <a:r>
              <a:rPr lang="en-US" sz="2400"/>
              <a:t>joins</a:t>
            </a:r>
          </a:p>
          <a:p>
            <a:pPr>
              <a:lnSpc>
                <a:spcPct val="90000"/>
              </a:lnSpc>
            </a:pPr>
            <a:r>
              <a:rPr lang="en-US" sz="2400"/>
              <a:t>group by</a:t>
            </a:r>
          </a:p>
          <a:p>
            <a:pPr>
              <a:lnSpc>
                <a:spcPct val="90000"/>
              </a:lnSpc>
            </a:pPr>
            <a:r>
              <a:rPr lang="en-US" sz="2400"/>
              <a:t>order by</a:t>
            </a:r>
          </a:p>
          <a:p>
            <a:pPr>
              <a:lnSpc>
                <a:spcPct val="90000"/>
              </a:lnSpc>
            </a:pPr>
            <a:r>
              <a:rPr lang="en-US" sz="2400"/>
              <a:t>ACID transactions</a:t>
            </a:r>
          </a:p>
          <a:p>
            <a:pPr>
              <a:lnSpc>
                <a:spcPct val="90000"/>
              </a:lnSpc>
            </a:pPr>
            <a:r>
              <a:rPr lang="en-US" sz="2400"/>
              <a:t>SQL as a sometimes frustrating but still powerful query language</a:t>
            </a:r>
          </a:p>
          <a:p>
            <a:pPr>
              <a:lnSpc>
                <a:spcPct val="90000"/>
              </a:lnSpc>
            </a:pPr>
            <a:r>
              <a:rPr lang="en-US" sz="2400"/>
              <a:t>easy integration with other applications that support SQL</a:t>
            </a:r>
          </a:p>
        </p:txBody>
      </p:sp>
      <p:sp>
        <p:nvSpPr>
          <p:cNvPr id="2" name="Date Placeholder 1"/>
          <p:cNvSpPr>
            <a:spLocks noGrp="1"/>
          </p:cNvSpPr>
          <p:nvPr>
            <p:ph type="dt" sz="half" idx="10"/>
          </p:nvPr>
        </p:nvSpPr>
        <p:spPr/>
        <p:txBody>
          <a:bodyPr/>
          <a:lstStyle/>
          <a:p>
            <a:pPr>
              <a:defRPr/>
            </a:pPr>
            <a:fld id="{D4B6F192-2AB4-FC4E-8F64-0C1FDA60EE20}" type="datetime3">
              <a:rPr lang="en-US" smtClean="0"/>
              <a:t>27 November 2017</a:t>
            </a:fld>
            <a:endParaRPr lang="it-IT"/>
          </a:p>
        </p:txBody>
      </p:sp>
      <p:sp>
        <p:nvSpPr>
          <p:cNvPr id="3" name="Slide Number Placeholder 2"/>
          <p:cNvSpPr>
            <a:spLocks noGrp="1"/>
          </p:cNvSpPr>
          <p:nvPr>
            <p:ph type="sldNum" sz="quarter" idx="12"/>
          </p:nvPr>
        </p:nvSpPr>
        <p:spPr/>
        <p:txBody>
          <a:bodyPr/>
          <a:lstStyle/>
          <a:p>
            <a:pPr>
              <a:defRPr/>
            </a:pPr>
            <a:fld id="{1B1625E7-A0C6-CE42-A3E8-6094708A5C26}" type="slidenum">
              <a:rPr lang="it-IT" altLang="en-US" smtClean="0"/>
              <a:pPr>
                <a:defRPr/>
              </a:pPr>
              <a:t>54</a:t>
            </a:fld>
            <a:endParaRPr lang="it-IT" altLang="en-US"/>
          </a:p>
        </p:txBody>
      </p:sp>
    </p:spTree>
    <p:extLst>
      <p:ext uri="{BB962C8B-B14F-4D97-AF65-F5344CB8AC3E}">
        <p14:creationId xmlns:p14="http://schemas.microsoft.com/office/powerpoint/2010/main" val="311263714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en-US"/>
              <a:t>Cassandra</a:t>
            </a:r>
          </a:p>
        </p:txBody>
      </p:sp>
      <p:sp>
        <p:nvSpPr>
          <p:cNvPr id="86019" name="Rectangle 3"/>
          <p:cNvSpPr>
            <a:spLocks noGrp="1" noChangeArrowheads="1"/>
          </p:cNvSpPr>
          <p:nvPr>
            <p:ph type="body" idx="1"/>
          </p:nvPr>
        </p:nvSpPr>
        <p:spPr/>
        <p:txBody>
          <a:bodyPr/>
          <a:lstStyle/>
          <a:p>
            <a:r>
              <a:rPr lang="en-US" sz="2400"/>
              <a:t>Originally developed at Facebook</a:t>
            </a:r>
          </a:p>
          <a:p>
            <a:r>
              <a:rPr lang="en-US" sz="2400"/>
              <a:t>Follows the BigTable data model: column-oriented</a:t>
            </a:r>
          </a:p>
          <a:p>
            <a:r>
              <a:rPr lang="en-US" sz="2400"/>
              <a:t>Uses the Dynamo Eventual Consistency model</a:t>
            </a:r>
          </a:p>
          <a:p>
            <a:r>
              <a:rPr lang="en-US" sz="2400"/>
              <a:t>Written in Java</a:t>
            </a:r>
          </a:p>
          <a:p>
            <a:r>
              <a:rPr lang="en-US" sz="2400"/>
              <a:t>Open-sourced and exists within the Apache family</a:t>
            </a:r>
          </a:p>
          <a:p>
            <a:r>
              <a:rPr lang="en-US" sz="2400"/>
              <a:t>Uses Apache Thrift as it</a:t>
            </a:r>
            <a:r>
              <a:rPr lang="ja-JP" altLang="en-US" sz="2400">
                <a:latin typeface="Arial"/>
              </a:rPr>
              <a:t>’</a:t>
            </a:r>
            <a:r>
              <a:rPr lang="en-US" sz="2400"/>
              <a:t>s API</a:t>
            </a:r>
          </a:p>
        </p:txBody>
      </p:sp>
      <p:sp>
        <p:nvSpPr>
          <p:cNvPr id="2" name="Date Placeholder 1"/>
          <p:cNvSpPr>
            <a:spLocks noGrp="1"/>
          </p:cNvSpPr>
          <p:nvPr>
            <p:ph type="dt" sz="half" idx="10"/>
          </p:nvPr>
        </p:nvSpPr>
        <p:spPr/>
        <p:txBody>
          <a:bodyPr/>
          <a:lstStyle/>
          <a:p>
            <a:pPr>
              <a:defRPr/>
            </a:pPr>
            <a:fld id="{08C4CC6C-8E08-1840-B453-C15F995CEA28}" type="datetime3">
              <a:rPr lang="en-US" smtClean="0"/>
              <a:t>27 November 2017</a:t>
            </a:fld>
            <a:endParaRPr lang="it-IT"/>
          </a:p>
        </p:txBody>
      </p:sp>
      <p:sp>
        <p:nvSpPr>
          <p:cNvPr id="3" name="Slide Number Placeholder 2"/>
          <p:cNvSpPr>
            <a:spLocks noGrp="1"/>
          </p:cNvSpPr>
          <p:nvPr>
            <p:ph type="sldNum" sz="quarter" idx="12"/>
          </p:nvPr>
        </p:nvSpPr>
        <p:spPr/>
        <p:txBody>
          <a:bodyPr/>
          <a:lstStyle/>
          <a:p>
            <a:pPr>
              <a:defRPr/>
            </a:pPr>
            <a:fld id="{1B1625E7-A0C6-CE42-A3E8-6094708A5C26}" type="slidenum">
              <a:rPr lang="it-IT" altLang="en-US" smtClean="0"/>
              <a:pPr>
                <a:defRPr/>
              </a:pPr>
              <a:t>55</a:t>
            </a:fld>
            <a:endParaRPr lang="it-IT" altLang="en-US"/>
          </a:p>
        </p:txBody>
      </p:sp>
    </p:spTree>
    <p:extLst>
      <p:ext uri="{BB962C8B-B14F-4D97-AF65-F5344CB8AC3E}">
        <p14:creationId xmlns:p14="http://schemas.microsoft.com/office/powerpoint/2010/main" val="405569859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r>
              <a:rPr lang="en-US"/>
              <a:t>Thrift</a:t>
            </a:r>
          </a:p>
        </p:txBody>
      </p:sp>
      <p:sp>
        <p:nvSpPr>
          <p:cNvPr id="92163" name="Rectangle 3"/>
          <p:cNvSpPr>
            <a:spLocks noGrp="1" noChangeArrowheads="1"/>
          </p:cNvSpPr>
          <p:nvPr>
            <p:ph type="body" idx="1"/>
          </p:nvPr>
        </p:nvSpPr>
        <p:spPr/>
        <p:txBody>
          <a:bodyPr/>
          <a:lstStyle/>
          <a:p>
            <a:r>
              <a:rPr lang="en-US"/>
              <a:t>Created at Facebook along with Cassandra</a:t>
            </a:r>
          </a:p>
          <a:p>
            <a:r>
              <a:rPr lang="en-US" sz="2400"/>
              <a:t>Is a cross-language, service-generation framework</a:t>
            </a:r>
          </a:p>
          <a:p>
            <a:r>
              <a:rPr lang="en-US" sz="2400"/>
              <a:t>Binary Protocol (like Google Protocol Buffers)</a:t>
            </a:r>
          </a:p>
          <a:p>
            <a:r>
              <a:rPr lang="en-US" sz="2400"/>
              <a:t>Compiles to: C++, Java, PHP, Ruby, Erlang, Perl, ...</a:t>
            </a:r>
          </a:p>
          <a:p>
            <a:endParaRPr lang="en-US"/>
          </a:p>
        </p:txBody>
      </p:sp>
      <p:sp>
        <p:nvSpPr>
          <p:cNvPr id="2" name="Date Placeholder 1"/>
          <p:cNvSpPr>
            <a:spLocks noGrp="1"/>
          </p:cNvSpPr>
          <p:nvPr>
            <p:ph type="dt" sz="half" idx="10"/>
          </p:nvPr>
        </p:nvSpPr>
        <p:spPr/>
        <p:txBody>
          <a:bodyPr/>
          <a:lstStyle/>
          <a:p>
            <a:pPr>
              <a:defRPr/>
            </a:pPr>
            <a:fld id="{24784851-FDF8-1B4F-8EE1-E7D4088D53BA}" type="datetime3">
              <a:rPr lang="en-US" smtClean="0"/>
              <a:t>27 November 2017</a:t>
            </a:fld>
            <a:endParaRPr lang="it-IT"/>
          </a:p>
        </p:txBody>
      </p:sp>
      <p:sp>
        <p:nvSpPr>
          <p:cNvPr id="3" name="Slide Number Placeholder 2"/>
          <p:cNvSpPr>
            <a:spLocks noGrp="1"/>
          </p:cNvSpPr>
          <p:nvPr>
            <p:ph type="sldNum" sz="quarter" idx="12"/>
          </p:nvPr>
        </p:nvSpPr>
        <p:spPr/>
        <p:txBody>
          <a:bodyPr/>
          <a:lstStyle/>
          <a:p>
            <a:pPr>
              <a:defRPr/>
            </a:pPr>
            <a:fld id="{1B1625E7-A0C6-CE42-A3E8-6094708A5C26}" type="slidenum">
              <a:rPr lang="it-IT" altLang="en-US" smtClean="0"/>
              <a:pPr>
                <a:defRPr/>
              </a:pPr>
              <a:t>56</a:t>
            </a:fld>
            <a:endParaRPr lang="it-IT" altLang="en-US"/>
          </a:p>
        </p:txBody>
      </p:sp>
    </p:spTree>
    <p:extLst>
      <p:ext uri="{BB962C8B-B14F-4D97-AF65-F5344CB8AC3E}">
        <p14:creationId xmlns:p14="http://schemas.microsoft.com/office/powerpoint/2010/main" val="292761708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en-US"/>
              <a:t>Searching</a:t>
            </a:r>
          </a:p>
        </p:txBody>
      </p:sp>
      <p:sp>
        <p:nvSpPr>
          <p:cNvPr id="65539" name="Rectangle 3"/>
          <p:cNvSpPr>
            <a:spLocks noGrp="1" noChangeArrowheads="1"/>
          </p:cNvSpPr>
          <p:nvPr>
            <p:ph type="body" idx="1"/>
          </p:nvPr>
        </p:nvSpPr>
        <p:spPr/>
        <p:txBody>
          <a:bodyPr/>
          <a:lstStyle/>
          <a:p>
            <a:r>
              <a:rPr lang="en-US" sz="2400"/>
              <a:t>Relational</a:t>
            </a:r>
          </a:p>
          <a:p>
            <a:pPr lvl="1"/>
            <a:r>
              <a:rPr lang="en-US" sz="2200"/>
              <a:t>SELECT `column` FROM `database`,`table` WHERE `id` = key;</a:t>
            </a:r>
          </a:p>
          <a:p>
            <a:pPr lvl="1"/>
            <a:r>
              <a:rPr lang="en-US" sz="2200"/>
              <a:t>SELECT product_name FROM rockets WHERE id = 123;</a:t>
            </a:r>
          </a:p>
          <a:p>
            <a:r>
              <a:rPr lang="en-US" sz="2400"/>
              <a:t>Cassandra (standard)</a:t>
            </a:r>
          </a:p>
          <a:p>
            <a:pPr lvl="1"/>
            <a:r>
              <a:rPr lang="en-US" sz="2200"/>
              <a:t>keyspace.getSlice(key, </a:t>
            </a:r>
            <a:r>
              <a:rPr lang="ja-JP" altLang="en-US" sz="2200">
                <a:latin typeface="Arial"/>
              </a:rPr>
              <a:t>“</a:t>
            </a:r>
            <a:r>
              <a:rPr lang="en-US" sz="2200"/>
              <a:t>column_family</a:t>
            </a:r>
            <a:r>
              <a:rPr lang="ja-JP" altLang="en-US" sz="2200">
                <a:latin typeface="Arial"/>
              </a:rPr>
              <a:t>”</a:t>
            </a:r>
            <a:r>
              <a:rPr lang="en-US" sz="2200"/>
              <a:t>, "column")</a:t>
            </a:r>
          </a:p>
          <a:p>
            <a:pPr lvl="1"/>
            <a:r>
              <a:rPr lang="en-US"/>
              <a:t>keyspace.getSlice(123, </a:t>
            </a:r>
            <a:r>
              <a:rPr lang="en-US" b="1"/>
              <a:t>new</a:t>
            </a:r>
            <a:r>
              <a:rPr lang="en-US"/>
              <a:t> ColumnParent(</a:t>
            </a:r>
            <a:r>
              <a:rPr lang="ja-JP" altLang="en-US">
                <a:latin typeface="Arial"/>
              </a:rPr>
              <a:t>“</a:t>
            </a:r>
            <a:r>
              <a:rPr lang="en-US"/>
              <a:t>rockets</a:t>
            </a:r>
            <a:r>
              <a:rPr lang="ja-JP" altLang="en-US">
                <a:latin typeface="Arial"/>
              </a:rPr>
              <a:t>”</a:t>
            </a:r>
            <a:r>
              <a:rPr lang="en-US"/>
              <a:t>), </a:t>
            </a:r>
            <a:r>
              <a:rPr lang="en-US" i="1"/>
              <a:t>getSlicePredicate</a:t>
            </a:r>
            <a:r>
              <a:rPr lang="en-US"/>
              <a:t>());</a:t>
            </a:r>
          </a:p>
        </p:txBody>
      </p:sp>
      <p:sp>
        <p:nvSpPr>
          <p:cNvPr id="2" name="Date Placeholder 1"/>
          <p:cNvSpPr>
            <a:spLocks noGrp="1"/>
          </p:cNvSpPr>
          <p:nvPr>
            <p:ph type="dt" sz="half" idx="10"/>
          </p:nvPr>
        </p:nvSpPr>
        <p:spPr/>
        <p:txBody>
          <a:bodyPr/>
          <a:lstStyle/>
          <a:p>
            <a:pPr>
              <a:defRPr/>
            </a:pPr>
            <a:fld id="{C569EA10-7F63-BF4F-8097-3202A3C80402}" type="datetime3">
              <a:rPr lang="en-US" smtClean="0"/>
              <a:t>27 November 2017</a:t>
            </a:fld>
            <a:endParaRPr lang="it-IT"/>
          </a:p>
        </p:txBody>
      </p:sp>
      <p:sp>
        <p:nvSpPr>
          <p:cNvPr id="3" name="Slide Number Placeholder 2"/>
          <p:cNvSpPr>
            <a:spLocks noGrp="1"/>
          </p:cNvSpPr>
          <p:nvPr>
            <p:ph type="sldNum" sz="quarter" idx="12"/>
          </p:nvPr>
        </p:nvSpPr>
        <p:spPr/>
        <p:txBody>
          <a:bodyPr/>
          <a:lstStyle/>
          <a:p>
            <a:pPr>
              <a:defRPr/>
            </a:pPr>
            <a:fld id="{1B1625E7-A0C6-CE42-A3E8-6094708A5C26}" type="slidenum">
              <a:rPr lang="it-IT" altLang="en-US" smtClean="0"/>
              <a:pPr>
                <a:defRPr/>
              </a:pPr>
              <a:t>57</a:t>
            </a:fld>
            <a:endParaRPr lang="it-IT" altLang="en-US"/>
          </a:p>
        </p:txBody>
      </p:sp>
    </p:spTree>
    <p:extLst>
      <p:ext uri="{BB962C8B-B14F-4D97-AF65-F5344CB8AC3E}">
        <p14:creationId xmlns:p14="http://schemas.microsoft.com/office/powerpoint/2010/main" val="321640025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a:t>Typical NoSQL API</a:t>
            </a:r>
          </a:p>
        </p:txBody>
      </p:sp>
      <p:sp>
        <p:nvSpPr>
          <p:cNvPr id="66563" name="Rectangle 3"/>
          <p:cNvSpPr>
            <a:spLocks noGrp="1" noChangeArrowheads="1"/>
          </p:cNvSpPr>
          <p:nvPr>
            <p:ph type="body" idx="1"/>
          </p:nvPr>
        </p:nvSpPr>
        <p:spPr/>
        <p:txBody>
          <a:bodyPr/>
          <a:lstStyle/>
          <a:p>
            <a:r>
              <a:rPr lang="en-US" sz="2400"/>
              <a:t>Basic API access:</a:t>
            </a:r>
          </a:p>
          <a:p>
            <a:pPr lvl="1"/>
            <a:r>
              <a:rPr lang="en-US" sz="2200"/>
              <a:t>get(key) -- Extract the value given a key</a:t>
            </a:r>
          </a:p>
          <a:p>
            <a:pPr lvl="1"/>
            <a:r>
              <a:rPr lang="en-US" sz="2200"/>
              <a:t>put(key, value) -- Create or update the value given its key</a:t>
            </a:r>
          </a:p>
          <a:p>
            <a:pPr lvl="1"/>
            <a:r>
              <a:rPr lang="en-US" sz="2200"/>
              <a:t>delete(key) -- Remove the key and its associated value</a:t>
            </a:r>
          </a:p>
          <a:p>
            <a:pPr lvl="1"/>
            <a:r>
              <a:rPr lang="en-US" sz="2200"/>
              <a:t>execute(key, operation, parameters) -- Invoke an operation to the value (given its key) which is a special data structure (e.g. List, Set, Map .... etc).</a:t>
            </a:r>
          </a:p>
        </p:txBody>
      </p:sp>
      <p:sp>
        <p:nvSpPr>
          <p:cNvPr id="2" name="Date Placeholder 1"/>
          <p:cNvSpPr>
            <a:spLocks noGrp="1"/>
          </p:cNvSpPr>
          <p:nvPr>
            <p:ph type="dt" sz="half" idx="10"/>
          </p:nvPr>
        </p:nvSpPr>
        <p:spPr/>
        <p:txBody>
          <a:bodyPr/>
          <a:lstStyle/>
          <a:p>
            <a:pPr>
              <a:defRPr/>
            </a:pPr>
            <a:fld id="{FA017F45-AD52-3042-A391-E2F4252F18E8}" type="datetime3">
              <a:rPr lang="en-US" smtClean="0"/>
              <a:t>27 November 2017</a:t>
            </a:fld>
            <a:endParaRPr lang="it-IT"/>
          </a:p>
        </p:txBody>
      </p:sp>
      <p:sp>
        <p:nvSpPr>
          <p:cNvPr id="3" name="Slide Number Placeholder 2"/>
          <p:cNvSpPr>
            <a:spLocks noGrp="1"/>
          </p:cNvSpPr>
          <p:nvPr>
            <p:ph type="sldNum" sz="quarter" idx="12"/>
          </p:nvPr>
        </p:nvSpPr>
        <p:spPr/>
        <p:txBody>
          <a:bodyPr/>
          <a:lstStyle/>
          <a:p>
            <a:pPr>
              <a:defRPr/>
            </a:pPr>
            <a:fld id="{1B1625E7-A0C6-CE42-A3E8-6094708A5C26}" type="slidenum">
              <a:rPr lang="it-IT" altLang="en-US" smtClean="0"/>
              <a:pPr>
                <a:defRPr/>
              </a:pPr>
              <a:t>58</a:t>
            </a:fld>
            <a:endParaRPr lang="it-IT" altLang="en-US"/>
          </a:p>
        </p:txBody>
      </p:sp>
    </p:spTree>
    <p:extLst>
      <p:ext uri="{BB962C8B-B14F-4D97-AF65-F5344CB8AC3E}">
        <p14:creationId xmlns:p14="http://schemas.microsoft.com/office/powerpoint/2010/main" val="26877198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US"/>
              <a:t>Data Model</a:t>
            </a:r>
          </a:p>
        </p:txBody>
      </p:sp>
      <p:sp>
        <p:nvSpPr>
          <p:cNvPr id="77827" name="Rectangle 3"/>
          <p:cNvSpPr>
            <a:spLocks noGrp="1" noChangeArrowheads="1"/>
          </p:cNvSpPr>
          <p:nvPr>
            <p:ph type="body" idx="1"/>
          </p:nvPr>
        </p:nvSpPr>
        <p:spPr>
          <a:xfrm>
            <a:off x="228600" y="1219200"/>
            <a:ext cx="8610600" cy="5257800"/>
          </a:xfrm>
        </p:spPr>
        <p:txBody>
          <a:bodyPr/>
          <a:lstStyle/>
          <a:p>
            <a:r>
              <a:rPr lang="en-US" sz="2600"/>
              <a:t>Within Cassandra, you will refer to data this way:</a:t>
            </a:r>
          </a:p>
          <a:p>
            <a:pPr lvl="1"/>
            <a:r>
              <a:rPr lang="en-US" sz="2400" b="1"/>
              <a:t>Column: </a:t>
            </a:r>
            <a:r>
              <a:rPr lang="en-US" sz="2600"/>
              <a:t>smallest data element, a tuple with a name and a value</a:t>
            </a:r>
          </a:p>
          <a:p>
            <a:pPr lvl="2">
              <a:buFontTx/>
              <a:buNone/>
            </a:pPr>
            <a:r>
              <a:rPr lang="en-US"/>
              <a:t>  :Rockets, '1' might return:</a:t>
            </a:r>
          </a:p>
          <a:p>
            <a:pPr lvl="2">
              <a:buFontTx/>
              <a:buNone/>
            </a:pPr>
            <a:r>
              <a:rPr lang="en-US"/>
              <a:t>   {'name' =&gt; </a:t>
            </a:r>
            <a:r>
              <a:rPr lang="ja-JP" altLang="en-US">
                <a:latin typeface="Arial"/>
              </a:rPr>
              <a:t>‘</a:t>
            </a:r>
            <a:r>
              <a:rPr lang="en-US"/>
              <a:t>Rocket-Powered Roller Skates', </a:t>
            </a:r>
          </a:p>
          <a:p>
            <a:pPr lvl="2">
              <a:buFontTx/>
              <a:buNone/>
            </a:pPr>
            <a:r>
              <a:rPr lang="en-US"/>
              <a:t>     </a:t>
            </a:r>
            <a:r>
              <a:rPr lang="ja-JP" altLang="en-US">
                <a:latin typeface="Arial"/>
              </a:rPr>
              <a:t>‘</a:t>
            </a:r>
            <a:r>
              <a:rPr lang="en-US"/>
              <a:t>toon' =&gt; </a:t>
            </a:r>
            <a:r>
              <a:rPr lang="ja-JP" altLang="en-US">
                <a:latin typeface="Arial"/>
              </a:rPr>
              <a:t>‘</a:t>
            </a:r>
            <a:r>
              <a:rPr lang="en-US"/>
              <a:t>Ready Set Zoom', </a:t>
            </a:r>
          </a:p>
          <a:p>
            <a:pPr lvl="2">
              <a:buFontTx/>
              <a:buNone/>
            </a:pPr>
            <a:r>
              <a:rPr lang="en-US"/>
              <a:t>     </a:t>
            </a:r>
            <a:r>
              <a:rPr lang="ja-JP" altLang="en-US">
                <a:latin typeface="Arial"/>
              </a:rPr>
              <a:t>‘</a:t>
            </a:r>
            <a:r>
              <a:rPr lang="en-US"/>
              <a:t>inventoryQty' =&gt; </a:t>
            </a:r>
            <a:r>
              <a:rPr lang="ja-JP" altLang="en-US">
                <a:latin typeface="Arial"/>
              </a:rPr>
              <a:t>‘</a:t>
            </a:r>
            <a:r>
              <a:rPr lang="en-US"/>
              <a:t>5</a:t>
            </a:r>
            <a:r>
              <a:rPr lang="ja-JP" altLang="en-US">
                <a:latin typeface="Arial"/>
              </a:rPr>
              <a:t>‘</a:t>
            </a:r>
            <a:r>
              <a:rPr lang="en-US"/>
              <a:t>,</a:t>
            </a:r>
          </a:p>
          <a:p>
            <a:pPr lvl="2">
              <a:buFontTx/>
              <a:buNone/>
            </a:pPr>
            <a:r>
              <a:rPr lang="en-US"/>
              <a:t>     </a:t>
            </a:r>
            <a:r>
              <a:rPr lang="ja-JP" altLang="en-US">
                <a:latin typeface="Arial"/>
              </a:rPr>
              <a:t>‘</a:t>
            </a:r>
            <a:r>
              <a:rPr lang="en-US"/>
              <a:t>productUrl</a:t>
            </a:r>
            <a:r>
              <a:rPr lang="ja-JP" altLang="en-US">
                <a:latin typeface="Arial"/>
              </a:rPr>
              <a:t>’</a:t>
            </a:r>
            <a:r>
              <a:rPr lang="en-US"/>
              <a:t> =&gt; </a:t>
            </a:r>
            <a:r>
              <a:rPr lang="ja-JP" altLang="en-US">
                <a:latin typeface="Arial"/>
              </a:rPr>
              <a:t>‘</a:t>
            </a:r>
            <a:r>
              <a:rPr lang="en-US"/>
              <a:t>rockets\1.gif</a:t>
            </a:r>
            <a:r>
              <a:rPr lang="ja-JP" altLang="en-US">
                <a:latin typeface="Arial"/>
              </a:rPr>
              <a:t>’</a:t>
            </a:r>
            <a:r>
              <a:rPr lang="en-US"/>
              <a:t>} </a:t>
            </a:r>
          </a:p>
          <a:p>
            <a:pPr lvl="2">
              <a:buFontTx/>
              <a:buNone/>
            </a:pPr>
            <a:r>
              <a:rPr lang="en-US"/>
              <a:t> </a:t>
            </a:r>
          </a:p>
        </p:txBody>
      </p:sp>
      <p:sp>
        <p:nvSpPr>
          <p:cNvPr id="2" name="Date Placeholder 1"/>
          <p:cNvSpPr>
            <a:spLocks noGrp="1"/>
          </p:cNvSpPr>
          <p:nvPr>
            <p:ph type="dt" sz="half" idx="10"/>
          </p:nvPr>
        </p:nvSpPr>
        <p:spPr/>
        <p:txBody>
          <a:bodyPr/>
          <a:lstStyle/>
          <a:p>
            <a:pPr>
              <a:defRPr/>
            </a:pPr>
            <a:fld id="{5ABCD2B9-27C4-3B4F-93FA-ACBAD2B5ABDE}" type="datetime3">
              <a:rPr lang="en-US" smtClean="0"/>
              <a:t>27 November 2017</a:t>
            </a:fld>
            <a:endParaRPr lang="it-IT"/>
          </a:p>
        </p:txBody>
      </p:sp>
      <p:sp>
        <p:nvSpPr>
          <p:cNvPr id="3" name="Slide Number Placeholder 2"/>
          <p:cNvSpPr>
            <a:spLocks noGrp="1"/>
          </p:cNvSpPr>
          <p:nvPr>
            <p:ph type="sldNum" sz="quarter" idx="12"/>
          </p:nvPr>
        </p:nvSpPr>
        <p:spPr/>
        <p:txBody>
          <a:bodyPr/>
          <a:lstStyle/>
          <a:p>
            <a:pPr>
              <a:defRPr/>
            </a:pPr>
            <a:fld id="{1B1625E7-A0C6-CE42-A3E8-6094708A5C26}" type="slidenum">
              <a:rPr lang="it-IT" altLang="en-US" smtClean="0"/>
              <a:pPr>
                <a:defRPr/>
              </a:pPr>
              <a:t>59</a:t>
            </a:fld>
            <a:endParaRPr lang="it-IT" altLang="en-US"/>
          </a:p>
        </p:txBody>
      </p:sp>
    </p:spTree>
    <p:extLst>
      <p:ext uri="{BB962C8B-B14F-4D97-AF65-F5344CB8AC3E}">
        <p14:creationId xmlns:p14="http://schemas.microsoft.com/office/powerpoint/2010/main" val="13309060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Arial"/>
                <a:cs typeface="Arial"/>
              </a:rPr>
              <a:t>Data Manipulation Language (DML)</a:t>
            </a:r>
          </a:p>
        </p:txBody>
      </p:sp>
      <p:sp>
        <p:nvSpPr>
          <p:cNvPr id="3" name="Content Placeholder 2"/>
          <p:cNvSpPr>
            <a:spLocks noGrp="1"/>
          </p:cNvSpPr>
          <p:nvPr>
            <p:ph idx="1"/>
          </p:nvPr>
        </p:nvSpPr>
        <p:spPr/>
        <p:txBody>
          <a:bodyPr>
            <a:normAutofit/>
          </a:bodyPr>
          <a:lstStyle/>
          <a:p>
            <a:r>
              <a:rPr lang="en-US" dirty="0">
                <a:latin typeface="Arial"/>
                <a:cs typeface="Arial"/>
              </a:rPr>
              <a:t>Data manipulated with Select, Insert, Update, &amp; Delete statements</a:t>
            </a:r>
          </a:p>
          <a:p>
            <a:pPr lvl="1"/>
            <a:r>
              <a:rPr lang="en-US" dirty="0">
                <a:latin typeface="Arial"/>
                <a:cs typeface="Arial"/>
              </a:rPr>
              <a:t>Select T1.Column1, T2.Column2 …</a:t>
            </a:r>
            <a:br>
              <a:rPr lang="en-US" dirty="0">
                <a:latin typeface="Arial"/>
                <a:cs typeface="Arial"/>
              </a:rPr>
            </a:br>
            <a:r>
              <a:rPr lang="en-US" dirty="0">
                <a:latin typeface="Arial"/>
                <a:cs typeface="Arial"/>
              </a:rPr>
              <a:t>From Table1, Table2 …</a:t>
            </a:r>
            <a:br>
              <a:rPr lang="en-US" dirty="0">
                <a:latin typeface="Arial"/>
                <a:cs typeface="Arial"/>
              </a:rPr>
            </a:br>
            <a:r>
              <a:rPr lang="en-US" dirty="0">
                <a:latin typeface="Arial"/>
                <a:cs typeface="Arial"/>
              </a:rPr>
              <a:t>Where T1.Column1 = T2.Column1 …</a:t>
            </a:r>
          </a:p>
          <a:p>
            <a:r>
              <a:rPr lang="en-US" dirty="0">
                <a:latin typeface="Arial"/>
                <a:cs typeface="Arial"/>
              </a:rPr>
              <a:t>Data Aggregation</a:t>
            </a:r>
          </a:p>
          <a:p>
            <a:r>
              <a:rPr lang="en-US" dirty="0">
                <a:latin typeface="Arial"/>
                <a:cs typeface="Arial"/>
              </a:rPr>
              <a:t>Compound statements</a:t>
            </a:r>
          </a:p>
          <a:p>
            <a:r>
              <a:rPr lang="en-US" dirty="0">
                <a:latin typeface="Arial"/>
                <a:cs typeface="Arial"/>
              </a:rPr>
              <a:t>Functions and Procedures</a:t>
            </a:r>
          </a:p>
          <a:p>
            <a:r>
              <a:rPr lang="en-US" dirty="0">
                <a:latin typeface="Arial"/>
                <a:cs typeface="Arial"/>
              </a:rPr>
              <a:t>Explicit transaction control</a:t>
            </a:r>
          </a:p>
          <a:p>
            <a:endParaRPr lang="en-US" dirty="0">
              <a:latin typeface="Arial"/>
              <a:cs typeface="Arial"/>
            </a:endParaRPr>
          </a:p>
        </p:txBody>
      </p:sp>
      <p:sp>
        <p:nvSpPr>
          <p:cNvPr id="11268"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charset="0"/>
                <a:ea typeface="ＭＳ Ｐゴシック" charset="0"/>
              </a:defRPr>
            </a:lvl1pPr>
            <a:lvl2pPr marL="742950" indent="-285750">
              <a:defRPr>
                <a:solidFill>
                  <a:schemeClr val="tx1"/>
                </a:solidFill>
                <a:latin typeface="Garamond" charset="0"/>
                <a:ea typeface="ＭＳ Ｐゴシック" charset="0"/>
              </a:defRPr>
            </a:lvl2pPr>
            <a:lvl3pPr marL="1143000" indent="-228600">
              <a:defRPr>
                <a:solidFill>
                  <a:schemeClr val="tx1"/>
                </a:solidFill>
                <a:latin typeface="Garamond" charset="0"/>
                <a:ea typeface="ＭＳ Ｐゴシック" charset="0"/>
              </a:defRPr>
            </a:lvl3pPr>
            <a:lvl4pPr marL="1600200" indent="-228600">
              <a:defRPr>
                <a:solidFill>
                  <a:schemeClr val="tx1"/>
                </a:solidFill>
                <a:latin typeface="Garamond" charset="0"/>
                <a:ea typeface="ＭＳ Ｐゴシック" charset="0"/>
              </a:defRPr>
            </a:lvl4pPr>
            <a:lvl5pPr marL="2057400" indent="-228600">
              <a:defRPr>
                <a:solidFill>
                  <a:schemeClr val="tx1"/>
                </a:solidFill>
                <a:latin typeface="Garamond" charset="0"/>
                <a:ea typeface="ＭＳ Ｐゴシック" charset="0"/>
              </a:defRPr>
            </a:lvl5pPr>
            <a:lvl6pPr marL="2514600" indent="-228600" fontAlgn="base">
              <a:spcBef>
                <a:spcPct val="0"/>
              </a:spcBef>
              <a:spcAft>
                <a:spcPct val="0"/>
              </a:spcAft>
              <a:defRPr>
                <a:solidFill>
                  <a:schemeClr val="tx1"/>
                </a:solidFill>
                <a:latin typeface="Garamond" charset="0"/>
                <a:ea typeface="ＭＳ Ｐゴシック" charset="0"/>
              </a:defRPr>
            </a:lvl6pPr>
            <a:lvl7pPr marL="2971800" indent="-228600" fontAlgn="base">
              <a:spcBef>
                <a:spcPct val="0"/>
              </a:spcBef>
              <a:spcAft>
                <a:spcPct val="0"/>
              </a:spcAft>
              <a:defRPr>
                <a:solidFill>
                  <a:schemeClr val="tx1"/>
                </a:solidFill>
                <a:latin typeface="Garamond" charset="0"/>
                <a:ea typeface="ＭＳ Ｐゴシック" charset="0"/>
              </a:defRPr>
            </a:lvl7pPr>
            <a:lvl8pPr marL="3429000" indent="-228600" fontAlgn="base">
              <a:spcBef>
                <a:spcPct val="0"/>
              </a:spcBef>
              <a:spcAft>
                <a:spcPct val="0"/>
              </a:spcAft>
              <a:defRPr>
                <a:solidFill>
                  <a:schemeClr val="tx1"/>
                </a:solidFill>
                <a:latin typeface="Garamond" charset="0"/>
                <a:ea typeface="ＭＳ Ｐゴシック" charset="0"/>
              </a:defRPr>
            </a:lvl8pPr>
            <a:lvl9pPr marL="3886200" indent="-228600" fontAlgn="base">
              <a:spcBef>
                <a:spcPct val="0"/>
              </a:spcBef>
              <a:spcAft>
                <a:spcPct val="0"/>
              </a:spcAft>
              <a:defRPr>
                <a:solidFill>
                  <a:schemeClr val="tx1"/>
                </a:solidFill>
                <a:latin typeface="Garamond" charset="0"/>
                <a:ea typeface="ＭＳ Ｐゴシック" charset="0"/>
              </a:defRPr>
            </a:lvl9pPr>
          </a:lstStyle>
          <a:p>
            <a:fld id="{23C6798E-D073-B645-93E4-6B888566AD43}" type="datetime3">
              <a:rPr lang="en-US" smtClean="0">
                <a:latin typeface="Arial" charset="0"/>
              </a:rPr>
              <a:t>27 November 2017</a:t>
            </a:fld>
            <a:endParaRPr lang="en-US">
              <a:latin typeface="Arial" charset="0"/>
            </a:endParaRPr>
          </a:p>
        </p:txBody>
      </p:sp>
      <p:sp>
        <p:nvSpPr>
          <p:cNvPr id="11270"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charset="0"/>
                <a:ea typeface="ＭＳ Ｐゴシック" charset="0"/>
              </a:defRPr>
            </a:lvl1pPr>
            <a:lvl2pPr marL="742950" indent="-285750">
              <a:defRPr>
                <a:solidFill>
                  <a:schemeClr val="tx1"/>
                </a:solidFill>
                <a:latin typeface="Garamond" charset="0"/>
                <a:ea typeface="ＭＳ Ｐゴシック" charset="0"/>
              </a:defRPr>
            </a:lvl2pPr>
            <a:lvl3pPr marL="1143000" indent="-228600">
              <a:defRPr>
                <a:solidFill>
                  <a:schemeClr val="tx1"/>
                </a:solidFill>
                <a:latin typeface="Garamond" charset="0"/>
                <a:ea typeface="ＭＳ Ｐゴシック" charset="0"/>
              </a:defRPr>
            </a:lvl3pPr>
            <a:lvl4pPr marL="1600200" indent="-228600">
              <a:defRPr>
                <a:solidFill>
                  <a:schemeClr val="tx1"/>
                </a:solidFill>
                <a:latin typeface="Garamond" charset="0"/>
                <a:ea typeface="ＭＳ Ｐゴシック" charset="0"/>
              </a:defRPr>
            </a:lvl4pPr>
            <a:lvl5pPr marL="2057400" indent="-228600">
              <a:defRPr>
                <a:solidFill>
                  <a:schemeClr val="tx1"/>
                </a:solidFill>
                <a:latin typeface="Garamond" charset="0"/>
                <a:ea typeface="ＭＳ Ｐゴシック" charset="0"/>
              </a:defRPr>
            </a:lvl5pPr>
            <a:lvl6pPr marL="2514600" indent="-228600" fontAlgn="base">
              <a:spcBef>
                <a:spcPct val="0"/>
              </a:spcBef>
              <a:spcAft>
                <a:spcPct val="0"/>
              </a:spcAft>
              <a:defRPr>
                <a:solidFill>
                  <a:schemeClr val="tx1"/>
                </a:solidFill>
                <a:latin typeface="Garamond" charset="0"/>
                <a:ea typeface="ＭＳ Ｐゴシック" charset="0"/>
              </a:defRPr>
            </a:lvl6pPr>
            <a:lvl7pPr marL="2971800" indent="-228600" fontAlgn="base">
              <a:spcBef>
                <a:spcPct val="0"/>
              </a:spcBef>
              <a:spcAft>
                <a:spcPct val="0"/>
              </a:spcAft>
              <a:defRPr>
                <a:solidFill>
                  <a:schemeClr val="tx1"/>
                </a:solidFill>
                <a:latin typeface="Garamond" charset="0"/>
                <a:ea typeface="ＭＳ Ｐゴシック" charset="0"/>
              </a:defRPr>
            </a:lvl7pPr>
            <a:lvl8pPr marL="3429000" indent="-228600" fontAlgn="base">
              <a:spcBef>
                <a:spcPct val="0"/>
              </a:spcBef>
              <a:spcAft>
                <a:spcPct val="0"/>
              </a:spcAft>
              <a:defRPr>
                <a:solidFill>
                  <a:schemeClr val="tx1"/>
                </a:solidFill>
                <a:latin typeface="Garamond" charset="0"/>
                <a:ea typeface="ＭＳ Ｐゴシック" charset="0"/>
              </a:defRPr>
            </a:lvl8pPr>
            <a:lvl9pPr marL="3886200" indent="-228600" fontAlgn="base">
              <a:spcBef>
                <a:spcPct val="0"/>
              </a:spcBef>
              <a:spcAft>
                <a:spcPct val="0"/>
              </a:spcAft>
              <a:defRPr>
                <a:solidFill>
                  <a:schemeClr val="tx1"/>
                </a:solidFill>
                <a:latin typeface="Garamond" charset="0"/>
                <a:ea typeface="ＭＳ Ｐゴシック" charset="0"/>
              </a:defRPr>
            </a:lvl9pPr>
          </a:lstStyle>
          <a:p>
            <a:fld id="{4A995AAE-CCBC-684A-B3EC-A9F8D6EE898C}" type="slidenum">
              <a:rPr lang="en-US">
                <a:latin typeface="Arial" charset="0"/>
              </a:rPr>
              <a:pPr/>
              <a:t>6</a:t>
            </a:fld>
            <a:endParaRPr lang="en-US">
              <a:latin typeface="Arial" charset="0"/>
            </a:endParaRPr>
          </a:p>
        </p:txBody>
      </p:sp>
    </p:spTree>
    <p:extLst>
      <p:ext uri="{BB962C8B-B14F-4D97-AF65-F5344CB8AC3E}">
        <p14:creationId xmlns:p14="http://schemas.microsoft.com/office/powerpoint/2010/main" val="1934165958"/>
      </p:ext>
    </p:extLst>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r>
              <a:rPr lang="en-US"/>
              <a:t>Data Model Continued</a:t>
            </a:r>
          </a:p>
        </p:txBody>
      </p:sp>
      <p:sp>
        <p:nvSpPr>
          <p:cNvPr id="80899" name="Rectangle 3"/>
          <p:cNvSpPr>
            <a:spLocks noGrp="1" noChangeArrowheads="1"/>
          </p:cNvSpPr>
          <p:nvPr>
            <p:ph type="body" idx="1"/>
          </p:nvPr>
        </p:nvSpPr>
        <p:spPr>
          <a:xfrm>
            <a:off x="228600" y="1219200"/>
            <a:ext cx="8610600" cy="5105400"/>
          </a:xfrm>
        </p:spPr>
        <p:txBody>
          <a:bodyPr/>
          <a:lstStyle/>
          <a:p>
            <a:pPr lvl="1">
              <a:buFontTx/>
              <a:buNone/>
            </a:pPr>
            <a:endParaRPr lang="en-US" sz="2200" b="1"/>
          </a:p>
          <a:p>
            <a:pPr lvl="1"/>
            <a:r>
              <a:rPr lang="en-US" sz="2200" b="1"/>
              <a:t>ColumnFamily</a:t>
            </a:r>
            <a:r>
              <a:rPr lang="en-US" sz="2200"/>
              <a:t>: </a:t>
            </a:r>
            <a:r>
              <a:rPr lang="en-US"/>
              <a:t>There</a:t>
            </a:r>
            <a:r>
              <a:rPr lang="ja-JP" altLang="en-US">
                <a:latin typeface="Arial"/>
              </a:rPr>
              <a:t>’</a:t>
            </a:r>
            <a:r>
              <a:rPr lang="en-US"/>
              <a:t>s a single structure used to group both the Columns and SuperColumns.  Called a ColumnFamily (think table), it has two types, Standard &amp; Super. </a:t>
            </a:r>
          </a:p>
          <a:p>
            <a:pPr lvl="2"/>
            <a:r>
              <a:rPr lang="en-US" sz="2000"/>
              <a:t>Column families must be defined at startup</a:t>
            </a:r>
          </a:p>
          <a:p>
            <a:pPr lvl="1"/>
            <a:r>
              <a:rPr lang="en-US" sz="2200" b="1"/>
              <a:t>Key</a:t>
            </a:r>
            <a:r>
              <a:rPr lang="en-US" sz="2200"/>
              <a:t>: the permanent name of the record</a:t>
            </a:r>
          </a:p>
          <a:p>
            <a:pPr lvl="1"/>
            <a:r>
              <a:rPr lang="en-US" sz="2200" b="1"/>
              <a:t>Keyspace</a:t>
            </a:r>
            <a:r>
              <a:rPr lang="en-US" sz="2200"/>
              <a:t>: the outer-most level of organization. This is usually the name of the application. For example, </a:t>
            </a:r>
            <a:r>
              <a:rPr lang="ja-JP" altLang="en-US" sz="2200">
                <a:latin typeface="Arial"/>
              </a:rPr>
              <a:t>‘</a:t>
            </a:r>
            <a:r>
              <a:rPr lang="en-US" sz="2200"/>
              <a:t>Acme' (think database name).</a:t>
            </a:r>
          </a:p>
          <a:p>
            <a:pPr lvl="2">
              <a:buFontTx/>
              <a:buNone/>
            </a:pPr>
            <a:endParaRPr lang="en-US"/>
          </a:p>
          <a:p>
            <a:pPr lvl="1">
              <a:buFontTx/>
              <a:buNone/>
            </a:pPr>
            <a:endParaRPr lang="en-US" sz="2200" b="1"/>
          </a:p>
        </p:txBody>
      </p:sp>
      <p:sp>
        <p:nvSpPr>
          <p:cNvPr id="2" name="Date Placeholder 1"/>
          <p:cNvSpPr>
            <a:spLocks noGrp="1"/>
          </p:cNvSpPr>
          <p:nvPr>
            <p:ph type="dt" sz="half" idx="10"/>
          </p:nvPr>
        </p:nvSpPr>
        <p:spPr/>
        <p:txBody>
          <a:bodyPr/>
          <a:lstStyle/>
          <a:p>
            <a:pPr>
              <a:defRPr/>
            </a:pPr>
            <a:fld id="{D8A24FC9-A9B7-3143-9E5C-7E7FB8CCDE18}" type="datetime3">
              <a:rPr lang="en-US" smtClean="0"/>
              <a:t>27 November 2017</a:t>
            </a:fld>
            <a:endParaRPr lang="it-IT"/>
          </a:p>
        </p:txBody>
      </p:sp>
      <p:sp>
        <p:nvSpPr>
          <p:cNvPr id="3" name="Slide Number Placeholder 2"/>
          <p:cNvSpPr>
            <a:spLocks noGrp="1"/>
          </p:cNvSpPr>
          <p:nvPr>
            <p:ph type="sldNum" sz="quarter" idx="12"/>
          </p:nvPr>
        </p:nvSpPr>
        <p:spPr/>
        <p:txBody>
          <a:bodyPr/>
          <a:lstStyle/>
          <a:p>
            <a:pPr>
              <a:defRPr/>
            </a:pPr>
            <a:fld id="{1B1625E7-A0C6-CE42-A3E8-6094708A5C26}" type="slidenum">
              <a:rPr lang="it-IT" altLang="en-US" smtClean="0"/>
              <a:pPr>
                <a:defRPr/>
              </a:pPr>
              <a:t>60</a:t>
            </a:fld>
            <a:endParaRPr lang="it-IT" altLang="en-US"/>
          </a:p>
        </p:txBody>
      </p:sp>
    </p:spTree>
    <p:extLst>
      <p:ext uri="{BB962C8B-B14F-4D97-AF65-F5344CB8AC3E}">
        <p14:creationId xmlns:p14="http://schemas.microsoft.com/office/powerpoint/2010/main" val="295468700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r>
              <a:rPr lang="en-US"/>
              <a:t>Cassandra and Consistency</a:t>
            </a:r>
          </a:p>
        </p:txBody>
      </p:sp>
      <p:sp>
        <p:nvSpPr>
          <p:cNvPr id="104451" name="Rectangle 3"/>
          <p:cNvSpPr>
            <a:spLocks noGrp="1" noChangeArrowheads="1"/>
          </p:cNvSpPr>
          <p:nvPr>
            <p:ph type="body" idx="1"/>
          </p:nvPr>
        </p:nvSpPr>
        <p:spPr/>
        <p:txBody>
          <a:bodyPr/>
          <a:lstStyle/>
          <a:p>
            <a:r>
              <a:rPr lang="en-US" sz="2400"/>
              <a:t>Talked previous about eventual consistency</a:t>
            </a:r>
          </a:p>
          <a:p>
            <a:r>
              <a:rPr lang="en-US" sz="2400"/>
              <a:t>Cassandra has programmable read/writable consistency</a:t>
            </a:r>
          </a:p>
          <a:p>
            <a:pPr lvl="1"/>
            <a:r>
              <a:rPr lang="en-US" sz="2200"/>
              <a:t>One: Return from the first node that responds</a:t>
            </a:r>
          </a:p>
          <a:p>
            <a:pPr lvl="1"/>
            <a:r>
              <a:rPr lang="en-US" sz="2200"/>
              <a:t>Quorom: Query from all nodes and respond with the one that has latest timestamp once a majority of nodes responded</a:t>
            </a:r>
          </a:p>
          <a:p>
            <a:pPr lvl="1"/>
            <a:r>
              <a:rPr lang="en-US" sz="2200"/>
              <a:t>All: Query from all nodes and respond with the one that has latest timestamp once all nodes responded. An unresponsive node will fail the node</a:t>
            </a:r>
          </a:p>
        </p:txBody>
      </p:sp>
      <p:sp>
        <p:nvSpPr>
          <p:cNvPr id="2" name="Date Placeholder 1"/>
          <p:cNvSpPr>
            <a:spLocks noGrp="1"/>
          </p:cNvSpPr>
          <p:nvPr>
            <p:ph type="dt" sz="half" idx="10"/>
          </p:nvPr>
        </p:nvSpPr>
        <p:spPr/>
        <p:txBody>
          <a:bodyPr/>
          <a:lstStyle/>
          <a:p>
            <a:pPr>
              <a:defRPr/>
            </a:pPr>
            <a:fld id="{61F83B17-1501-6D4A-BFBF-F12CBD849A32}" type="datetime3">
              <a:rPr lang="en-US" smtClean="0"/>
              <a:t>27 November 2017</a:t>
            </a:fld>
            <a:endParaRPr lang="it-IT"/>
          </a:p>
        </p:txBody>
      </p:sp>
      <p:sp>
        <p:nvSpPr>
          <p:cNvPr id="3" name="Slide Number Placeholder 2"/>
          <p:cNvSpPr>
            <a:spLocks noGrp="1"/>
          </p:cNvSpPr>
          <p:nvPr>
            <p:ph type="sldNum" sz="quarter" idx="12"/>
          </p:nvPr>
        </p:nvSpPr>
        <p:spPr/>
        <p:txBody>
          <a:bodyPr/>
          <a:lstStyle/>
          <a:p>
            <a:pPr>
              <a:defRPr/>
            </a:pPr>
            <a:fld id="{1B1625E7-A0C6-CE42-A3E8-6094708A5C26}" type="slidenum">
              <a:rPr lang="it-IT" altLang="en-US" smtClean="0"/>
              <a:pPr>
                <a:defRPr/>
              </a:pPr>
              <a:t>61</a:t>
            </a:fld>
            <a:endParaRPr lang="it-IT" altLang="en-US"/>
          </a:p>
        </p:txBody>
      </p:sp>
    </p:spTree>
    <p:extLst>
      <p:ext uri="{BB962C8B-B14F-4D97-AF65-F5344CB8AC3E}">
        <p14:creationId xmlns:p14="http://schemas.microsoft.com/office/powerpoint/2010/main" val="27541005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r>
              <a:rPr lang="en-US"/>
              <a:t>Cassandra and Consistency</a:t>
            </a:r>
          </a:p>
        </p:txBody>
      </p:sp>
      <p:sp>
        <p:nvSpPr>
          <p:cNvPr id="106499" name="Rectangle 3"/>
          <p:cNvSpPr>
            <a:spLocks noGrp="1" noChangeArrowheads="1"/>
          </p:cNvSpPr>
          <p:nvPr>
            <p:ph type="body" idx="1"/>
          </p:nvPr>
        </p:nvSpPr>
        <p:spPr/>
        <p:txBody>
          <a:bodyPr/>
          <a:lstStyle/>
          <a:p>
            <a:pPr lvl="1"/>
            <a:r>
              <a:rPr lang="en-US" sz="2200" b="1" dirty="0"/>
              <a:t>Zero</a:t>
            </a:r>
            <a:r>
              <a:rPr lang="en-US" sz="2200" dirty="0"/>
              <a:t>: Ensure nothing. Asynchronous write done in background</a:t>
            </a:r>
          </a:p>
          <a:p>
            <a:pPr lvl="1"/>
            <a:r>
              <a:rPr lang="en-US" sz="2200" b="1" dirty="0"/>
              <a:t>Any</a:t>
            </a:r>
            <a:r>
              <a:rPr lang="en-US" sz="2200" dirty="0"/>
              <a:t>: Ensure that the write is written to at least 1 node</a:t>
            </a:r>
          </a:p>
          <a:p>
            <a:pPr lvl="1"/>
            <a:r>
              <a:rPr lang="en-US" sz="2200" b="1" dirty="0"/>
              <a:t>One</a:t>
            </a:r>
            <a:r>
              <a:rPr lang="en-US" sz="2200" dirty="0"/>
              <a:t>: Ensure that the write is written to at least 1 node</a:t>
            </a:r>
            <a:r>
              <a:rPr lang="ja-JP" altLang="en-US" sz="2200" dirty="0">
                <a:latin typeface="Arial"/>
              </a:rPr>
              <a:t>’</a:t>
            </a:r>
            <a:r>
              <a:rPr lang="en-US" sz="2200" dirty="0"/>
              <a:t>s commit log and memory table before receipt to client</a:t>
            </a:r>
          </a:p>
          <a:p>
            <a:pPr lvl="1"/>
            <a:r>
              <a:rPr lang="en-US" sz="2200" b="1" dirty="0" smtClean="0"/>
              <a:t>Quorum</a:t>
            </a:r>
            <a:r>
              <a:rPr lang="en-US" sz="2200" dirty="0"/>
              <a:t>: Ensure that the write goes to node/2 + 1</a:t>
            </a:r>
          </a:p>
          <a:p>
            <a:pPr lvl="1"/>
            <a:r>
              <a:rPr lang="en-US" sz="2200" b="1" dirty="0"/>
              <a:t>All</a:t>
            </a:r>
            <a:r>
              <a:rPr lang="en-US" sz="2200" dirty="0"/>
              <a:t>: Ensure that writes go to all nodes.  An unresponsive node would fail the write</a:t>
            </a:r>
          </a:p>
          <a:p>
            <a:pPr lvl="1"/>
            <a:endParaRPr lang="en-US" sz="2200" dirty="0"/>
          </a:p>
        </p:txBody>
      </p:sp>
      <p:sp>
        <p:nvSpPr>
          <p:cNvPr id="2" name="Date Placeholder 1"/>
          <p:cNvSpPr>
            <a:spLocks noGrp="1"/>
          </p:cNvSpPr>
          <p:nvPr>
            <p:ph type="dt" sz="half" idx="10"/>
          </p:nvPr>
        </p:nvSpPr>
        <p:spPr/>
        <p:txBody>
          <a:bodyPr/>
          <a:lstStyle/>
          <a:p>
            <a:pPr>
              <a:defRPr/>
            </a:pPr>
            <a:fld id="{01A11DD3-D36B-CA46-9CC0-D2109346B146}" type="datetime3">
              <a:rPr lang="en-US" smtClean="0"/>
              <a:t>27 November 2017</a:t>
            </a:fld>
            <a:endParaRPr lang="it-IT"/>
          </a:p>
        </p:txBody>
      </p:sp>
      <p:sp>
        <p:nvSpPr>
          <p:cNvPr id="3" name="Slide Number Placeholder 2"/>
          <p:cNvSpPr>
            <a:spLocks noGrp="1"/>
          </p:cNvSpPr>
          <p:nvPr>
            <p:ph type="sldNum" sz="quarter" idx="12"/>
          </p:nvPr>
        </p:nvSpPr>
        <p:spPr/>
        <p:txBody>
          <a:bodyPr/>
          <a:lstStyle/>
          <a:p>
            <a:pPr>
              <a:defRPr/>
            </a:pPr>
            <a:fld id="{1B1625E7-A0C6-CE42-A3E8-6094708A5C26}" type="slidenum">
              <a:rPr lang="it-IT" altLang="en-US" smtClean="0"/>
              <a:pPr>
                <a:defRPr/>
              </a:pPr>
              <a:t>62</a:t>
            </a:fld>
            <a:endParaRPr lang="it-IT" altLang="en-US"/>
          </a:p>
        </p:txBody>
      </p:sp>
    </p:spTree>
    <p:extLst>
      <p:ext uri="{BB962C8B-B14F-4D97-AF65-F5344CB8AC3E}">
        <p14:creationId xmlns:p14="http://schemas.microsoft.com/office/powerpoint/2010/main" val="105702509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r>
              <a:rPr lang="en-US"/>
              <a:t>Consistent Hashing</a:t>
            </a:r>
          </a:p>
        </p:txBody>
      </p:sp>
      <p:sp>
        <p:nvSpPr>
          <p:cNvPr id="108547" name="Rectangle 3"/>
          <p:cNvSpPr>
            <a:spLocks noGrp="1" noChangeArrowheads="1"/>
          </p:cNvSpPr>
          <p:nvPr>
            <p:ph type="body" sz="half" idx="1"/>
          </p:nvPr>
        </p:nvSpPr>
        <p:spPr>
          <a:xfrm>
            <a:off x="228600" y="1219200"/>
            <a:ext cx="4495800" cy="5334000"/>
          </a:xfrm>
        </p:spPr>
        <p:txBody>
          <a:bodyPr/>
          <a:lstStyle/>
          <a:p>
            <a:r>
              <a:rPr lang="en-US" sz="1800"/>
              <a:t>Partition using consistent hashing</a:t>
            </a:r>
          </a:p>
          <a:p>
            <a:pPr lvl="1"/>
            <a:r>
              <a:rPr lang="en-US" sz="1800"/>
              <a:t>Keys hash to a point on a fixed circular space</a:t>
            </a:r>
          </a:p>
          <a:p>
            <a:pPr lvl="1"/>
            <a:r>
              <a:rPr lang="en-US" sz="1800"/>
              <a:t>Ring is partitioned into a set of ordered slots and servers and keys hashed over these slots</a:t>
            </a:r>
          </a:p>
          <a:p>
            <a:r>
              <a:rPr lang="en-US" sz="1800"/>
              <a:t>Nodes take positions on the circle.</a:t>
            </a:r>
          </a:p>
          <a:p>
            <a:r>
              <a:rPr lang="en-US" sz="1800" b="1"/>
              <a:t>A, B,</a:t>
            </a:r>
            <a:r>
              <a:rPr lang="en-US" sz="1800"/>
              <a:t> and </a:t>
            </a:r>
            <a:r>
              <a:rPr lang="en-US" sz="1800" b="1"/>
              <a:t>D</a:t>
            </a:r>
            <a:r>
              <a:rPr lang="en-US" sz="1800"/>
              <a:t> exists. </a:t>
            </a:r>
          </a:p>
          <a:p>
            <a:pPr lvl="1"/>
            <a:r>
              <a:rPr lang="en-US" sz="1600" b="1"/>
              <a:t>B</a:t>
            </a:r>
            <a:r>
              <a:rPr lang="en-US" sz="1600"/>
              <a:t> responsible for </a:t>
            </a:r>
            <a:r>
              <a:rPr lang="en-US" sz="1600" b="1"/>
              <a:t>AB</a:t>
            </a:r>
            <a:r>
              <a:rPr lang="en-US" sz="1600"/>
              <a:t> range.</a:t>
            </a:r>
          </a:p>
          <a:p>
            <a:pPr lvl="1"/>
            <a:r>
              <a:rPr lang="en-US" sz="1600" b="1"/>
              <a:t>D</a:t>
            </a:r>
            <a:r>
              <a:rPr lang="en-US" sz="1600"/>
              <a:t> responsible for </a:t>
            </a:r>
            <a:r>
              <a:rPr lang="en-US" sz="1600" b="1"/>
              <a:t>BD</a:t>
            </a:r>
            <a:r>
              <a:rPr lang="en-US" sz="1600"/>
              <a:t> range.</a:t>
            </a:r>
          </a:p>
          <a:p>
            <a:pPr lvl="1"/>
            <a:r>
              <a:rPr lang="en-US" sz="1600" b="1"/>
              <a:t>A</a:t>
            </a:r>
            <a:r>
              <a:rPr lang="en-US" sz="1600"/>
              <a:t> responsible for </a:t>
            </a:r>
            <a:r>
              <a:rPr lang="en-US" sz="1600" b="1"/>
              <a:t>DA</a:t>
            </a:r>
            <a:r>
              <a:rPr lang="en-US" sz="1600"/>
              <a:t> range.</a:t>
            </a:r>
          </a:p>
          <a:p>
            <a:r>
              <a:rPr lang="en-US" sz="1800" b="1"/>
              <a:t>C</a:t>
            </a:r>
            <a:r>
              <a:rPr lang="en-US" sz="1800"/>
              <a:t> joins. </a:t>
            </a:r>
          </a:p>
          <a:p>
            <a:pPr lvl="1"/>
            <a:r>
              <a:rPr lang="en-US" sz="1600" b="1"/>
              <a:t>B, D</a:t>
            </a:r>
            <a:r>
              <a:rPr lang="en-US" sz="1600"/>
              <a:t> split ranges. </a:t>
            </a:r>
          </a:p>
          <a:p>
            <a:pPr lvl="1"/>
            <a:r>
              <a:rPr lang="en-US" sz="1600" b="1"/>
              <a:t>C</a:t>
            </a:r>
            <a:r>
              <a:rPr lang="en-US" sz="1600"/>
              <a:t> gets </a:t>
            </a:r>
            <a:r>
              <a:rPr lang="en-US" sz="1600" b="1"/>
              <a:t>BC</a:t>
            </a:r>
            <a:r>
              <a:rPr lang="en-US" sz="1600"/>
              <a:t> from </a:t>
            </a:r>
            <a:r>
              <a:rPr lang="en-US" sz="1600" b="1"/>
              <a:t>D</a:t>
            </a:r>
            <a:r>
              <a:rPr lang="en-US" sz="1600"/>
              <a:t>.</a:t>
            </a:r>
          </a:p>
          <a:p>
            <a:endParaRPr lang="en-US" sz="1800"/>
          </a:p>
        </p:txBody>
      </p:sp>
      <p:graphicFrame>
        <p:nvGraphicFramePr>
          <p:cNvPr id="108549" name="Object 5"/>
          <p:cNvGraphicFramePr>
            <a:graphicFrameLocks noGrp="1" noChangeAspect="1"/>
          </p:cNvGraphicFramePr>
          <p:nvPr>
            <p:ph sz="half" idx="2"/>
          </p:nvPr>
        </p:nvGraphicFramePr>
        <p:xfrm>
          <a:off x="4800600" y="1828800"/>
          <a:ext cx="4229100" cy="3692525"/>
        </p:xfrm>
        <a:graphic>
          <a:graphicData uri="http://schemas.openxmlformats.org/presentationml/2006/ole">
            <mc:AlternateContent xmlns:mc="http://schemas.openxmlformats.org/markup-compatibility/2006">
              <mc:Choice xmlns:v="urn:schemas-microsoft-com:vml" Requires="v">
                <p:oleObj spid="_x0000_s57382" name="Visio" r:id="rId4" imgW="5403827" imgH="4718065" progId="Visio.Drawing.11">
                  <p:embed/>
                </p:oleObj>
              </mc:Choice>
              <mc:Fallback>
                <p:oleObj name="Visio" r:id="rId4" imgW="5403827" imgH="4718065"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00600" y="1828800"/>
                        <a:ext cx="4229100" cy="369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05146718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t>Domain Model</a:t>
            </a:r>
          </a:p>
        </p:txBody>
      </p:sp>
      <p:sp>
        <p:nvSpPr>
          <p:cNvPr id="25603" name="Rectangle 3"/>
          <p:cNvSpPr>
            <a:spLocks noGrp="1" noChangeArrowheads="1"/>
          </p:cNvSpPr>
          <p:nvPr>
            <p:ph type="body" idx="1"/>
          </p:nvPr>
        </p:nvSpPr>
        <p:spPr>
          <a:xfrm>
            <a:off x="228600" y="2667000"/>
            <a:ext cx="8610600" cy="1295400"/>
          </a:xfrm>
        </p:spPr>
        <p:txBody>
          <a:bodyPr/>
          <a:lstStyle/>
          <a:p>
            <a:r>
              <a:rPr lang="en-US" sz="2400"/>
              <a:t>Design your domain model first</a:t>
            </a:r>
          </a:p>
          <a:p>
            <a:r>
              <a:rPr lang="en-US" sz="2400"/>
              <a:t>Create your Cassandra data store to fit your domain model</a:t>
            </a:r>
          </a:p>
        </p:txBody>
      </p:sp>
      <p:pic>
        <p:nvPicPr>
          <p:cNvPr id="2560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066800"/>
            <a:ext cx="2095500"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25608"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9400" y="1066800"/>
            <a:ext cx="2438400" cy="1517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25611"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86400" y="1066800"/>
            <a:ext cx="2057400" cy="153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25612" name="Text Box 12"/>
          <p:cNvSpPr txBox="1">
            <a:spLocks noChangeArrowheads="1"/>
          </p:cNvSpPr>
          <p:nvPr/>
        </p:nvSpPr>
        <p:spPr bwMode="auto">
          <a:xfrm>
            <a:off x="228600" y="4191000"/>
            <a:ext cx="8458200" cy="155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sz="1600"/>
              <a:t>&lt;Keyspace Name="</a:t>
            </a:r>
            <a:r>
              <a:rPr lang="en-US" sz="1600" b="1"/>
              <a:t>Acme</a:t>
            </a:r>
            <a:r>
              <a:rPr lang="en-US" sz="1600"/>
              <a:t>"&gt;</a:t>
            </a:r>
            <a:endParaRPr lang="en-US" sz="1600" b="1"/>
          </a:p>
          <a:p>
            <a:r>
              <a:rPr lang="en-US" sz="1600" b="1"/>
              <a:t> </a:t>
            </a:r>
            <a:r>
              <a:rPr lang="en-US" sz="1600"/>
              <a:t> &lt;ColumnFamily CompareWith="</a:t>
            </a:r>
            <a:r>
              <a:rPr lang="en-US" sz="1600" b="1"/>
              <a:t>UTF8Type</a:t>
            </a:r>
            <a:r>
              <a:rPr lang="en-US" sz="1600"/>
              <a:t>" Name="</a:t>
            </a:r>
            <a:r>
              <a:rPr lang="en-US" sz="1600" b="1"/>
              <a:t>Rockets</a:t>
            </a:r>
            <a:r>
              <a:rPr lang="en-US" sz="1600"/>
              <a:t>" /&gt; </a:t>
            </a:r>
            <a:endParaRPr lang="en-US" sz="1600" b="1"/>
          </a:p>
          <a:p>
            <a:r>
              <a:rPr lang="en-US" sz="1600" b="1"/>
              <a:t> </a:t>
            </a:r>
            <a:r>
              <a:rPr lang="en-US" sz="1600"/>
              <a:t> &lt;ColumnFamily CompareWith="</a:t>
            </a:r>
            <a:r>
              <a:rPr lang="en-US" sz="1600" b="1"/>
              <a:t>UTF8Type</a:t>
            </a:r>
            <a:r>
              <a:rPr lang="en-US" sz="1600"/>
              <a:t>" Name="</a:t>
            </a:r>
            <a:r>
              <a:rPr lang="en-US" sz="1600" b="1"/>
              <a:t>OtherProducts</a:t>
            </a:r>
            <a:r>
              <a:rPr lang="en-US" sz="1600"/>
              <a:t>" /&gt; </a:t>
            </a:r>
            <a:endParaRPr lang="en-US" sz="1600" b="1"/>
          </a:p>
          <a:p>
            <a:r>
              <a:rPr lang="en-US" sz="1600" b="1"/>
              <a:t> </a:t>
            </a:r>
            <a:r>
              <a:rPr lang="en-US" sz="1600"/>
              <a:t> &lt;ColumnFamily CompareWith="</a:t>
            </a:r>
            <a:r>
              <a:rPr lang="en-US" sz="1600" b="1"/>
              <a:t>UTF8Type</a:t>
            </a:r>
            <a:r>
              <a:rPr lang="en-US" sz="1600"/>
              <a:t>" Name="</a:t>
            </a:r>
            <a:r>
              <a:rPr lang="en-US" sz="1600" b="1"/>
              <a:t>Explosives</a:t>
            </a:r>
            <a:r>
              <a:rPr lang="en-US" sz="1600"/>
              <a:t>" /&gt; </a:t>
            </a:r>
            <a:endParaRPr lang="en-US" sz="1600" b="1"/>
          </a:p>
          <a:p>
            <a:r>
              <a:rPr lang="en-US" sz="1600" b="1"/>
              <a:t> </a:t>
            </a:r>
            <a:r>
              <a:rPr lang="en-US" sz="1600"/>
              <a:t> …</a:t>
            </a:r>
            <a:endParaRPr lang="en-US" sz="1600" b="1"/>
          </a:p>
          <a:p>
            <a:r>
              <a:rPr lang="en-US" sz="1600"/>
              <a:t>&lt;/Keyspace&gt;</a:t>
            </a:r>
          </a:p>
        </p:txBody>
      </p:sp>
      <p:sp>
        <p:nvSpPr>
          <p:cNvPr id="2" name="Date Placeholder 1"/>
          <p:cNvSpPr>
            <a:spLocks noGrp="1"/>
          </p:cNvSpPr>
          <p:nvPr>
            <p:ph type="dt" sz="half" idx="10"/>
          </p:nvPr>
        </p:nvSpPr>
        <p:spPr/>
        <p:txBody>
          <a:bodyPr/>
          <a:lstStyle/>
          <a:p>
            <a:pPr>
              <a:defRPr/>
            </a:pPr>
            <a:fld id="{53FFD253-7D3A-E247-8D7C-828A218B450C}" type="datetime3">
              <a:rPr lang="en-US" smtClean="0"/>
              <a:t>27 November 2017</a:t>
            </a:fld>
            <a:endParaRPr lang="it-IT"/>
          </a:p>
        </p:txBody>
      </p:sp>
      <p:sp>
        <p:nvSpPr>
          <p:cNvPr id="3" name="Slide Number Placeholder 2"/>
          <p:cNvSpPr>
            <a:spLocks noGrp="1"/>
          </p:cNvSpPr>
          <p:nvPr>
            <p:ph type="sldNum" sz="quarter" idx="12"/>
          </p:nvPr>
        </p:nvSpPr>
        <p:spPr/>
        <p:txBody>
          <a:bodyPr/>
          <a:lstStyle/>
          <a:p>
            <a:pPr>
              <a:defRPr/>
            </a:pPr>
            <a:fld id="{1B1625E7-A0C6-CE42-A3E8-6094708A5C26}" type="slidenum">
              <a:rPr lang="it-IT" altLang="en-US" smtClean="0"/>
              <a:pPr>
                <a:defRPr/>
              </a:pPr>
              <a:t>64</a:t>
            </a:fld>
            <a:endParaRPr lang="it-IT" altLang="en-US"/>
          </a:p>
        </p:txBody>
      </p:sp>
    </p:spTree>
    <p:extLst>
      <p:ext uri="{BB962C8B-B14F-4D97-AF65-F5344CB8AC3E}">
        <p14:creationId xmlns:p14="http://schemas.microsoft.com/office/powerpoint/2010/main" val="302082931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r>
              <a:rPr lang="en-US"/>
              <a:t>Data Model</a:t>
            </a:r>
          </a:p>
        </p:txBody>
      </p:sp>
      <p:sp>
        <p:nvSpPr>
          <p:cNvPr id="95236" name="Rectangle 4"/>
          <p:cNvSpPr>
            <a:spLocks noChangeArrowheads="1"/>
          </p:cNvSpPr>
          <p:nvPr/>
        </p:nvSpPr>
        <p:spPr bwMode="auto">
          <a:xfrm>
            <a:off x="228600" y="1219200"/>
            <a:ext cx="8686800" cy="4724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lang="en-CA"/>
          </a:p>
        </p:txBody>
      </p:sp>
      <p:sp>
        <p:nvSpPr>
          <p:cNvPr id="95237" name="Rectangle 5"/>
          <p:cNvSpPr>
            <a:spLocks noChangeArrowheads="1"/>
          </p:cNvSpPr>
          <p:nvPr/>
        </p:nvSpPr>
        <p:spPr bwMode="auto">
          <a:xfrm>
            <a:off x="228600" y="1524000"/>
            <a:ext cx="8686800" cy="441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CA"/>
          </a:p>
        </p:txBody>
      </p:sp>
      <p:sp>
        <p:nvSpPr>
          <p:cNvPr id="95239" name="Text Box 7"/>
          <p:cNvSpPr txBox="1">
            <a:spLocks noChangeArrowheads="1"/>
          </p:cNvSpPr>
          <p:nvPr/>
        </p:nvSpPr>
        <p:spPr bwMode="auto">
          <a:xfrm>
            <a:off x="304800" y="1219200"/>
            <a:ext cx="2133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200" i="0"/>
              <a:t>ColumnFamily: Rockets</a:t>
            </a:r>
          </a:p>
        </p:txBody>
      </p:sp>
      <p:sp>
        <p:nvSpPr>
          <p:cNvPr id="95240" name="Rectangle 8"/>
          <p:cNvSpPr>
            <a:spLocks noChangeArrowheads="1"/>
          </p:cNvSpPr>
          <p:nvPr/>
        </p:nvSpPr>
        <p:spPr bwMode="auto">
          <a:xfrm>
            <a:off x="228600" y="1828800"/>
            <a:ext cx="8686800" cy="4191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CA"/>
          </a:p>
        </p:txBody>
      </p:sp>
      <p:sp>
        <p:nvSpPr>
          <p:cNvPr id="95241" name="Rectangle 9"/>
          <p:cNvSpPr>
            <a:spLocks noChangeArrowheads="1"/>
          </p:cNvSpPr>
          <p:nvPr/>
        </p:nvSpPr>
        <p:spPr bwMode="auto">
          <a:xfrm>
            <a:off x="228600" y="1828800"/>
            <a:ext cx="2057400" cy="4191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CA"/>
          </a:p>
        </p:txBody>
      </p:sp>
      <p:sp>
        <p:nvSpPr>
          <p:cNvPr id="95242" name="Line 10"/>
          <p:cNvSpPr>
            <a:spLocks noChangeShapeType="1"/>
          </p:cNvSpPr>
          <p:nvPr/>
        </p:nvSpPr>
        <p:spPr bwMode="auto">
          <a:xfrm>
            <a:off x="228600" y="3200400"/>
            <a:ext cx="8686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CA"/>
          </a:p>
        </p:txBody>
      </p:sp>
      <p:sp>
        <p:nvSpPr>
          <p:cNvPr id="95243" name="Line 11"/>
          <p:cNvSpPr>
            <a:spLocks noChangeShapeType="1"/>
          </p:cNvSpPr>
          <p:nvPr/>
        </p:nvSpPr>
        <p:spPr bwMode="auto">
          <a:xfrm>
            <a:off x="228600" y="4648200"/>
            <a:ext cx="8686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CA"/>
          </a:p>
        </p:txBody>
      </p:sp>
      <p:sp>
        <p:nvSpPr>
          <p:cNvPr id="95244" name="Line 12"/>
          <p:cNvSpPr>
            <a:spLocks noChangeShapeType="1"/>
          </p:cNvSpPr>
          <p:nvPr/>
        </p:nvSpPr>
        <p:spPr bwMode="auto">
          <a:xfrm>
            <a:off x="2286000" y="15240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CA"/>
          </a:p>
        </p:txBody>
      </p:sp>
      <p:sp>
        <p:nvSpPr>
          <p:cNvPr id="95245" name="Text Box 13"/>
          <p:cNvSpPr txBox="1">
            <a:spLocks noChangeArrowheads="1"/>
          </p:cNvSpPr>
          <p:nvPr/>
        </p:nvSpPr>
        <p:spPr bwMode="auto">
          <a:xfrm>
            <a:off x="228600" y="1524000"/>
            <a:ext cx="2133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200" i="0"/>
              <a:t>Key</a:t>
            </a:r>
          </a:p>
        </p:txBody>
      </p:sp>
      <p:sp>
        <p:nvSpPr>
          <p:cNvPr id="95246" name="Text Box 14"/>
          <p:cNvSpPr txBox="1">
            <a:spLocks noChangeArrowheads="1"/>
          </p:cNvSpPr>
          <p:nvPr/>
        </p:nvSpPr>
        <p:spPr bwMode="auto">
          <a:xfrm>
            <a:off x="2286000" y="1524000"/>
            <a:ext cx="2133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200" i="0"/>
              <a:t>Value</a:t>
            </a:r>
          </a:p>
        </p:txBody>
      </p:sp>
      <p:sp>
        <p:nvSpPr>
          <p:cNvPr id="95247" name="Text Box 15"/>
          <p:cNvSpPr txBox="1">
            <a:spLocks noChangeArrowheads="1"/>
          </p:cNvSpPr>
          <p:nvPr/>
        </p:nvSpPr>
        <p:spPr bwMode="auto">
          <a:xfrm>
            <a:off x="304800" y="1905000"/>
            <a:ext cx="533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200" i="0"/>
              <a:t>1</a:t>
            </a:r>
          </a:p>
        </p:txBody>
      </p:sp>
      <p:sp>
        <p:nvSpPr>
          <p:cNvPr id="95248" name="Text Box 16"/>
          <p:cNvSpPr txBox="1">
            <a:spLocks noChangeArrowheads="1"/>
          </p:cNvSpPr>
          <p:nvPr/>
        </p:nvSpPr>
        <p:spPr bwMode="auto">
          <a:xfrm>
            <a:off x="304800" y="3276600"/>
            <a:ext cx="533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200" i="0"/>
              <a:t>2</a:t>
            </a:r>
          </a:p>
        </p:txBody>
      </p:sp>
      <p:sp>
        <p:nvSpPr>
          <p:cNvPr id="95249" name="Text Box 17"/>
          <p:cNvSpPr txBox="1">
            <a:spLocks noChangeArrowheads="1"/>
          </p:cNvSpPr>
          <p:nvPr/>
        </p:nvSpPr>
        <p:spPr bwMode="auto">
          <a:xfrm>
            <a:off x="304800" y="472440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200" i="0"/>
              <a:t>3</a:t>
            </a:r>
          </a:p>
        </p:txBody>
      </p:sp>
      <p:grpSp>
        <p:nvGrpSpPr>
          <p:cNvPr id="95267" name="Group 35"/>
          <p:cNvGrpSpPr>
            <a:grpSpLocks/>
          </p:cNvGrpSpPr>
          <p:nvPr/>
        </p:nvGrpSpPr>
        <p:grpSpPr bwMode="auto">
          <a:xfrm>
            <a:off x="2362200" y="1905000"/>
            <a:ext cx="6400800" cy="1235075"/>
            <a:chOff x="1488" y="1200"/>
            <a:chExt cx="4032" cy="778"/>
          </a:xfrm>
        </p:grpSpPr>
        <p:grpSp>
          <p:nvGrpSpPr>
            <p:cNvPr id="95266" name="Group 34"/>
            <p:cNvGrpSpPr>
              <a:grpSpLocks/>
            </p:cNvGrpSpPr>
            <p:nvPr/>
          </p:nvGrpSpPr>
          <p:grpSpPr bwMode="auto">
            <a:xfrm>
              <a:off x="1488" y="1200"/>
              <a:ext cx="4032" cy="778"/>
              <a:chOff x="1488" y="1200"/>
              <a:chExt cx="4032" cy="778"/>
            </a:xfrm>
          </p:grpSpPr>
          <p:sp>
            <p:nvSpPr>
              <p:cNvPr id="95250" name="Rectangle 18"/>
              <p:cNvSpPr>
                <a:spLocks noChangeArrowheads="1"/>
              </p:cNvSpPr>
              <p:nvPr/>
            </p:nvSpPr>
            <p:spPr bwMode="auto">
              <a:xfrm>
                <a:off x="1488" y="1200"/>
                <a:ext cx="4032" cy="76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CA"/>
              </a:p>
            </p:txBody>
          </p:sp>
          <p:sp>
            <p:nvSpPr>
              <p:cNvPr id="95257" name="Text Box 25"/>
              <p:cNvSpPr txBox="1">
                <a:spLocks noChangeArrowheads="1"/>
              </p:cNvSpPr>
              <p:nvPr/>
            </p:nvSpPr>
            <p:spPr bwMode="auto">
              <a:xfrm>
                <a:off x="1488" y="1200"/>
                <a:ext cx="480"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000" b="1" i="0"/>
                  <a:t>Name</a:t>
                </a:r>
              </a:p>
            </p:txBody>
          </p:sp>
          <p:sp>
            <p:nvSpPr>
              <p:cNvPr id="95258" name="Text Box 26"/>
              <p:cNvSpPr txBox="1">
                <a:spLocks noChangeArrowheads="1"/>
              </p:cNvSpPr>
              <p:nvPr/>
            </p:nvSpPr>
            <p:spPr bwMode="auto">
              <a:xfrm>
                <a:off x="2736" y="1200"/>
                <a:ext cx="480"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000" b="1" i="0"/>
                  <a:t>Value</a:t>
                </a:r>
              </a:p>
            </p:txBody>
          </p:sp>
          <p:sp>
            <p:nvSpPr>
              <p:cNvPr id="95259" name="Text Box 27"/>
              <p:cNvSpPr txBox="1">
                <a:spLocks noChangeArrowheads="1"/>
              </p:cNvSpPr>
              <p:nvPr/>
            </p:nvSpPr>
            <p:spPr bwMode="auto">
              <a:xfrm>
                <a:off x="1488" y="1536"/>
                <a:ext cx="432"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000" i="0"/>
                  <a:t>toon</a:t>
                </a:r>
              </a:p>
            </p:txBody>
          </p:sp>
          <p:sp>
            <p:nvSpPr>
              <p:cNvPr id="95260" name="Text Box 28"/>
              <p:cNvSpPr txBox="1">
                <a:spLocks noChangeArrowheads="1"/>
              </p:cNvSpPr>
              <p:nvPr/>
            </p:nvSpPr>
            <p:spPr bwMode="auto">
              <a:xfrm>
                <a:off x="1488" y="1680"/>
                <a:ext cx="86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000" i="0"/>
                  <a:t>inventoryQty</a:t>
                </a:r>
              </a:p>
            </p:txBody>
          </p:sp>
          <p:sp>
            <p:nvSpPr>
              <p:cNvPr id="95261" name="Text Box 29"/>
              <p:cNvSpPr txBox="1">
                <a:spLocks noChangeArrowheads="1"/>
              </p:cNvSpPr>
              <p:nvPr/>
            </p:nvSpPr>
            <p:spPr bwMode="auto">
              <a:xfrm>
                <a:off x="1488" y="1824"/>
                <a:ext cx="432"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000" i="0"/>
                  <a:t>brakes</a:t>
                </a:r>
              </a:p>
            </p:txBody>
          </p:sp>
          <p:sp>
            <p:nvSpPr>
              <p:cNvPr id="95262" name="Text Box 30"/>
              <p:cNvSpPr txBox="1">
                <a:spLocks noChangeArrowheads="1"/>
              </p:cNvSpPr>
              <p:nvPr/>
            </p:nvSpPr>
            <p:spPr bwMode="auto">
              <a:xfrm>
                <a:off x="2736" y="1392"/>
                <a:ext cx="2736"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000" i="0"/>
                  <a:t>Rocket-Powered Roller Skates</a:t>
                </a:r>
              </a:p>
            </p:txBody>
          </p:sp>
          <p:sp>
            <p:nvSpPr>
              <p:cNvPr id="95263" name="Text Box 31"/>
              <p:cNvSpPr txBox="1">
                <a:spLocks noChangeArrowheads="1"/>
              </p:cNvSpPr>
              <p:nvPr/>
            </p:nvSpPr>
            <p:spPr bwMode="auto">
              <a:xfrm>
                <a:off x="2736" y="1536"/>
                <a:ext cx="912"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000" i="0"/>
                  <a:t>Ready, Set, Zoom</a:t>
                </a:r>
              </a:p>
            </p:txBody>
          </p:sp>
          <p:sp>
            <p:nvSpPr>
              <p:cNvPr id="95264" name="Text Box 32"/>
              <p:cNvSpPr txBox="1">
                <a:spLocks noChangeArrowheads="1"/>
              </p:cNvSpPr>
              <p:nvPr/>
            </p:nvSpPr>
            <p:spPr bwMode="auto">
              <a:xfrm>
                <a:off x="2736" y="1680"/>
                <a:ext cx="1152"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000" i="0"/>
                  <a:t>5</a:t>
                </a:r>
              </a:p>
            </p:txBody>
          </p:sp>
          <p:sp>
            <p:nvSpPr>
              <p:cNvPr id="95265" name="Text Box 33"/>
              <p:cNvSpPr txBox="1">
                <a:spLocks noChangeArrowheads="1"/>
              </p:cNvSpPr>
              <p:nvPr/>
            </p:nvSpPr>
            <p:spPr bwMode="auto">
              <a:xfrm>
                <a:off x="2736" y="1824"/>
                <a:ext cx="13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000" i="0"/>
                  <a:t>false</a:t>
                </a:r>
              </a:p>
            </p:txBody>
          </p:sp>
        </p:grpSp>
        <p:sp>
          <p:nvSpPr>
            <p:cNvPr id="95251" name="Line 19"/>
            <p:cNvSpPr>
              <a:spLocks noChangeShapeType="1"/>
            </p:cNvSpPr>
            <p:nvPr/>
          </p:nvSpPr>
          <p:spPr bwMode="auto">
            <a:xfrm>
              <a:off x="1488" y="1392"/>
              <a:ext cx="40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CA"/>
            </a:p>
          </p:txBody>
        </p:sp>
        <p:sp>
          <p:nvSpPr>
            <p:cNvPr id="95252" name="Line 20"/>
            <p:cNvSpPr>
              <a:spLocks noChangeShapeType="1"/>
            </p:cNvSpPr>
            <p:nvPr/>
          </p:nvSpPr>
          <p:spPr bwMode="auto">
            <a:xfrm>
              <a:off x="1488" y="1536"/>
              <a:ext cx="40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CA"/>
            </a:p>
          </p:txBody>
        </p:sp>
        <p:sp>
          <p:nvSpPr>
            <p:cNvPr id="95253" name="Line 21"/>
            <p:cNvSpPr>
              <a:spLocks noChangeShapeType="1"/>
            </p:cNvSpPr>
            <p:nvPr/>
          </p:nvSpPr>
          <p:spPr bwMode="auto">
            <a:xfrm>
              <a:off x="1488" y="1824"/>
              <a:ext cx="40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CA"/>
            </a:p>
          </p:txBody>
        </p:sp>
        <p:sp>
          <p:nvSpPr>
            <p:cNvPr id="95254" name="Line 22"/>
            <p:cNvSpPr>
              <a:spLocks noChangeShapeType="1"/>
            </p:cNvSpPr>
            <p:nvPr/>
          </p:nvSpPr>
          <p:spPr bwMode="auto">
            <a:xfrm>
              <a:off x="1488" y="1680"/>
              <a:ext cx="40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CA"/>
            </a:p>
          </p:txBody>
        </p:sp>
        <p:sp>
          <p:nvSpPr>
            <p:cNvPr id="95255" name="Line 23"/>
            <p:cNvSpPr>
              <a:spLocks noChangeShapeType="1"/>
            </p:cNvSpPr>
            <p:nvPr/>
          </p:nvSpPr>
          <p:spPr bwMode="auto">
            <a:xfrm>
              <a:off x="2736" y="1200"/>
              <a:ext cx="0" cy="76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CA"/>
            </a:p>
          </p:txBody>
        </p:sp>
      </p:grpSp>
      <p:sp>
        <p:nvSpPr>
          <p:cNvPr id="95256" name="Text Box 24"/>
          <p:cNvSpPr txBox="1">
            <a:spLocks noChangeArrowheads="1"/>
          </p:cNvSpPr>
          <p:nvPr/>
        </p:nvSpPr>
        <p:spPr bwMode="auto">
          <a:xfrm>
            <a:off x="2362200" y="2209800"/>
            <a:ext cx="6858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000" i="0"/>
              <a:t>name</a:t>
            </a:r>
          </a:p>
        </p:txBody>
      </p:sp>
      <p:grpSp>
        <p:nvGrpSpPr>
          <p:cNvPr id="95268" name="Group 36"/>
          <p:cNvGrpSpPr>
            <a:grpSpLocks/>
          </p:cNvGrpSpPr>
          <p:nvPr/>
        </p:nvGrpSpPr>
        <p:grpSpPr bwMode="auto">
          <a:xfrm>
            <a:off x="2362200" y="3352800"/>
            <a:ext cx="6400800" cy="1235075"/>
            <a:chOff x="1488" y="1200"/>
            <a:chExt cx="4032" cy="778"/>
          </a:xfrm>
        </p:grpSpPr>
        <p:grpSp>
          <p:nvGrpSpPr>
            <p:cNvPr id="95269" name="Group 37"/>
            <p:cNvGrpSpPr>
              <a:grpSpLocks/>
            </p:cNvGrpSpPr>
            <p:nvPr/>
          </p:nvGrpSpPr>
          <p:grpSpPr bwMode="auto">
            <a:xfrm>
              <a:off x="1488" y="1200"/>
              <a:ext cx="4032" cy="778"/>
              <a:chOff x="1488" y="1200"/>
              <a:chExt cx="4032" cy="778"/>
            </a:xfrm>
          </p:grpSpPr>
          <p:sp>
            <p:nvSpPr>
              <p:cNvPr id="95270" name="Rectangle 38"/>
              <p:cNvSpPr>
                <a:spLocks noChangeArrowheads="1"/>
              </p:cNvSpPr>
              <p:nvPr/>
            </p:nvSpPr>
            <p:spPr bwMode="auto">
              <a:xfrm>
                <a:off x="1488" y="1200"/>
                <a:ext cx="4032" cy="76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CA"/>
              </a:p>
            </p:txBody>
          </p:sp>
          <p:sp>
            <p:nvSpPr>
              <p:cNvPr id="95271" name="Text Box 39"/>
              <p:cNvSpPr txBox="1">
                <a:spLocks noChangeArrowheads="1"/>
              </p:cNvSpPr>
              <p:nvPr/>
            </p:nvSpPr>
            <p:spPr bwMode="auto">
              <a:xfrm>
                <a:off x="1488" y="1200"/>
                <a:ext cx="480"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000" b="1" i="0"/>
                  <a:t>Name</a:t>
                </a:r>
              </a:p>
            </p:txBody>
          </p:sp>
          <p:sp>
            <p:nvSpPr>
              <p:cNvPr id="95272" name="Text Box 40"/>
              <p:cNvSpPr txBox="1">
                <a:spLocks noChangeArrowheads="1"/>
              </p:cNvSpPr>
              <p:nvPr/>
            </p:nvSpPr>
            <p:spPr bwMode="auto">
              <a:xfrm>
                <a:off x="2736" y="1200"/>
                <a:ext cx="480"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000" b="1" i="0"/>
                  <a:t>Value</a:t>
                </a:r>
              </a:p>
            </p:txBody>
          </p:sp>
          <p:sp>
            <p:nvSpPr>
              <p:cNvPr id="95273" name="Text Box 41"/>
              <p:cNvSpPr txBox="1">
                <a:spLocks noChangeArrowheads="1"/>
              </p:cNvSpPr>
              <p:nvPr/>
            </p:nvSpPr>
            <p:spPr bwMode="auto">
              <a:xfrm>
                <a:off x="1488" y="1536"/>
                <a:ext cx="432"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000" i="0"/>
                  <a:t>toon</a:t>
                </a:r>
              </a:p>
            </p:txBody>
          </p:sp>
          <p:sp>
            <p:nvSpPr>
              <p:cNvPr id="95274" name="Text Box 42"/>
              <p:cNvSpPr txBox="1">
                <a:spLocks noChangeArrowheads="1"/>
              </p:cNvSpPr>
              <p:nvPr/>
            </p:nvSpPr>
            <p:spPr bwMode="auto">
              <a:xfrm>
                <a:off x="1488" y="1680"/>
                <a:ext cx="86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000" i="0"/>
                  <a:t>inventoryQty</a:t>
                </a:r>
              </a:p>
            </p:txBody>
          </p:sp>
          <p:sp>
            <p:nvSpPr>
              <p:cNvPr id="95275" name="Text Box 43"/>
              <p:cNvSpPr txBox="1">
                <a:spLocks noChangeArrowheads="1"/>
              </p:cNvSpPr>
              <p:nvPr/>
            </p:nvSpPr>
            <p:spPr bwMode="auto">
              <a:xfrm>
                <a:off x="1488" y="1824"/>
                <a:ext cx="432"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000" i="0"/>
                  <a:t>brakes</a:t>
                </a:r>
              </a:p>
            </p:txBody>
          </p:sp>
          <p:sp>
            <p:nvSpPr>
              <p:cNvPr id="95276" name="Text Box 44"/>
              <p:cNvSpPr txBox="1">
                <a:spLocks noChangeArrowheads="1"/>
              </p:cNvSpPr>
              <p:nvPr/>
            </p:nvSpPr>
            <p:spPr bwMode="auto">
              <a:xfrm>
                <a:off x="2736" y="1392"/>
                <a:ext cx="2736"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000" i="0"/>
                  <a:t>Little Giant Do-It-Yourself Rocket-Sled Kit</a:t>
                </a:r>
              </a:p>
            </p:txBody>
          </p:sp>
          <p:sp>
            <p:nvSpPr>
              <p:cNvPr id="95277" name="Text Box 45"/>
              <p:cNvSpPr txBox="1">
                <a:spLocks noChangeArrowheads="1"/>
              </p:cNvSpPr>
              <p:nvPr/>
            </p:nvSpPr>
            <p:spPr bwMode="auto">
              <a:xfrm>
                <a:off x="2736" y="1536"/>
                <a:ext cx="912"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000" i="0"/>
                  <a:t>Beep Prepared</a:t>
                </a:r>
              </a:p>
            </p:txBody>
          </p:sp>
          <p:sp>
            <p:nvSpPr>
              <p:cNvPr id="95278" name="Text Box 46"/>
              <p:cNvSpPr txBox="1">
                <a:spLocks noChangeArrowheads="1"/>
              </p:cNvSpPr>
              <p:nvPr/>
            </p:nvSpPr>
            <p:spPr bwMode="auto">
              <a:xfrm>
                <a:off x="2736" y="1680"/>
                <a:ext cx="1152"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000" i="0"/>
                  <a:t>4</a:t>
                </a:r>
              </a:p>
            </p:txBody>
          </p:sp>
          <p:sp>
            <p:nvSpPr>
              <p:cNvPr id="95279" name="Text Box 47"/>
              <p:cNvSpPr txBox="1">
                <a:spLocks noChangeArrowheads="1"/>
              </p:cNvSpPr>
              <p:nvPr/>
            </p:nvSpPr>
            <p:spPr bwMode="auto">
              <a:xfrm>
                <a:off x="2736" y="1824"/>
                <a:ext cx="13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000" i="0"/>
                  <a:t>false</a:t>
                </a:r>
              </a:p>
            </p:txBody>
          </p:sp>
        </p:grpSp>
        <p:sp>
          <p:nvSpPr>
            <p:cNvPr id="95280" name="Line 48"/>
            <p:cNvSpPr>
              <a:spLocks noChangeShapeType="1"/>
            </p:cNvSpPr>
            <p:nvPr/>
          </p:nvSpPr>
          <p:spPr bwMode="auto">
            <a:xfrm>
              <a:off x="1488" y="1392"/>
              <a:ext cx="40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CA"/>
            </a:p>
          </p:txBody>
        </p:sp>
        <p:sp>
          <p:nvSpPr>
            <p:cNvPr id="95281" name="Line 49"/>
            <p:cNvSpPr>
              <a:spLocks noChangeShapeType="1"/>
            </p:cNvSpPr>
            <p:nvPr/>
          </p:nvSpPr>
          <p:spPr bwMode="auto">
            <a:xfrm>
              <a:off x="1488" y="1536"/>
              <a:ext cx="40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CA"/>
            </a:p>
          </p:txBody>
        </p:sp>
        <p:sp>
          <p:nvSpPr>
            <p:cNvPr id="95282" name="Line 50"/>
            <p:cNvSpPr>
              <a:spLocks noChangeShapeType="1"/>
            </p:cNvSpPr>
            <p:nvPr/>
          </p:nvSpPr>
          <p:spPr bwMode="auto">
            <a:xfrm>
              <a:off x="1488" y="1824"/>
              <a:ext cx="40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CA"/>
            </a:p>
          </p:txBody>
        </p:sp>
        <p:sp>
          <p:nvSpPr>
            <p:cNvPr id="95283" name="Line 51"/>
            <p:cNvSpPr>
              <a:spLocks noChangeShapeType="1"/>
            </p:cNvSpPr>
            <p:nvPr/>
          </p:nvSpPr>
          <p:spPr bwMode="auto">
            <a:xfrm>
              <a:off x="1488" y="1680"/>
              <a:ext cx="40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CA"/>
            </a:p>
          </p:txBody>
        </p:sp>
        <p:sp>
          <p:nvSpPr>
            <p:cNvPr id="95284" name="Line 52"/>
            <p:cNvSpPr>
              <a:spLocks noChangeShapeType="1"/>
            </p:cNvSpPr>
            <p:nvPr/>
          </p:nvSpPr>
          <p:spPr bwMode="auto">
            <a:xfrm>
              <a:off x="2736" y="1200"/>
              <a:ext cx="0" cy="76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CA"/>
            </a:p>
          </p:txBody>
        </p:sp>
      </p:grpSp>
      <p:grpSp>
        <p:nvGrpSpPr>
          <p:cNvPr id="95285" name="Group 53"/>
          <p:cNvGrpSpPr>
            <a:grpSpLocks/>
          </p:cNvGrpSpPr>
          <p:nvPr/>
        </p:nvGrpSpPr>
        <p:grpSpPr bwMode="auto">
          <a:xfrm>
            <a:off x="2362200" y="4724400"/>
            <a:ext cx="6400800" cy="1235075"/>
            <a:chOff x="1488" y="1200"/>
            <a:chExt cx="4032" cy="778"/>
          </a:xfrm>
        </p:grpSpPr>
        <p:grpSp>
          <p:nvGrpSpPr>
            <p:cNvPr id="95286" name="Group 54"/>
            <p:cNvGrpSpPr>
              <a:grpSpLocks/>
            </p:cNvGrpSpPr>
            <p:nvPr/>
          </p:nvGrpSpPr>
          <p:grpSpPr bwMode="auto">
            <a:xfrm>
              <a:off x="1488" y="1200"/>
              <a:ext cx="4032" cy="778"/>
              <a:chOff x="1488" y="1200"/>
              <a:chExt cx="4032" cy="778"/>
            </a:xfrm>
          </p:grpSpPr>
          <p:sp>
            <p:nvSpPr>
              <p:cNvPr id="95287" name="Rectangle 55"/>
              <p:cNvSpPr>
                <a:spLocks noChangeArrowheads="1"/>
              </p:cNvSpPr>
              <p:nvPr/>
            </p:nvSpPr>
            <p:spPr bwMode="auto">
              <a:xfrm>
                <a:off x="1488" y="1200"/>
                <a:ext cx="4032" cy="76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CA"/>
              </a:p>
            </p:txBody>
          </p:sp>
          <p:sp>
            <p:nvSpPr>
              <p:cNvPr id="95288" name="Text Box 56"/>
              <p:cNvSpPr txBox="1">
                <a:spLocks noChangeArrowheads="1"/>
              </p:cNvSpPr>
              <p:nvPr/>
            </p:nvSpPr>
            <p:spPr bwMode="auto">
              <a:xfrm>
                <a:off x="1488" y="1200"/>
                <a:ext cx="480"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000" b="1" i="0"/>
                  <a:t>Name</a:t>
                </a:r>
              </a:p>
            </p:txBody>
          </p:sp>
          <p:sp>
            <p:nvSpPr>
              <p:cNvPr id="95289" name="Text Box 57"/>
              <p:cNvSpPr txBox="1">
                <a:spLocks noChangeArrowheads="1"/>
              </p:cNvSpPr>
              <p:nvPr/>
            </p:nvSpPr>
            <p:spPr bwMode="auto">
              <a:xfrm>
                <a:off x="2736" y="1200"/>
                <a:ext cx="480"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000" b="1" i="0"/>
                  <a:t>Value</a:t>
                </a:r>
              </a:p>
            </p:txBody>
          </p:sp>
          <p:sp>
            <p:nvSpPr>
              <p:cNvPr id="95290" name="Text Box 58"/>
              <p:cNvSpPr txBox="1">
                <a:spLocks noChangeArrowheads="1"/>
              </p:cNvSpPr>
              <p:nvPr/>
            </p:nvSpPr>
            <p:spPr bwMode="auto">
              <a:xfrm>
                <a:off x="1488" y="1536"/>
                <a:ext cx="432"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000" i="0"/>
                  <a:t>toon</a:t>
                </a:r>
              </a:p>
            </p:txBody>
          </p:sp>
          <p:sp>
            <p:nvSpPr>
              <p:cNvPr id="95291" name="Text Box 59"/>
              <p:cNvSpPr txBox="1">
                <a:spLocks noChangeArrowheads="1"/>
              </p:cNvSpPr>
              <p:nvPr/>
            </p:nvSpPr>
            <p:spPr bwMode="auto">
              <a:xfrm>
                <a:off x="1488" y="1680"/>
                <a:ext cx="86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000" i="0"/>
                  <a:t>inventoryQty</a:t>
                </a:r>
              </a:p>
            </p:txBody>
          </p:sp>
          <p:sp>
            <p:nvSpPr>
              <p:cNvPr id="95292" name="Text Box 60"/>
              <p:cNvSpPr txBox="1">
                <a:spLocks noChangeArrowheads="1"/>
              </p:cNvSpPr>
              <p:nvPr/>
            </p:nvSpPr>
            <p:spPr bwMode="auto">
              <a:xfrm>
                <a:off x="1488" y="1824"/>
                <a:ext cx="432"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000" i="0"/>
                  <a:t>wheels</a:t>
                </a:r>
              </a:p>
            </p:txBody>
          </p:sp>
          <p:sp>
            <p:nvSpPr>
              <p:cNvPr id="95293" name="Text Box 61"/>
              <p:cNvSpPr txBox="1">
                <a:spLocks noChangeArrowheads="1"/>
              </p:cNvSpPr>
              <p:nvPr/>
            </p:nvSpPr>
            <p:spPr bwMode="auto">
              <a:xfrm>
                <a:off x="2736" y="1392"/>
                <a:ext cx="2736"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000" i="0"/>
                  <a:t>Acme Jet Propelled Unicycle</a:t>
                </a:r>
              </a:p>
            </p:txBody>
          </p:sp>
          <p:sp>
            <p:nvSpPr>
              <p:cNvPr id="95294" name="Text Box 62"/>
              <p:cNvSpPr txBox="1">
                <a:spLocks noChangeArrowheads="1"/>
              </p:cNvSpPr>
              <p:nvPr/>
            </p:nvSpPr>
            <p:spPr bwMode="auto">
              <a:xfrm>
                <a:off x="2736" y="1536"/>
                <a:ext cx="912"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000" i="0"/>
                  <a:t>Hot Rod and Reel</a:t>
                </a:r>
              </a:p>
            </p:txBody>
          </p:sp>
          <p:sp>
            <p:nvSpPr>
              <p:cNvPr id="95295" name="Text Box 63"/>
              <p:cNvSpPr txBox="1">
                <a:spLocks noChangeArrowheads="1"/>
              </p:cNvSpPr>
              <p:nvPr/>
            </p:nvSpPr>
            <p:spPr bwMode="auto">
              <a:xfrm>
                <a:off x="2736" y="1680"/>
                <a:ext cx="1152"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000" i="0"/>
                  <a:t>1</a:t>
                </a:r>
              </a:p>
            </p:txBody>
          </p:sp>
          <p:sp>
            <p:nvSpPr>
              <p:cNvPr id="95296" name="Text Box 64"/>
              <p:cNvSpPr txBox="1">
                <a:spLocks noChangeArrowheads="1"/>
              </p:cNvSpPr>
              <p:nvPr/>
            </p:nvSpPr>
            <p:spPr bwMode="auto">
              <a:xfrm>
                <a:off x="2736" y="1824"/>
                <a:ext cx="13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000" i="0"/>
                  <a:t>1</a:t>
                </a:r>
              </a:p>
            </p:txBody>
          </p:sp>
        </p:grpSp>
        <p:sp>
          <p:nvSpPr>
            <p:cNvPr id="95297" name="Line 65"/>
            <p:cNvSpPr>
              <a:spLocks noChangeShapeType="1"/>
            </p:cNvSpPr>
            <p:nvPr/>
          </p:nvSpPr>
          <p:spPr bwMode="auto">
            <a:xfrm>
              <a:off x="1488" y="1392"/>
              <a:ext cx="40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CA"/>
            </a:p>
          </p:txBody>
        </p:sp>
        <p:sp>
          <p:nvSpPr>
            <p:cNvPr id="95298" name="Line 66"/>
            <p:cNvSpPr>
              <a:spLocks noChangeShapeType="1"/>
            </p:cNvSpPr>
            <p:nvPr/>
          </p:nvSpPr>
          <p:spPr bwMode="auto">
            <a:xfrm>
              <a:off x="1488" y="1536"/>
              <a:ext cx="40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CA"/>
            </a:p>
          </p:txBody>
        </p:sp>
        <p:sp>
          <p:nvSpPr>
            <p:cNvPr id="95299" name="Line 67"/>
            <p:cNvSpPr>
              <a:spLocks noChangeShapeType="1"/>
            </p:cNvSpPr>
            <p:nvPr/>
          </p:nvSpPr>
          <p:spPr bwMode="auto">
            <a:xfrm>
              <a:off x="1488" y="1824"/>
              <a:ext cx="40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CA"/>
            </a:p>
          </p:txBody>
        </p:sp>
        <p:sp>
          <p:nvSpPr>
            <p:cNvPr id="95300" name="Line 68"/>
            <p:cNvSpPr>
              <a:spLocks noChangeShapeType="1"/>
            </p:cNvSpPr>
            <p:nvPr/>
          </p:nvSpPr>
          <p:spPr bwMode="auto">
            <a:xfrm>
              <a:off x="1488" y="1680"/>
              <a:ext cx="40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CA"/>
            </a:p>
          </p:txBody>
        </p:sp>
        <p:sp>
          <p:nvSpPr>
            <p:cNvPr id="95301" name="Line 69"/>
            <p:cNvSpPr>
              <a:spLocks noChangeShapeType="1"/>
            </p:cNvSpPr>
            <p:nvPr/>
          </p:nvSpPr>
          <p:spPr bwMode="auto">
            <a:xfrm>
              <a:off x="2736" y="1200"/>
              <a:ext cx="0" cy="76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CA"/>
            </a:p>
          </p:txBody>
        </p:sp>
      </p:grpSp>
      <p:sp>
        <p:nvSpPr>
          <p:cNvPr id="95302" name="Text Box 70"/>
          <p:cNvSpPr txBox="1">
            <a:spLocks noChangeArrowheads="1"/>
          </p:cNvSpPr>
          <p:nvPr/>
        </p:nvSpPr>
        <p:spPr bwMode="auto">
          <a:xfrm>
            <a:off x="2362200" y="3657600"/>
            <a:ext cx="6858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000" i="0"/>
              <a:t>name</a:t>
            </a:r>
          </a:p>
        </p:txBody>
      </p:sp>
      <p:sp>
        <p:nvSpPr>
          <p:cNvPr id="95303" name="Text Box 71"/>
          <p:cNvSpPr txBox="1">
            <a:spLocks noChangeArrowheads="1"/>
          </p:cNvSpPr>
          <p:nvPr/>
        </p:nvSpPr>
        <p:spPr bwMode="auto">
          <a:xfrm>
            <a:off x="2362200" y="5029200"/>
            <a:ext cx="6858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000" i="0"/>
              <a:t>name</a:t>
            </a:r>
          </a:p>
        </p:txBody>
      </p:sp>
      <p:sp>
        <p:nvSpPr>
          <p:cNvPr id="2" name="Date Placeholder 1"/>
          <p:cNvSpPr>
            <a:spLocks noGrp="1"/>
          </p:cNvSpPr>
          <p:nvPr>
            <p:ph type="dt" sz="half" idx="10"/>
          </p:nvPr>
        </p:nvSpPr>
        <p:spPr/>
        <p:txBody>
          <a:bodyPr/>
          <a:lstStyle/>
          <a:p>
            <a:pPr>
              <a:defRPr/>
            </a:pPr>
            <a:fld id="{D9802011-EBB6-8448-91F1-C5E5265EBA70}" type="datetime3">
              <a:rPr lang="en-US" smtClean="0"/>
              <a:t>27 November 2017</a:t>
            </a:fld>
            <a:endParaRPr lang="it-IT"/>
          </a:p>
        </p:txBody>
      </p:sp>
      <p:sp>
        <p:nvSpPr>
          <p:cNvPr id="3" name="Slide Number Placeholder 2"/>
          <p:cNvSpPr>
            <a:spLocks noGrp="1"/>
          </p:cNvSpPr>
          <p:nvPr>
            <p:ph type="sldNum" sz="quarter" idx="12"/>
          </p:nvPr>
        </p:nvSpPr>
        <p:spPr/>
        <p:txBody>
          <a:bodyPr/>
          <a:lstStyle/>
          <a:p>
            <a:pPr>
              <a:defRPr/>
            </a:pPr>
            <a:fld id="{1B1625E7-A0C6-CE42-A3E8-6094708A5C26}" type="slidenum">
              <a:rPr lang="it-IT" altLang="en-US" smtClean="0"/>
              <a:pPr>
                <a:defRPr/>
              </a:pPr>
              <a:t>65</a:t>
            </a:fld>
            <a:endParaRPr lang="it-IT" altLang="en-US"/>
          </a:p>
        </p:txBody>
      </p:sp>
    </p:spTree>
    <p:extLst>
      <p:ext uri="{BB962C8B-B14F-4D97-AF65-F5344CB8AC3E}">
        <p14:creationId xmlns:p14="http://schemas.microsoft.com/office/powerpoint/2010/main" val="209297512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en-US"/>
              <a:t>Data Model Continued</a:t>
            </a:r>
          </a:p>
        </p:txBody>
      </p:sp>
      <p:sp>
        <p:nvSpPr>
          <p:cNvPr id="78851" name="Rectangle 3"/>
          <p:cNvSpPr>
            <a:spLocks noGrp="1" noChangeArrowheads="1"/>
          </p:cNvSpPr>
          <p:nvPr>
            <p:ph type="body" idx="1"/>
          </p:nvPr>
        </p:nvSpPr>
        <p:spPr>
          <a:xfrm>
            <a:off x="228600" y="1219200"/>
            <a:ext cx="8610600" cy="5105400"/>
          </a:xfrm>
        </p:spPr>
        <p:txBody>
          <a:bodyPr/>
          <a:lstStyle/>
          <a:p>
            <a:pPr lvl="1"/>
            <a:r>
              <a:rPr lang="en-US" sz="2200" b="1"/>
              <a:t>O</a:t>
            </a:r>
            <a:r>
              <a:rPr lang="en-US" sz="2200" b="1" i="1"/>
              <a:t>ptional</a:t>
            </a:r>
            <a:r>
              <a:rPr lang="en-US" sz="2200" b="1"/>
              <a:t> super column: </a:t>
            </a:r>
            <a:r>
              <a:rPr lang="en-US" sz="2200"/>
              <a:t>a named list. A super column contains standard columns, stored in recent order</a:t>
            </a:r>
          </a:p>
          <a:p>
            <a:pPr lvl="2"/>
            <a:r>
              <a:rPr lang="en-US"/>
              <a:t>Say the OtherProducts has inventory in categories. Querying (:OtherProducts, '174927') might return:</a:t>
            </a:r>
          </a:p>
          <a:p>
            <a:pPr lvl="2">
              <a:buFontTx/>
              <a:buNone/>
            </a:pPr>
            <a:r>
              <a:rPr lang="en-US"/>
              <a:t>   {</a:t>
            </a:r>
            <a:r>
              <a:rPr lang="ja-JP" altLang="en-US">
                <a:latin typeface="Arial"/>
              </a:rPr>
              <a:t>‘</a:t>
            </a:r>
            <a:r>
              <a:rPr lang="en-US"/>
              <a:t>OtherProducts' =&gt; {'name' =&gt; </a:t>
            </a:r>
            <a:r>
              <a:rPr lang="ja-JP" altLang="en-US">
                <a:latin typeface="Arial"/>
              </a:rPr>
              <a:t>‘</a:t>
            </a:r>
            <a:r>
              <a:rPr lang="en-US"/>
              <a:t>Acme Instant Girl', ..}, </a:t>
            </a:r>
            <a:r>
              <a:rPr lang="ja-JP" altLang="en-US">
                <a:latin typeface="Arial"/>
              </a:rPr>
              <a:t>‘</a:t>
            </a:r>
            <a:r>
              <a:rPr lang="en-US"/>
              <a:t>foods': {...}, </a:t>
            </a:r>
            <a:r>
              <a:rPr lang="ja-JP" altLang="en-US">
                <a:latin typeface="Arial"/>
              </a:rPr>
              <a:t>‘</a:t>
            </a:r>
            <a:r>
              <a:rPr lang="en-US"/>
              <a:t>martian': {...}, </a:t>
            </a:r>
            <a:r>
              <a:rPr lang="ja-JP" altLang="en-US">
                <a:latin typeface="Arial"/>
              </a:rPr>
              <a:t>‘</a:t>
            </a:r>
            <a:r>
              <a:rPr lang="en-US"/>
              <a:t>animals': {...}} </a:t>
            </a:r>
          </a:p>
          <a:p>
            <a:pPr lvl="2"/>
            <a:r>
              <a:rPr lang="en-US"/>
              <a:t>In the example, foods, martian, and animals are all super column names. They are defined on the fly, and there can be any number of them per row. :OtherProducts would be the name of the super column family. </a:t>
            </a:r>
          </a:p>
          <a:p>
            <a:pPr lvl="1"/>
            <a:r>
              <a:rPr lang="en-US" sz="2200"/>
              <a:t>Columns and SuperColumns are both tuples with a name &amp; value. The key difference is that a standard Column</a:t>
            </a:r>
            <a:r>
              <a:rPr lang="ja-JP" altLang="en-US" sz="2200">
                <a:latin typeface="Arial"/>
              </a:rPr>
              <a:t>’</a:t>
            </a:r>
            <a:r>
              <a:rPr lang="en-US" sz="2200"/>
              <a:t>s value is a </a:t>
            </a:r>
            <a:r>
              <a:rPr lang="ja-JP" altLang="en-US" sz="2200">
                <a:latin typeface="Arial"/>
              </a:rPr>
              <a:t>“</a:t>
            </a:r>
            <a:r>
              <a:rPr lang="en-US" sz="2200"/>
              <a:t>string</a:t>
            </a:r>
            <a:r>
              <a:rPr lang="ja-JP" altLang="en-US" sz="2200">
                <a:latin typeface="Arial"/>
              </a:rPr>
              <a:t>”</a:t>
            </a:r>
            <a:r>
              <a:rPr lang="en-US" sz="2200"/>
              <a:t> and in a SuperColumn the value is a Map of Columns. </a:t>
            </a:r>
            <a:endParaRPr lang="en-US" sz="2200" b="1"/>
          </a:p>
          <a:p>
            <a:pPr lvl="1"/>
            <a:endParaRPr lang="en-US" sz="2200"/>
          </a:p>
          <a:p>
            <a:pPr lvl="2"/>
            <a:endParaRPr lang="en-US"/>
          </a:p>
          <a:p>
            <a:pPr lvl="1">
              <a:buFontTx/>
              <a:buNone/>
            </a:pPr>
            <a:endParaRPr lang="en-US" sz="2200" b="1"/>
          </a:p>
        </p:txBody>
      </p:sp>
      <p:sp>
        <p:nvSpPr>
          <p:cNvPr id="2" name="Date Placeholder 1"/>
          <p:cNvSpPr>
            <a:spLocks noGrp="1"/>
          </p:cNvSpPr>
          <p:nvPr>
            <p:ph type="dt" sz="half" idx="10"/>
          </p:nvPr>
        </p:nvSpPr>
        <p:spPr/>
        <p:txBody>
          <a:bodyPr/>
          <a:lstStyle/>
          <a:p>
            <a:pPr>
              <a:defRPr/>
            </a:pPr>
            <a:fld id="{B711FF29-C7B6-BF4F-8BBC-B3833F8A1B95}" type="datetime3">
              <a:rPr lang="en-US" smtClean="0"/>
              <a:t>27 November 2017</a:t>
            </a:fld>
            <a:endParaRPr lang="it-IT"/>
          </a:p>
        </p:txBody>
      </p:sp>
      <p:sp>
        <p:nvSpPr>
          <p:cNvPr id="3" name="Slide Number Placeholder 2"/>
          <p:cNvSpPr>
            <a:spLocks noGrp="1"/>
          </p:cNvSpPr>
          <p:nvPr>
            <p:ph type="sldNum" sz="quarter" idx="12"/>
          </p:nvPr>
        </p:nvSpPr>
        <p:spPr/>
        <p:txBody>
          <a:bodyPr/>
          <a:lstStyle/>
          <a:p>
            <a:pPr>
              <a:defRPr/>
            </a:pPr>
            <a:fld id="{1B1625E7-A0C6-CE42-A3E8-6094708A5C26}" type="slidenum">
              <a:rPr lang="it-IT" altLang="en-US" smtClean="0"/>
              <a:pPr>
                <a:defRPr/>
              </a:pPr>
              <a:t>66</a:t>
            </a:fld>
            <a:endParaRPr lang="it-IT" altLang="en-US"/>
          </a:p>
        </p:txBody>
      </p:sp>
    </p:spTree>
    <p:extLst>
      <p:ext uri="{BB962C8B-B14F-4D97-AF65-F5344CB8AC3E}">
        <p14:creationId xmlns:p14="http://schemas.microsoft.com/office/powerpoint/2010/main" val="333959802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r>
              <a:rPr lang="en-US"/>
              <a:t>Data Model Continued</a:t>
            </a:r>
          </a:p>
        </p:txBody>
      </p:sp>
      <p:sp>
        <p:nvSpPr>
          <p:cNvPr id="110595" name="Rectangle 3"/>
          <p:cNvSpPr>
            <a:spLocks noGrp="1" noChangeArrowheads="1"/>
          </p:cNvSpPr>
          <p:nvPr>
            <p:ph type="body" idx="1"/>
          </p:nvPr>
        </p:nvSpPr>
        <p:spPr/>
        <p:txBody>
          <a:bodyPr/>
          <a:lstStyle/>
          <a:p>
            <a:r>
              <a:rPr lang="en-US" sz="2400"/>
              <a:t>Columns are always sorted by their name. Sorting supports: </a:t>
            </a:r>
          </a:p>
          <a:p>
            <a:pPr lvl="1"/>
            <a:r>
              <a:rPr lang="en-US" sz="2200" i="1"/>
              <a:t>BytesType</a:t>
            </a:r>
          </a:p>
          <a:p>
            <a:pPr lvl="1"/>
            <a:r>
              <a:rPr lang="en-US" sz="2200" i="1"/>
              <a:t>UTF8Type</a:t>
            </a:r>
          </a:p>
          <a:p>
            <a:pPr lvl="1"/>
            <a:r>
              <a:rPr lang="en-US" sz="2200" i="1"/>
              <a:t>LexicalUUIDType</a:t>
            </a:r>
          </a:p>
          <a:p>
            <a:pPr lvl="1"/>
            <a:r>
              <a:rPr lang="en-US" sz="2200" i="1"/>
              <a:t>TimeUUIDType</a:t>
            </a:r>
          </a:p>
          <a:p>
            <a:pPr lvl="1"/>
            <a:r>
              <a:rPr lang="en-US" sz="2200" i="1"/>
              <a:t>AsciiType</a:t>
            </a:r>
            <a:endParaRPr lang="en-US" sz="2200"/>
          </a:p>
          <a:p>
            <a:pPr lvl="1"/>
            <a:r>
              <a:rPr lang="en-US" sz="2200" i="1"/>
              <a:t>LongType</a:t>
            </a:r>
            <a:endParaRPr lang="en-US" sz="2200"/>
          </a:p>
          <a:p>
            <a:r>
              <a:rPr lang="en-US" sz="2400"/>
              <a:t>Each of these options treats the Columns' name as a different data type</a:t>
            </a:r>
          </a:p>
        </p:txBody>
      </p:sp>
      <p:sp>
        <p:nvSpPr>
          <p:cNvPr id="2" name="Date Placeholder 1"/>
          <p:cNvSpPr>
            <a:spLocks noGrp="1"/>
          </p:cNvSpPr>
          <p:nvPr>
            <p:ph type="dt" sz="half" idx="10"/>
          </p:nvPr>
        </p:nvSpPr>
        <p:spPr/>
        <p:txBody>
          <a:bodyPr/>
          <a:lstStyle/>
          <a:p>
            <a:pPr>
              <a:defRPr/>
            </a:pPr>
            <a:fld id="{09532269-0017-2942-AF97-D446485EE700}" type="datetime3">
              <a:rPr lang="en-US" smtClean="0"/>
              <a:t>27 November 2017</a:t>
            </a:fld>
            <a:endParaRPr lang="it-IT"/>
          </a:p>
        </p:txBody>
      </p:sp>
      <p:sp>
        <p:nvSpPr>
          <p:cNvPr id="3" name="Slide Number Placeholder 2"/>
          <p:cNvSpPr>
            <a:spLocks noGrp="1"/>
          </p:cNvSpPr>
          <p:nvPr>
            <p:ph type="sldNum" sz="quarter" idx="12"/>
          </p:nvPr>
        </p:nvSpPr>
        <p:spPr/>
        <p:txBody>
          <a:bodyPr/>
          <a:lstStyle/>
          <a:p>
            <a:pPr>
              <a:defRPr/>
            </a:pPr>
            <a:fld id="{1B1625E7-A0C6-CE42-A3E8-6094708A5C26}" type="slidenum">
              <a:rPr lang="it-IT" altLang="en-US" smtClean="0"/>
              <a:pPr>
                <a:defRPr/>
              </a:pPr>
              <a:t>67</a:t>
            </a:fld>
            <a:endParaRPr lang="it-IT" altLang="en-US"/>
          </a:p>
        </p:txBody>
      </p:sp>
    </p:spTree>
    <p:extLst>
      <p:ext uri="{BB962C8B-B14F-4D97-AF65-F5344CB8AC3E}">
        <p14:creationId xmlns:p14="http://schemas.microsoft.com/office/powerpoint/2010/main" val="378633346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Bored yet?</a:t>
            </a:r>
            <a:endParaRPr lang="en-US" dirty="0"/>
          </a:p>
        </p:txBody>
      </p:sp>
      <p:sp>
        <p:nvSpPr>
          <p:cNvPr id="3" name="Content Placeholder 2"/>
          <p:cNvSpPr>
            <a:spLocks noGrp="1"/>
          </p:cNvSpPr>
          <p:nvPr>
            <p:ph idx="1"/>
          </p:nvPr>
        </p:nvSpPr>
        <p:spPr/>
        <p:txBody>
          <a:bodyPr/>
          <a:lstStyle/>
          <a:p>
            <a:r>
              <a:rPr lang="en-US" dirty="0" smtClean="0"/>
              <a:t>10 min </a:t>
            </a:r>
            <a:br>
              <a:rPr lang="en-US" dirty="0" smtClean="0"/>
            </a:br>
            <a:r>
              <a:rPr lang="en-US" dirty="0" smtClean="0"/>
              <a:t>Break?</a:t>
            </a:r>
            <a:endParaRPr lang="en-US" dirty="0"/>
          </a:p>
        </p:txBody>
      </p:sp>
      <p:sp>
        <p:nvSpPr>
          <p:cNvPr id="5" name="Slide Number Placeholder 4"/>
          <p:cNvSpPr>
            <a:spLocks noGrp="1"/>
          </p:cNvSpPr>
          <p:nvPr>
            <p:ph type="sldNum" sz="quarter" idx="12"/>
          </p:nvPr>
        </p:nvSpPr>
        <p:spPr/>
        <p:txBody>
          <a:bodyPr/>
          <a:lstStyle/>
          <a:p>
            <a:fld id="{06D1F8CB-7A79-2C44-85CF-E197CAEA5005}" type="slidenum">
              <a:rPr lang="it-IT" smtClean="0"/>
              <a:pPr/>
              <a:t>68</a:t>
            </a:fld>
            <a:endParaRPr lang="it-IT"/>
          </a:p>
        </p:txBody>
      </p:sp>
      <p:pic>
        <p:nvPicPr>
          <p:cNvPr id="6" name="Picture 5"/>
          <p:cNvPicPr>
            <a:picLocks noChangeAspect="1"/>
          </p:cNvPicPr>
          <p:nvPr/>
        </p:nvPicPr>
        <p:blipFill>
          <a:blip r:embed="rId2"/>
          <a:stretch>
            <a:fillRect/>
          </a:stretch>
        </p:blipFill>
        <p:spPr>
          <a:xfrm>
            <a:off x="3849388" y="1187881"/>
            <a:ext cx="3113543" cy="4293096"/>
          </a:xfrm>
          <a:prstGeom prst="rect">
            <a:avLst/>
          </a:prstGeom>
        </p:spPr>
      </p:pic>
      <p:pic>
        <p:nvPicPr>
          <p:cNvPr id="7" name="Picture 6"/>
          <p:cNvPicPr>
            <a:picLocks noChangeAspect="1"/>
          </p:cNvPicPr>
          <p:nvPr/>
        </p:nvPicPr>
        <p:blipFill>
          <a:blip r:embed="rId3"/>
          <a:stretch>
            <a:fillRect/>
          </a:stretch>
        </p:blipFill>
        <p:spPr>
          <a:xfrm>
            <a:off x="974812" y="3801998"/>
            <a:ext cx="3535040" cy="2354337"/>
          </a:xfrm>
          <a:prstGeom prst="rect">
            <a:avLst/>
          </a:prstGeom>
        </p:spPr>
      </p:pic>
      <p:sp>
        <p:nvSpPr>
          <p:cNvPr id="4" name="Date Placeholder 3"/>
          <p:cNvSpPr>
            <a:spLocks noGrp="1"/>
          </p:cNvSpPr>
          <p:nvPr>
            <p:ph type="dt" sz="half" idx="10"/>
          </p:nvPr>
        </p:nvSpPr>
        <p:spPr/>
        <p:txBody>
          <a:bodyPr/>
          <a:lstStyle/>
          <a:p>
            <a:pPr>
              <a:defRPr/>
            </a:pPr>
            <a:fld id="{BF0967C3-5822-D448-8617-1CEE5CF03F2D}" type="datetime3">
              <a:rPr lang="en-US" smtClean="0"/>
              <a:t>27 November 2017</a:t>
            </a:fld>
            <a:endParaRPr lang="it-IT"/>
          </a:p>
        </p:txBody>
      </p:sp>
    </p:spTree>
    <p:extLst>
      <p:ext uri="{BB962C8B-B14F-4D97-AF65-F5344CB8AC3E}">
        <p14:creationId xmlns:p14="http://schemas.microsoft.com/office/powerpoint/2010/main" val="259237124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en-US" dirty="0" smtClean="0"/>
              <a:t>For Example: Hector</a:t>
            </a:r>
            <a:endParaRPr lang="en-US" dirty="0"/>
          </a:p>
        </p:txBody>
      </p:sp>
      <p:sp>
        <p:nvSpPr>
          <p:cNvPr id="87043" name="Rectangle 3"/>
          <p:cNvSpPr>
            <a:spLocks noGrp="1" noChangeArrowheads="1"/>
          </p:cNvSpPr>
          <p:nvPr>
            <p:ph type="body" idx="1"/>
          </p:nvPr>
        </p:nvSpPr>
        <p:spPr/>
        <p:txBody>
          <a:bodyPr/>
          <a:lstStyle/>
          <a:p>
            <a:r>
              <a:rPr lang="en-US" sz="2400"/>
              <a:t>Leading Java API for Cassandra</a:t>
            </a:r>
          </a:p>
          <a:p>
            <a:r>
              <a:rPr lang="en-US" sz="2400"/>
              <a:t>Sits on top of Thrift</a:t>
            </a:r>
          </a:p>
          <a:p>
            <a:r>
              <a:rPr lang="en-US" sz="2400"/>
              <a:t>Adds following capabilities</a:t>
            </a:r>
          </a:p>
          <a:p>
            <a:pPr lvl="1"/>
            <a:r>
              <a:rPr lang="en-US" sz="2200"/>
              <a:t>Load balancing</a:t>
            </a:r>
          </a:p>
          <a:p>
            <a:pPr lvl="1"/>
            <a:r>
              <a:rPr lang="en-US" sz="2200"/>
              <a:t>JMX monitoring</a:t>
            </a:r>
          </a:p>
          <a:p>
            <a:pPr lvl="1"/>
            <a:r>
              <a:rPr lang="en-US" sz="2200"/>
              <a:t>Connection-pooling</a:t>
            </a:r>
          </a:p>
          <a:p>
            <a:pPr lvl="1"/>
            <a:r>
              <a:rPr lang="en-US" sz="2200"/>
              <a:t>Failover</a:t>
            </a:r>
          </a:p>
          <a:p>
            <a:pPr lvl="1"/>
            <a:r>
              <a:rPr lang="en-US" sz="2200"/>
              <a:t>JNDI integration with application servers</a:t>
            </a:r>
          </a:p>
          <a:p>
            <a:pPr lvl="1"/>
            <a:r>
              <a:rPr lang="en-US" sz="2200"/>
              <a:t>Additional methods on top of the standard get, update, delete methods.</a:t>
            </a:r>
          </a:p>
          <a:p>
            <a:r>
              <a:rPr lang="en-US" sz="2400"/>
              <a:t>Under discussion</a:t>
            </a:r>
          </a:p>
          <a:p>
            <a:pPr lvl="1"/>
            <a:r>
              <a:rPr lang="en-US" sz="2200"/>
              <a:t>hooks into Spring declarative transactions</a:t>
            </a:r>
          </a:p>
        </p:txBody>
      </p:sp>
      <p:sp>
        <p:nvSpPr>
          <p:cNvPr id="2" name="Date Placeholder 1"/>
          <p:cNvSpPr>
            <a:spLocks noGrp="1"/>
          </p:cNvSpPr>
          <p:nvPr>
            <p:ph type="dt" sz="half" idx="10"/>
          </p:nvPr>
        </p:nvSpPr>
        <p:spPr/>
        <p:txBody>
          <a:bodyPr/>
          <a:lstStyle/>
          <a:p>
            <a:pPr>
              <a:defRPr/>
            </a:pPr>
            <a:fld id="{7CDC61AF-69C3-5041-98A5-ADC7238BEADF}" type="datetime3">
              <a:rPr lang="en-US" smtClean="0"/>
              <a:t>27 November 2017</a:t>
            </a:fld>
            <a:endParaRPr lang="it-IT"/>
          </a:p>
        </p:txBody>
      </p:sp>
      <p:sp>
        <p:nvSpPr>
          <p:cNvPr id="3" name="Slide Number Placeholder 2"/>
          <p:cNvSpPr>
            <a:spLocks noGrp="1"/>
          </p:cNvSpPr>
          <p:nvPr>
            <p:ph type="sldNum" sz="quarter" idx="12"/>
          </p:nvPr>
        </p:nvSpPr>
        <p:spPr/>
        <p:txBody>
          <a:bodyPr/>
          <a:lstStyle/>
          <a:p>
            <a:pPr>
              <a:defRPr/>
            </a:pPr>
            <a:fld id="{1B1625E7-A0C6-CE42-A3E8-6094708A5C26}" type="slidenum">
              <a:rPr lang="it-IT" altLang="en-US" smtClean="0"/>
              <a:pPr>
                <a:defRPr/>
              </a:pPr>
              <a:t>69</a:t>
            </a:fld>
            <a:endParaRPr lang="it-IT" altLang="en-US"/>
          </a:p>
        </p:txBody>
      </p:sp>
    </p:spTree>
    <p:extLst>
      <p:ext uri="{BB962C8B-B14F-4D97-AF65-F5344CB8AC3E}">
        <p14:creationId xmlns:p14="http://schemas.microsoft.com/office/powerpoint/2010/main" val="8253774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a:cs typeface="Arial"/>
              </a:rPr>
              <a:t>Data Definition Language</a:t>
            </a:r>
          </a:p>
        </p:txBody>
      </p:sp>
      <p:sp>
        <p:nvSpPr>
          <p:cNvPr id="3" name="Content Placeholder 2"/>
          <p:cNvSpPr>
            <a:spLocks noGrp="1"/>
          </p:cNvSpPr>
          <p:nvPr>
            <p:ph idx="1"/>
          </p:nvPr>
        </p:nvSpPr>
        <p:spPr/>
        <p:txBody>
          <a:bodyPr>
            <a:normAutofit fontScale="92500"/>
          </a:bodyPr>
          <a:lstStyle/>
          <a:p>
            <a:pPr>
              <a:lnSpc>
                <a:spcPct val="80000"/>
              </a:lnSpc>
            </a:pPr>
            <a:r>
              <a:rPr lang="en-US" sz="2800" dirty="0">
                <a:latin typeface="Arial"/>
                <a:cs typeface="Arial"/>
              </a:rPr>
              <a:t>Schema defined at the start</a:t>
            </a:r>
          </a:p>
          <a:p>
            <a:pPr>
              <a:lnSpc>
                <a:spcPct val="80000"/>
              </a:lnSpc>
            </a:pPr>
            <a:r>
              <a:rPr lang="en-US" sz="2800" dirty="0">
                <a:latin typeface="Arial"/>
                <a:cs typeface="Arial"/>
              </a:rPr>
              <a:t>Create Table (Column1 Datatype1, Column2 </a:t>
            </a:r>
            <a:r>
              <a:rPr lang="en-US" sz="2800" dirty="0" err="1">
                <a:latin typeface="Arial"/>
                <a:cs typeface="Arial"/>
              </a:rPr>
              <a:t>Datatype</a:t>
            </a:r>
            <a:r>
              <a:rPr lang="en-US" sz="2800" dirty="0">
                <a:latin typeface="Arial"/>
                <a:cs typeface="Arial"/>
              </a:rPr>
              <a:t> 2, …)</a:t>
            </a:r>
          </a:p>
          <a:p>
            <a:pPr>
              <a:lnSpc>
                <a:spcPct val="80000"/>
              </a:lnSpc>
            </a:pPr>
            <a:r>
              <a:rPr lang="en-US" sz="2800" dirty="0">
                <a:latin typeface="Arial"/>
                <a:cs typeface="Arial"/>
              </a:rPr>
              <a:t>Constraints to define and enforce relationships</a:t>
            </a:r>
          </a:p>
          <a:p>
            <a:pPr lvl="1">
              <a:lnSpc>
                <a:spcPct val="80000"/>
              </a:lnSpc>
            </a:pPr>
            <a:r>
              <a:rPr lang="en-US" sz="2400" dirty="0">
                <a:latin typeface="Arial"/>
                <a:cs typeface="Arial"/>
              </a:rPr>
              <a:t>Primary Key</a:t>
            </a:r>
          </a:p>
          <a:p>
            <a:pPr lvl="1">
              <a:lnSpc>
                <a:spcPct val="80000"/>
              </a:lnSpc>
            </a:pPr>
            <a:r>
              <a:rPr lang="en-US" sz="2400" dirty="0">
                <a:latin typeface="Arial"/>
                <a:cs typeface="Arial"/>
              </a:rPr>
              <a:t>Foreign Key</a:t>
            </a:r>
          </a:p>
          <a:p>
            <a:pPr lvl="1">
              <a:lnSpc>
                <a:spcPct val="80000"/>
              </a:lnSpc>
            </a:pPr>
            <a:r>
              <a:rPr lang="en-US" sz="2400" dirty="0">
                <a:latin typeface="Arial"/>
                <a:cs typeface="Arial"/>
              </a:rPr>
              <a:t>Etc.</a:t>
            </a:r>
          </a:p>
          <a:p>
            <a:pPr>
              <a:lnSpc>
                <a:spcPct val="80000"/>
              </a:lnSpc>
            </a:pPr>
            <a:r>
              <a:rPr lang="en-US" sz="2800" dirty="0">
                <a:latin typeface="Arial"/>
                <a:cs typeface="Arial"/>
              </a:rPr>
              <a:t>Triggers to respond to Insert, Update , &amp; Delete</a:t>
            </a:r>
          </a:p>
          <a:p>
            <a:pPr>
              <a:lnSpc>
                <a:spcPct val="80000"/>
              </a:lnSpc>
            </a:pPr>
            <a:r>
              <a:rPr lang="en-US" sz="2800" dirty="0">
                <a:latin typeface="Arial"/>
                <a:cs typeface="Arial"/>
              </a:rPr>
              <a:t>Stored Modules</a:t>
            </a:r>
          </a:p>
          <a:p>
            <a:pPr>
              <a:lnSpc>
                <a:spcPct val="80000"/>
              </a:lnSpc>
            </a:pPr>
            <a:r>
              <a:rPr lang="en-US" sz="2800" dirty="0">
                <a:latin typeface="Arial"/>
                <a:cs typeface="Arial"/>
              </a:rPr>
              <a:t>Alter …</a:t>
            </a:r>
          </a:p>
          <a:p>
            <a:pPr>
              <a:lnSpc>
                <a:spcPct val="80000"/>
              </a:lnSpc>
            </a:pPr>
            <a:r>
              <a:rPr lang="en-US" sz="2800" dirty="0">
                <a:latin typeface="Arial"/>
                <a:cs typeface="Arial"/>
              </a:rPr>
              <a:t>Drop …</a:t>
            </a:r>
          </a:p>
          <a:p>
            <a:pPr>
              <a:lnSpc>
                <a:spcPct val="80000"/>
              </a:lnSpc>
            </a:pPr>
            <a:r>
              <a:rPr lang="en-US" sz="2800" dirty="0">
                <a:latin typeface="Arial"/>
                <a:cs typeface="Arial"/>
              </a:rPr>
              <a:t>Security and Access Control</a:t>
            </a:r>
          </a:p>
          <a:p>
            <a:pPr>
              <a:lnSpc>
                <a:spcPct val="90000"/>
              </a:lnSpc>
            </a:pPr>
            <a:endParaRPr lang="en-US" dirty="0">
              <a:latin typeface="Arial"/>
              <a:cs typeface="Arial"/>
            </a:endParaRPr>
          </a:p>
        </p:txBody>
      </p:sp>
      <p:sp>
        <p:nvSpPr>
          <p:cNvPr id="12292"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charset="0"/>
                <a:ea typeface="ＭＳ Ｐゴシック" charset="0"/>
              </a:defRPr>
            </a:lvl1pPr>
            <a:lvl2pPr marL="742950" indent="-285750">
              <a:defRPr>
                <a:solidFill>
                  <a:schemeClr val="tx1"/>
                </a:solidFill>
                <a:latin typeface="Garamond" charset="0"/>
                <a:ea typeface="ＭＳ Ｐゴシック" charset="0"/>
              </a:defRPr>
            </a:lvl2pPr>
            <a:lvl3pPr marL="1143000" indent="-228600">
              <a:defRPr>
                <a:solidFill>
                  <a:schemeClr val="tx1"/>
                </a:solidFill>
                <a:latin typeface="Garamond" charset="0"/>
                <a:ea typeface="ＭＳ Ｐゴシック" charset="0"/>
              </a:defRPr>
            </a:lvl3pPr>
            <a:lvl4pPr marL="1600200" indent="-228600">
              <a:defRPr>
                <a:solidFill>
                  <a:schemeClr val="tx1"/>
                </a:solidFill>
                <a:latin typeface="Garamond" charset="0"/>
                <a:ea typeface="ＭＳ Ｐゴシック" charset="0"/>
              </a:defRPr>
            </a:lvl4pPr>
            <a:lvl5pPr marL="2057400" indent="-228600">
              <a:defRPr>
                <a:solidFill>
                  <a:schemeClr val="tx1"/>
                </a:solidFill>
                <a:latin typeface="Garamond" charset="0"/>
                <a:ea typeface="ＭＳ Ｐゴシック" charset="0"/>
              </a:defRPr>
            </a:lvl5pPr>
            <a:lvl6pPr marL="2514600" indent="-228600" fontAlgn="base">
              <a:spcBef>
                <a:spcPct val="0"/>
              </a:spcBef>
              <a:spcAft>
                <a:spcPct val="0"/>
              </a:spcAft>
              <a:defRPr>
                <a:solidFill>
                  <a:schemeClr val="tx1"/>
                </a:solidFill>
                <a:latin typeface="Garamond" charset="0"/>
                <a:ea typeface="ＭＳ Ｐゴシック" charset="0"/>
              </a:defRPr>
            </a:lvl6pPr>
            <a:lvl7pPr marL="2971800" indent="-228600" fontAlgn="base">
              <a:spcBef>
                <a:spcPct val="0"/>
              </a:spcBef>
              <a:spcAft>
                <a:spcPct val="0"/>
              </a:spcAft>
              <a:defRPr>
                <a:solidFill>
                  <a:schemeClr val="tx1"/>
                </a:solidFill>
                <a:latin typeface="Garamond" charset="0"/>
                <a:ea typeface="ＭＳ Ｐゴシック" charset="0"/>
              </a:defRPr>
            </a:lvl7pPr>
            <a:lvl8pPr marL="3429000" indent="-228600" fontAlgn="base">
              <a:spcBef>
                <a:spcPct val="0"/>
              </a:spcBef>
              <a:spcAft>
                <a:spcPct val="0"/>
              </a:spcAft>
              <a:defRPr>
                <a:solidFill>
                  <a:schemeClr val="tx1"/>
                </a:solidFill>
                <a:latin typeface="Garamond" charset="0"/>
                <a:ea typeface="ＭＳ Ｐゴシック" charset="0"/>
              </a:defRPr>
            </a:lvl8pPr>
            <a:lvl9pPr marL="3886200" indent="-228600" fontAlgn="base">
              <a:spcBef>
                <a:spcPct val="0"/>
              </a:spcBef>
              <a:spcAft>
                <a:spcPct val="0"/>
              </a:spcAft>
              <a:defRPr>
                <a:solidFill>
                  <a:schemeClr val="tx1"/>
                </a:solidFill>
                <a:latin typeface="Garamond" charset="0"/>
                <a:ea typeface="ＭＳ Ｐゴシック" charset="0"/>
              </a:defRPr>
            </a:lvl9pPr>
          </a:lstStyle>
          <a:p>
            <a:fld id="{01947644-C97A-1B46-84FF-46F9FEA4B6A3}" type="datetime3">
              <a:rPr lang="en-US" smtClean="0">
                <a:latin typeface="Arial" charset="0"/>
              </a:rPr>
              <a:t>27 November 2017</a:t>
            </a:fld>
            <a:endParaRPr lang="en-US">
              <a:latin typeface="Arial" charset="0"/>
            </a:endParaRPr>
          </a:p>
        </p:txBody>
      </p:sp>
      <p:sp>
        <p:nvSpPr>
          <p:cNvPr id="12294"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charset="0"/>
                <a:ea typeface="ＭＳ Ｐゴシック" charset="0"/>
              </a:defRPr>
            </a:lvl1pPr>
            <a:lvl2pPr marL="742950" indent="-285750">
              <a:defRPr>
                <a:solidFill>
                  <a:schemeClr val="tx1"/>
                </a:solidFill>
                <a:latin typeface="Garamond" charset="0"/>
                <a:ea typeface="ＭＳ Ｐゴシック" charset="0"/>
              </a:defRPr>
            </a:lvl2pPr>
            <a:lvl3pPr marL="1143000" indent="-228600">
              <a:defRPr>
                <a:solidFill>
                  <a:schemeClr val="tx1"/>
                </a:solidFill>
                <a:latin typeface="Garamond" charset="0"/>
                <a:ea typeface="ＭＳ Ｐゴシック" charset="0"/>
              </a:defRPr>
            </a:lvl3pPr>
            <a:lvl4pPr marL="1600200" indent="-228600">
              <a:defRPr>
                <a:solidFill>
                  <a:schemeClr val="tx1"/>
                </a:solidFill>
                <a:latin typeface="Garamond" charset="0"/>
                <a:ea typeface="ＭＳ Ｐゴシック" charset="0"/>
              </a:defRPr>
            </a:lvl4pPr>
            <a:lvl5pPr marL="2057400" indent="-228600">
              <a:defRPr>
                <a:solidFill>
                  <a:schemeClr val="tx1"/>
                </a:solidFill>
                <a:latin typeface="Garamond" charset="0"/>
                <a:ea typeface="ＭＳ Ｐゴシック" charset="0"/>
              </a:defRPr>
            </a:lvl5pPr>
            <a:lvl6pPr marL="2514600" indent="-228600" fontAlgn="base">
              <a:spcBef>
                <a:spcPct val="0"/>
              </a:spcBef>
              <a:spcAft>
                <a:spcPct val="0"/>
              </a:spcAft>
              <a:defRPr>
                <a:solidFill>
                  <a:schemeClr val="tx1"/>
                </a:solidFill>
                <a:latin typeface="Garamond" charset="0"/>
                <a:ea typeface="ＭＳ Ｐゴシック" charset="0"/>
              </a:defRPr>
            </a:lvl6pPr>
            <a:lvl7pPr marL="2971800" indent="-228600" fontAlgn="base">
              <a:spcBef>
                <a:spcPct val="0"/>
              </a:spcBef>
              <a:spcAft>
                <a:spcPct val="0"/>
              </a:spcAft>
              <a:defRPr>
                <a:solidFill>
                  <a:schemeClr val="tx1"/>
                </a:solidFill>
                <a:latin typeface="Garamond" charset="0"/>
                <a:ea typeface="ＭＳ Ｐゴシック" charset="0"/>
              </a:defRPr>
            </a:lvl7pPr>
            <a:lvl8pPr marL="3429000" indent="-228600" fontAlgn="base">
              <a:spcBef>
                <a:spcPct val="0"/>
              </a:spcBef>
              <a:spcAft>
                <a:spcPct val="0"/>
              </a:spcAft>
              <a:defRPr>
                <a:solidFill>
                  <a:schemeClr val="tx1"/>
                </a:solidFill>
                <a:latin typeface="Garamond" charset="0"/>
                <a:ea typeface="ＭＳ Ｐゴシック" charset="0"/>
              </a:defRPr>
            </a:lvl8pPr>
            <a:lvl9pPr marL="3886200" indent="-228600" fontAlgn="base">
              <a:spcBef>
                <a:spcPct val="0"/>
              </a:spcBef>
              <a:spcAft>
                <a:spcPct val="0"/>
              </a:spcAft>
              <a:defRPr>
                <a:solidFill>
                  <a:schemeClr val="tx1"/>
                </a:solidFill>
                <a:latin typeface="Garamond" charset="0"/>
                <a:ea typeface="ＭＳ Ｐゴシック" charset="0"/>
              </a:defRPr>
            </a:lvl9pPr>
          </a:lstStyle>
          <a:p>
            <a:fld id="{C905F447-C64A-F84F-834E-0C577B8A44B4}" type="slidenum">
              <a:rPr lang="en-US">
                <a:latin typeface="Arial" charset="0"/>
              </a:rPr>
              <a:pPr/>
              <a:t>7</a:t>
            </a:fld>
            <a:endParaRPr lang="en-US">
              <a:latin typeface="Arial" charset="0"/>
            </a:endParaRPr>
          </a:p>
        </p:txBody>
      </p:sp>
    </p:spTree>
    <p:extLst>
      <p:ext uri="{BB962C8B-B14F-4D97-AF65-F5344CB8AC3E}">
        <p14:creationId xmlns:p14="http://schemas.microsoft.com/office/powerpoint/2010/main" val="3306218844"/>
      </p:ext>
    </p:extLst>
  </p:cSld>
  <p:clrMapOvr>
    <a:masterClrMapping/>
  </p:clrMapOvr>
  <p:timing>
    <p:tnLst>
      <p:par>
        <p:cTn xmlns:p14="http://schemas.microsoft.com/office/powerpoint/2010/mai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138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883840"/>
            <a:ext cx="6477000" cy="5383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101378" name="Rectangle 2"/>
          <p:cNvSpPr>
            <a:spLocks noGrp="1" noChangeArrowheads="1"/>
          </p:cNvSpPr>
          <p:nvPr>
            <p:ph type="title"/>
          </p:nvPr>
        </p:nvSpPr>
        <p:spPr/>
        <p:txBody>
          <a:bodyPr/>
          <a:lstStyle/>
          <a:p>
            <a:r>
              <a:rPr lang="en-US" dirty="0" smtClean="0"/>
              <a:t>For Example: Hector </a:t>
            </a:r>
            <a:r>
              <a:rPr lang="en-US" dirty="0"/>
              <a:t>and JMX</a:t>
            </a:r>
          </a:p>
        </p:txBody>
      </p:sp>
      <p:sp>
        <p:nvSpPr>
          <p:cNvPr id="2" name="Date Placeholder 1"/>
          <p:cNvSpPr>
            <a:spLocks noGrp="1"/>
          </p:cNvSpPr>
          <p:nvPr>
            <p:ph type="dt" sz="half" idx="10"/>
          </p:nvPr>
        </p:nvSpPr>
        <p:spPr/>
        <p:txBody>
          <a:bodyPr/>
          <a:lstStyle/>
          <a:p>
            <a:pPr>
              <a:defRPr/>
            </a:pPr>
            <a:fld id="{9203E9B0-D6D3-3044-A88B-CE578BBFF240}" type="datetime3">
              <a:rPr lang="en-US" smtClean="0"/>
              <a:t>27 November 2017</a:t>
            </a:fld>
            <a:endParaRPr lang="it-IT"/>
          </a:p>
        </p:txBody>
      </p:sp>
      <p:sp>
        <p:nvSpPr>
          <p:cNvPr id="3" name="Slide Number Placeholder 2"/>
          <p:cNvSpPr>
            <a:spLocks noGrp="1"/>
          </p:cNvSpPr>
          <p:nvPr>
            <p:ph type="sldNum" sz="quarter" idx="12"/>
          </p:nvPr>
        </p:nvSpPr>
        <p:spPr/>
        <p:txBody>
          <a:bodyPr/>
          <a:lstStyle/>
          <a:p>
            <a:pPr>
              <a:defRPr/>
            </a:pPr>
            <a:fld id="{1B1625E7-A0C6-CE42-A3E8-6094708A5C26}" type="slidenum">
              <a:rPr lang="it-IT" altLang="en-US" smtClean="0"/>
              <a:pPr>
                <a:defRPr/>
              </a:pPr>
              <a:t>70</a:t>
            </a:fld>
            <a:endParaRPr lang="it-IT" altLang="en-US"/>
          </a:p>
        </p:txBody>
      </p:sp>
    </p:spTree>
    <p:extLst>
      <p:ext uri="{BB962C8B-B14F-4D97-AF65-F5344CB8AC3E}">
        <p14:creationId xmlns:p14="http://schemas.microsoft.com/office/powerpoint/2010/main" val="154010893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r>
              <a:rPr lang="en-US"/>
              <a:t>Code Examples: Tomcat Configuration</a:t>
            </a:r>
          </a:p>
        </p:txBody>
      </p:sp>
      <p:sp>
        <p:nvSpPr>
          <p:cNvPr id="97284" name="Text Box 4"/>
          <p:cNvSpPr txBox="1">
            <a:spLocks noChangeArrowheads="1"/>
          </p:cNvSpPr>
          <p:nvPr/>
        </p:nvSpPr>
        <p:spPr bwMode="auto">
          <a:xfrm>
            <a:off x="381000" y="1143000"/>
            <a:ext cx="8153400" cy="21852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dirty="0"/>
              <a:t>Tomcat </a:t>
            </a:r>
            <a:r>
              <a:rPr lang="en-US" dirty="0" err="1" smtClean="0"/>
              <a:t>context.xml</a:t>
            </a:r>
            <a:endParaRPr lang="en-US" dirty="0"/>
          </a:p>
          <a:p>
            <a:r>
              <a:rPr lang="en-US" sz="1600" dirty="0"/>
              <a:t>&lt;Resource name="</a:t>
            </a:r>
            <a:r>
              <a:rPr lang="en-US" sz="1600" dirty="0" err="1"/>
              <a:t>cassandra</a:t>
            </a:r>
            <a:r>
              <a:rPr lang="en-US" sz="1600" dirty="0"/>
              <a:t>/</a:t>
            </a:r>
            <a:r>
              <a:rPr lang="en-US" sz="1600" dirty="0" err="1"/>
              <a:t>CassandraClientFactory</a:t>
            </a:r>
            <a:r>
              <a:rPr lang="en-US" sz="1600" dirty="0"/>
              <a:t>"              </a:t>
            </a:r>
          </a:p>
          <a:p>
            <a:r>
              <a:rPr lang="en-US" sz="1600" dirty="0"/>
              <a:t>    </a:t>
            </a:r>
            <a:r>
              <a:rPr lang="en-US" sz="1600" dirty="0" err="1"/>
              <a:t>auth</a:t>
            </a:r>
            <a:r>
              <a:rPr lang="en-US" sz="1600" dirty="0"/>
              <a:t>="Container"              </a:t>
            </a:r>
          </a:p>
          <a:p>
            <a:r>
              <a:rPr lang="en-US" sz="1600" dirty="0"/>
              <a:t>    type="</a:t>
            </a:r>
            <a:r>
              <a:rPr lang="en-US" sz="1600" dirty="0" err="1"/>
              <a:t>me.prettyprint.cassandra.service.CassandraHostConfigurator</a:t>
            </a:r>
            <a:r>
              <a:rPr lang="en-US" sz="1600" dirty="0"/>
              <a:t>"              </a:t>
            </a:r>
          </a:p>
          <a:p>
            <a:r>
              <a:rPr lang="en-US" sz="1600" dirty="0"/>
              <a:t>    factory="</a:t>
            </a:r>
            <a:r>
              <a:rPr lang="en-US" sz="1600" dirty="0" err="1"/>
              <a:t>org.apache.naming.factory.BeanFactory</a:t>
            </a:r>
            <a:r>
              <a:rPr lang="en-US" sz="1600" dirty="0"/>
              <a:t>"              </a:t>
            </a:r>
          </a:p>
          <a:p>
            <a:r>
              <a:rPr lang="en-US" sz="1600" dirty="0"/>
              <a:t>    hosts="localhost:9160"              </a:t>
            </a:r>
          </a:p>
          <a:p>
            <a:r>
              <a:rPr lang="en-US" sz="1600" dirty="0"/>
              <a:t>    </a:t>
            </a:r>
            <a:r>
              <a:rPr lang="en-US" sz="1600" dirty="0" err="1"/>
              <a:t>maxActive</a:t>
            </a:r>
            <a:r>
              <a:rPr lang="en-US" sz="1600" dirty="0"/>
              <a:t>="150"              </a:t>
            </a:r>
          </a:p>
          <a:p>
            <a:r>
              <a:rPr lang="en-US" sz="1600" dirty="0"/>
              <a:t>    </a:t>
            </a:r>
            <a:r>
              <a:rPr lang="en-US" sz="1600" dirty="0" err="1"/>
              <a:t>maxIdle</a:t>
            </a:r>
            <a:r>
              <a:rPr lang="en-US" sz="1600" dirty="0"/>
              <a:t>="75" /&gt;</a:t>
            </a:r>
          </a:p>
        </p:txBody>
      </p:sp>
      <p:sp>
        <p:nvSpPr>
          <p:cNvPr id="97285" name="Text Box 5"/>
          <p:cNvSpPr txBox="1">
            <a:spLocks noChangeArrowheads="1"/>
          </p:cNvSpPr>
          <p:nvPr/>
        </p:nvSpPr>
        <p:spPr bwMode="auto">
          <a:xfrm>
            <a:off x="381000" y="3810000"/>
            <a:ext cx="8153400" cy="193899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dirty="0"/>
              <a:t>J2EE </a:t>
            </a:r>
            <a:r>
              <a:rPr lang="en-US" dirty="0" err="1" smtClean="0"/>
              <a:t>web.xml</a:t>
            </a:r>
            <a:endParaRPr lang="en-US" dirty="0"/>
          </a:p>
          <a:p>
            <a:r>
              <a:rPr lang="en-US" sz="1600" dirty="0"/>
              <a:t>&lt;resource-</a:t>
            </a:r>
            <a:r>
              <a:rPr lang="en-US" sz="1600" dirty="0" err="1"/>
              <a:t>env</a:t>
            </a:r>
            <a:r>
              <a:rPr lang="en-US" sz="1600" dirty="0"/>
              <a:t>-ref&gt;</a:t>
            </a:r>
          </a:p>
          <a:p>
            <a:r>
              <a:rPr lang="en-US" sz="1600" dirty="0"/>
              <a:t>  &lt;description&gt;Object factory for Cassandra clients.&lt;/description&gt;</a:t>
            </a:r>
          </a:p>
          <a:p>
            <a:r>
              <a:rPr lang="en-US" sz="1600" dirty="0"/>
              <a:t>  &lt;resource-</a:t>
            </a:r>
            <a:r>
              <a:rPr lang="en-US" sz="1600" dirty="0" err="1"/>
              <a:t>env</a:t>
            </a:r>
            <a:r>
              <a:rPr lang="en-US" sz="1600" dirty="0"/>
              <a:t>-ref-name&gt;</a:t>
            </a:r>
            <a:r>
              <a:rPr lang="en-US" sz="1600" dirty="0" err="1"/>
              <a:t>cassandra</a:t>
            </a:r>
            <a:r>
              <a:rPr lang="en-US" sz="1600" dirty="0"/>
              <a:t>/</a:t>
            </a:r>
            <a:r>
              <a:rPr lang="en-US" sz="1600" dirty="0" err="1"/>
              <a:t>CassandraClientFactory</a:t>
            </a:r>
            <a:r>
              <a:rPr lang="en-US" sz="1600" dirty="0"/>
              <a:t>&lt;/resource-</a:t>
            </a:r>
            <a:r>
              <a:rPr lang="en-US" sz="1600" dirty="0" err="1"/>
              <a:t>env</a:t>
            </a:r>
            <a:r>
              <a:rPr lang="en-US" sz="1600" dirty="0"/>
              <a:t>-ref-name&gt;</a:t>
            </a:r>
          </a:p>
          <a:p>
            <a:r>
              <a:rPr lang="en-US" sz="1600" dirty="0"/>
              <a:t>  &lt;resource-</a:t>
            </a:r>
            <a:r>
              <a:rPr lang="en-US" sz="1600" dirty="0" err="1"/>
              <a:t>env</a:t>
            </a:r>
            <a:r>
              <a:rPr lang="en-US" sz="1600" dirty="0"/>
              <a:t>-ref-type&gt;</a:t>
            </a:r>
            <a:r>
              <a:rPr lang="en-US" sz="1600" dirty="0" err="1"/>
              <a:t>org.apache.naming.factory.BeanFactory</a:t>
            </a:r>
            <a:r>
              <a:rPr lang="en-US" sz="1600" dirty="0"/>
              <a:t>&lt;/resource-</a:t>
            </a:r>
            <a:r>
              <a:rPr lang="en-US" sz="1600" dirty="0" err="1"/>
              <a:t>env</a:t>
            </a:r>
            <a:r>
              <a:rPr lang="en-US" sz="1600" dirty="0"/>
              <a:t>-ref-type&gt;</a:t>
            </a:r>
          </a:p>
          <a:p>
            <a:r>
              <a:rPr lang="en-US" sz="1600" dirty="0"/>
              <a:t>&lt;/resource-</a:t>
            </a:r>
            <a:r>
              <a:rPr lang="en-US" sz="1600" dirty="0" err="1"/>
              <a:t>env</a:t>
            </a:r>
            <a:r>
              <a:rPr lang="en-US" sz="1600" dirty="0"/>
              <a:t>-ref&gt;</a:t>
            </a:r>
          </a:p>
        </p:txBody>
      </p:sp>
      <p:sp>
        <p:nvSpPr>
          <p:cNvPr id="2" name="Date Placeholder 1"/>
          <p:cNvSpPr>
            <a:spLocks noGrp="1"/>
          </p:cNvSpPr>
          <p:nvPr>
            <p:ph type="dt" sz="half" idx="10"/>
          </p:nvPr>
        </p:nvSpPr>
        <p:spPr/>
        <p:txBody>
          <a:bodyPr/>
          <a:lstStyle/>
          <a:p>
            <a:pPr>
              <a:defRPr/>
            </a:pPr>
            <a:fld id="{56178CED-307E-024F-B56C-E89F92C277EC}" type="datetime3">
              <a:rPr lang="en-US" smtClean="0"/>
              <a:t>27 November 2017</a:t>
            </a:fld>
            <a:endParaRPr lang="it-IT"/>
          </a:p>
        </p:txBody>
      </p:sp>
      <p:sp>
        <p:nvSpPr>
          <p:cNvPr id="3" name="Slide Number Placeholder 2"/>
          <p:cNvSpPr>
            <a:spLocks noGrp="1"/>
          </p:cNvSpPr>
          <p:nvPr>
            <p:ph type="sldNum" sz="quarter" idx="12"/>
          </p:nvPr>
        </p:nvSpPr>
        <p:spPr/>
        <p:txBody>
          <a:bodyPr/>
          <a:lstStyle/>
          <a:p>
            <a:pPr>
              <a:defRPr/>
            </a:pPr>
            <a:fld id="{1B1625E7-A0C6-CE42-A3E8-6094708A5C26}" type="slidenum">
              <a:rPr lang="it-IT" altLang="en-US" smtClean="0"/>
              <a:pPr>
                <a:defRPr/>
              </a:pPr>
              <a:t>71</a:t>
            </a:fld>
            <a:endParaRPr lang="it-IT" altLang="en-US"/>
          </a:p>
        </p:txBody>
      </p:sp>
    </p:spTree>
    <p:extLst>
      <p:ext uri="{BB962C8B-B14F-4D97-AF65-F5344CB8AC3E}">
        <p14:creationId xmlns:p14="http://schemas.microsoft.com/office/powerpoint/2010/main" val="268660264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r>
              <a:rPr lang="en-US"/>
              <a:t>Code Examples: Spring Configuration</a:t>
            </a:r>
          </a:p>
        </p:txBody>
      </p:sp>
      <p:sp>
        <p:nvSpPr>
          <p:cNvPr id="98307" name="Text Box 3"/>
          <p:cNvSpPr txBox="1">
            <a:spLocks noChangeArrowheads="1"/>
          </p:cNvSpPr>
          <p:nvPr/>
        </p:nvSpPr>
        <p:spPr bwMode="auto">
          <a:xfrm>
            <a:off x="381000" y="1143000"/>
            <a:ext cx="8153400" cy="4165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t>Spring applicationContext.xml</a:t>
            </a:r>
          </a:p>
          <a:p>
            <a:pPr>
              <a:spcBef>
                <a:spcPct val="50000"/>
              </a:spcBef>
            </a:pPr>
            <a:endParaRPr lang="en-US" sz="1600"/>
          </a:p>
          <a:p>
            <a:pPr>
              <a:spcBef>
                <a:spcPct val="50000"/>
              </a:spcBef>
            </a:pPr>
            <a:r>
              <a:rPr lang="en-US" sz="1600"/>
              <a:t>&lt;bean id="cassandraHostConfigurator</a:t>
            </a:r>
            <a:r>
              <a:rPr lang="ja-JP" altLang="en-US" sz="1600">
                <a:latin typeface="Arial"/>
              </a:rPr>
              <a:t>“</a:t>
            </a:r>
            <a:endParaRPr lang="en-US" sz="1600"/>
          </a:p>
          <a:p>
            <a:pPr>
              <a:spcBef>
                <a:spcPct val="50000"/>
              </a:spcBef>
            </a:pPr>
            <a:r>
              <a:rPr lang="en-US" sz="1600"/>
              <a:t>     class="org.springframework.jndi.JndiObjectFactoryBean"&gt;</a:t>
            </a:r>
          </a:p>
          <a:p>
            <a:r>
              <a:rPr lang="en-US" sz="1600"/>
              <a:t>    &lt;property name="jndiName"&gt;</a:t>
            </a:r>
          </a:p>
          <a:p>
            <a:r>
              <a:rPr lang="en-US" sz="1600"/>
              <a:t>    &lt;value&gt;cassandra/CassandraClientFactory&lt;/value&gt;&lt;/property&gt;</a:t>
            </a:r>
          </a:p>
          <a:p>
            <a:r>
              <a:rPr lang="en-US" sz="1600"/>
              <a:t>    &lt;property name="resourceRef"&gt;&lt;value&gt;true&lt;/value&gt;&lt;/property&gt;</a:t>
            </a:r>
          </a:p>
          <a:p>
            <a:r>
              <a:rPr lang="en-US" sz="1600"/>
              <a:t>&lt;/bean&gt;</a:t>
            </a:r>
          </a:p>
          <a:p>
            <a:endParaRPr lang="en-US" sz="1600"/>
          </a:p>
          <a:p>
            <a:r>
              <a:rPr lang="en-US" sz="1600"/>
              <a:t>&lt;bean id="inventoryDao</a:t>
            </a:r>
            <a:r>
              <a:rPr lang="ja-JP" altLang="en-US" sz="1600">
                <a:latin typeface="Arial"/>
              </a:rPr>
              <a:t>“</a:t>
            </a:r>
            <a:endParaRPr lang="en-US" sz="1600"/>
          </a:p>
          <a:p>
            <a:r>
              <a:rPr lang="en-US" sz="1600"/>
              <a:t>      class="com.acme.erp.inventory.dao.InventoryDaoImpl"&gt;</a:t>
            </a:r>
          </a:p>
          <a:p>
            <a:r>
              <a:rPr lang="en-US" sz="1600"/>
              <a:t>  &lt;property name="cassandraHostConfigurator</a:t>
            </a:r>
            <a:r>
              <a:rPr lang="ja-JP" altLang="en-US" sz="1600">
                <a:latin typeface="Arial"/>
              </a:rPr>
              <a:t>“</a:t>
            </a:r>
            <a:endParaRPr lang="en-US" sz="1600"/>
          </a:p>
          <a:p>
            <a:r>
              <a:rPr lang="en-US" sz="1600"/>
              <a:t>      ref="cassandraHostConfigurator" /&gt;</a:t>
            </a:r>
          </a:p>
          <a:p>
            <a:r>
              <a:rPr lang="en-US" sz="1600"/>
              <a:t>  &lt;property name="keyspace" value="Acme" /&gt;</a:t>
            </a:r>
          </a:p>
          <a:p>
            <a:r>
              <a:rPr lang="en-US" sz="1600"/>
              <a:t>&lt;/bean&gt;</a:t>
            </a:r>
          </a:p>
        </p:txBody>
      </p:sp>
      <p:sp>
        <p:nvSpPr>
          <p:cNvPr id="2" name="Date Placeholder 1"/>
          <p:cNvSpPr>
            <a:spLocks noGrp="1"/>
          </p:cNvSpPr>
          <p:nvPr>
            <p:ph type="dt" sz="half" idx="10"/>
          </p:nvPr>
        </p:nvSpPr>
        <p:spPr/>
        <p:txBody>
          <a:bodyPr/>
          <a:lstStyle/>
          <a:p>
            <a:pPr>
              <a:defRPr/>
            </a:pPr>
            <a:fld id="{0C0C4CA1-EFDA-3141-9610-DC0FC5787A52}" type="datetime3">
              <a:rPr lang="en-US" smtClean="0"/>
              <a:t>27 November 2017</a:t>
            </a:fld>
            <a:endParaRPr lang="it-IT"/>
          </a:p>
        </p:txBody>
      </p:sp>
      <p:sp>
        <p:nvSpPr>
          <p:cNvPr id="3" name="Slide Number Placeholder 2"/>
          <p:cNvSpPr>
            <a:spLocks noGrp="1"/>
          </p:cNvSpPr>
          <p:nvPr>
            <p:ph type="sldNum" sz="quarter" idx="12"/>
          </p:nvPr>
        </p:nvSpPr>
        <p:spPr/>
        <p:txBody>
          <a:bodyPr/>
          <a:lstStyle/>
          <a:p>
            <a:pPr>
              <a:defRPr/>
            </a:pPr>
            <a:fld id="{1B1625E7-A0C6-CE42-A3E8-6094708A5C26}" type="slidenum">
              <a:rPr lang="it-IT" altLang="en-US" smtClean="0"/>
              <a:pPr>
                <a:defRPr/>
              </a:pPr>
              <a:t>72</a:t>
            </a:fld>
            <a:endParaRPr lang="it-IT" altLang="en-US"/>
          </a:p>
        </p:txBody>
      </p:sp>
    </p:spTree>
    <p:extLst>
      <p:ext uri="{BB962C8B-B14F-4D97-AF65-F5344CB8AC3E}">
        <p14:creationId xmlns:p14="http://schemas.microsoft.com/office/powerpoint/2010/main" val="31013274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r>
              <a:rPr lang="en-US"/>
              <a:t>Code Examples: Cassandra Get Operation</a:t>
            </a:r>
          </a:p>
        </p:txBody>
      </p:sp>
      <p:sp>
        <p:nvSpPr>
          <p:cNvPr id="99332" name="Text Box 4"/>
          <p:cNvSpPr txBox="1">
            <a:spLocks noChangeArrowheads="1"/>
          </p:cNvSpPr>
          <p:nvPr/>
        </p:nvSpPr>
        <p:spPr bwMode="auto">
          <a:xfrm>
            <a:off x="381000" y="1219200"/>
            <a:ext cx="8763000" cy="4984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sz="1400" b="1"/>
              <a:t>try</a:t>
            </a:r>
            <a:r>
              <a:rPr lang="en-US" sz="1400"/>
              <a:t> {</a:t>
            </a:r>
          </a:p>
          <a:p>
            <a:r>
              <a:rPr lang="en-US" sz="1400"/>
              <a:t>    cassandraClient = cassandraClientPool.borrowClient();</a:t>
            </a:r>
          </a:p>
          <a:p>
            <a:endParaRPr lang="en-US" sz="1400"/>
          </a:p>
          <a:p>
            <a:r>
              <a:rPr lang="en-US" sz="1400"/>
              <a:t>    // keyspace is Acme</a:t>
            </a:r>
          </a:p>
          <a:p>
            <a:r>
              <a:rPr lang="en-US" sz="1400"/>
              <a:t>    Keyspace keyspace = cassandraClient.getKeyspace(getKeyspace()); </a:t>
            </a:r>
          </a:p>
          <a:p>
            <a:r>
              <a:rPr lang="en-US" sz="1400"/>
              <a:t>      </a:t>
            </a:r>
          </a:p>
          <a:p>
            <a:r>
              <a:rPr lang="en-US" sz="1400"/>
              <a:t>    // inventoryType is Rockets</a:t>
            </a:r>
          </a:p>
          <a:p>
            <a:r>
              <a:rPr lang="en-US" sz="1400"/>
              <a:t>    List&lt;Column&gt; result = keyspace.getSlice(Long.toString(inventoryId), </a:t>
            </a:r>
            <a:r>
              <a:rPr lang="en-US" sz="1400" b="1"/>
              <a:t>new</a:t>
            </a:r>
            <a:r>
              <a:rPr lang="en-US" sz="1400"/>
              <a:t> ColumnParent(inventoryType), getSlicePredicate()); </a:t>
            </a:r>
          </a:p>
          <a:p>
            <a:endParaRPr lang="en-US" sz="1400"/>
          </a:p>
          <a:p>
            <a:r>
              <a:rPr lang="en-US" sz="1400"/>
              <a:t>    inventoryItem.setInventoryItemId(inventoryId);</a:t>
            </a:r>
          </a:p>
          <a:p>
            <a:r>
              <a:rPr lang="en-US" sz="1400"/>
              <a:t>    inventoryItem.setInventoryType(inventoryType);        </a:t>
            </a:r>
          </a:p>
          <a:p>
            <a:r>
              <a:rPr lang="en-US" sz="1400"/>
              <a:t>           </a:t>
            </a:r>
          </a:p>
          <a:p>
            <a:r>
              <a:rPr lang="en-US" sz="1400"/>
              <a:t>    loadInventory(inventoryItem, result);</a:t>
            </a:r>
          </a:p>
          <a:p>
            <a:r>
              <a:rPr lang="en-US" sz="1400"/>
              <a:t>} </a:t>
            </a:r>
            <a:r>
              <a:rPr lang="en-US" sz="1400" b="1"/>
              <a:t>catch</a:t>
            </a:r>
            <a:r>
              <a:rPr lang="en-US" sz="1400"/>
              <a:t> (Exception exception) {</a:t>
            </a:r>
          </a:p>
          <a:p>
            <a:r>
              <a:rPr lang="en-US" sz="1400"/>
              <a:t>    logger.error("An Exception occurred retrieving an inventory item", exception);</a:t>
            </a:r>
          </a:p>
          <a:p>
            <a:r>
              <a:rPr lang="en-US" sz="1400"/>
              <a:t>} </a:t>
            </a:r>
            <a:r>
              <a:rPr lang="en-US" sz="1400" b="1"/>
              <a:t>finally</a:t>
            </a:r>
            <a:r>
              <a:rPr lang="en-US" sz="1400"/>
              <a:t> {</a:t>
            </a:r>
          </a:p>
          <a:p>
            <a:r>
              <a:rPr lang="en-US" sz="1400"/>
              <a:t>    </a:t>
            </a:r>
            <a:r>
              <a:rPr lang="en-US" sz="1400" b="1"/>
              <a:t>try</a:t>
            </a:r>
            <a:r>
              <a:rPr lang="en-US" sz="1400"/>
              <a:t> {</a:t>
            </a:r>
          </a:p>
          <a:p>
            <a:r>
              <a:rPr lang="en-US" sz="1400"/>
              <a:t>        cassandraClientPool.releaseClient(cassandraClient);</a:t>
            </a:r>
          </a:p>
          <a:p>
            <a:r>
              <a:rPr lang="en-US" sz="1400"/>
              <a:t>    } </a:t>
            </a:r>
            <a:r>
              <a:rPr lang="en-US" sz="1400" b="1"/>
              <a:t>catch</a:t>
            </a:r>
            <a:r>
              <a:rPr lang="en-US" sz="1400"/>
              <a:t> (Exception exception) {</a:t>
            </a:r>
          </a:p>
          <a:p>
            <a:r>
              <a:rPr lang="en-US" sz="1400"/>
              <a:t>      logger.warn("An Exception occurred returning a Cassandra client to the pool", exception);</a:t>
            </a:r>
          </a:p>
          <a:p>
            <a:r>
              <a:rPr lang="en-US" sz="1400"/>
              <a:t>    }</a:t>
            </a:r>
          </a:p>
          <a:p>
            <a:r>
              <a:rPr lang="en-US" sz="1400"/>
              <a:t>}</a:t>
            </a:r>
          </a:p>
        </p:txBody>
      </p:sp>
      <p:sp>
        <p:nvSpPr>
          <p:cNvPr id="2" name="Date Placeholder 1"/>
          <p:cNvSpPr>
            <a:spLocks noGrp="1"/>
          </p:cNvSpPr>
          <p:nvPr>
            <p:ph type="dt" sz="half" idx="10"/>
          </p:nvPr>
        </p:nvSpPr>
        <p:spPr/>
        <p:txBody>
          <a:bodyPr/>
          <a:lstStyle/>
          <a:p>
            <a:pPr>
              <a:defRPr/>
            </a:pPr>
            <a:fld id="{D952B9B2-54D9-5143-9866-040523FCF6A6}" type="datetime3">
              <a:rPr lang="en-US" smtClean="0"/>
              <a:t>27 November 2017</a:t>
            </a:fld>
            <a:endParaRPr lang="it-IT"/>
          </a:p>
        </p:txBody>
      </p:sp>
      <p:sp>
        <p:nvSpPr>
          <p:cNvPr id="3" name="Slide Number Placeholder 2"/>
          <p:cNvSpPr>
            <a:spLocks noGrp="1"/>
          </p:cNvSpPr>
          <p:nvPr>
            <p:ph type="sldNum" sz="quarter" idx="12"/>
          </p:nvPr>
        </p:nvSpPr>
        <p:spPr/>
        <p:txBody>
          <a:bodyPr/>
          <a:lstStyle/>
          <a:p>
            <a:pPr>
              <a:defRPr/>
            </a:pPr>
            <a:fld id="{1B1625E7-A0C6-CE42-A3E8-6094708A5C26}" type="slidenum">
              <a:rPr lang="it-IT" altLang="en-US" smtClean="0"/>
              <a:pPr>
                <a:defRPr/>
              </a:pPr>
              <a:t>73</a:t>
            </a:fld>
            <a:endParaRPr lang="it-IT" altLang="en-US"/>
          </a:p>
        </p:txBody>
      </p:sp>
    </p:spTree>
    <p:extLst>
      <p:ext uri="{BB962C8B-B14F-4D97-AF65-F5344CB8AC3E}">
        <p14:creationId xmlns:p14="http://schemas.microsoft.com/office/powerpoint/2010/main" val="363737217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en-US"/>
              <a:t>Code Examples: Cassandra Update Operation</a:t>
            </a:r>
          </a:p>
        </p:txBody>
      </p:sp>
      <p:sp>
        <p:nvSpPr>
          <p:cNvPr id="100355" name="Text Box 3"/>
          <p:cNvSpPr txBox="1">
            <a:spLocks noChangeArrowheads="1"/>
          </p:cNvSpPr>
          <p:nvPr/>
        </p:nvSpPr>
        <p:spPr bwMode="auto">
          <a:xfrm>
            <a:off x="381000" y="1219200"/>
            <a:ext cx="8763000" cy="4772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sz="1400" b="1"/>
              <a:t>try</a:t>
            </a:r>
            <a:r>
              <a:rPr lang="en-US" sz="1400"/>
              <a:t> {</a:t>
            </a:r>
          </a:p>
          <a:p>
            <a:r>
              <a:rPr lang="en-US" sz="1400"/>
              <a:t>    cassandraClient = cassandraClientPool.borrowClient();           </a:t>
            </a:r>
          </a:p>
          <a:p>
            <a:endParaRPr lang="en-US" sz="1400"/>
          </a:p>
          <a:p>
            <a:r>
              <a:rPr lang="en-US" sz="1400"/>
              <a:t>    Map&lt;String, List&lt;ColumnOrSuperColumn&gt;&gt; data = </a:t>
            </a:r>
            <a:r>
              <a:rPr lang="en-US" sz="1400" b="1"/>
              <a:t>new</a:t>
            </a:r>
            <a:r>
              <a:rPr lang="en-US" sz="1400"/>
              <a:t> HashMap&lt;String, List&lt;ColumnOrSuperColumn&gt;&gt;();</a:t>
            </a:r>
          </a:p>
          <a:p>
            <a:r>
              <a:rPr lang="en-US" sz="1400"/>
              <a:t>    List&lt;ColumnOrSuperColumn&gt; columns = </a:t>
            </a:r>
            <a:r>
              <a:rPr lang="en-US" sz="1400" b="1"/>
              <a:t>new</a:t>
            </a:r>
            <a:r>
              <a:rPr lang="en-US" sz="1400"/>
              <a:t> ArrayList&lt;ColumnOrSuperColumn&gt;();</a:t>
            </a:r>
          </a:p>
          <a:p>
            <a:r>
              <a:rPr lang="en-US" sz="1400"/>
              <a:t>            </a:t>
            </a:r>
          </a:p>
          <a:p>
            <a:r>
              <a:rPr lang="en-US" sz="1400"/>
              <a:t>     // Create the inventoryId column.</a:t>
            </a:r>
          </a:p>
          <a:p>
            <a:r>
              <a:rPr lang="en-US" sz="1400"/>
              <a:t>    ColumnOrSuperColumn column = </a:t>
            </a:r>
            <a:r>
              <a:rPr lang="en-US" sz="1400" b="1"/>
              <a:t>new</a:t>
            </a:r>
            <a:r>
              <a:rPr lang="en-US" sz="1400"/>
              <a:t> ColumnOrSuperColumn();</a:t>
            </a:r>
          </a:p>
          <a:p>
            <a:r>
              <a:rPr lang="en-US" sz="1400"/>
              <a:t>    columns.add(column.setColumn(</a:t>
            </a:r>
            <a:r>
              <a:rPr lang="en-US" sz="1400" b="1"/>
              <a:t>new</a:t>
            </a:r>
            <a:r>
              <a:rPr lang="en-US" sz="1400"/>
              <a:t> Column("inventoryItemId".getBytes("utf-8"), Long.toString(inventoryItem.getInventoryItemId()).getBytes("utf-8"), timestamp)));</a:t>
            </a:r>
          </a:p>
          <a:p>
            <a:r>
              <a:rPr lang="en-US" sz="1400"/>
              <a:t>            </a:t>
            </a:r>
          </a:p>
          <a:p>
            <a:r>
              <a:rPr lang="en-US" sz="1400"/>
              <a:t>      column = </a:t>
            </a:r>
            <a:r>
              <a:rPr lang="en-US" sz="1400" b="1"/>
              <a:t>new</a:t>
            </a:r>
            <a:r>
              <a:rPr lang="en-US" sz="1400"/>
              <a:t> ColumnOrSuperColumn();</a:t>
            </a:r>
          </a:p>
          <a:p>
            <a:r>
              <a:rPr lang="en-US" sz="1400"/>
              <a:t>      columns.add(column.setColumn(</a:t>
            </a:r>
            <a:r>
              <a:rPr lang="en-US" sz="1400" b="1"/>
              <a:t>new</a:t>
            </a:r>
            <a:r>
              <a:rPr lang="en-US" sz="1400"/>
              <a:t> Column("inventoryType".getBytes("utf-8"), inventoryItem.getInventoryType().getBytes("utf-8"), timestamp)));</a:t>
            </a:r>
          </a:p>
          <a:p>
            <a:r>
              <a:rPr lang="en-US" sz="1400"/>
              <a:t>            ….                            </a:t>
            </a:r>
          </a:p>
          <a:p>
            <a:r>
              <a:rPr lang="en-US" sz="1400"/>
              <a:t>        data.put(inventoryItem.getInventoryType(), columns);   </a:t>
            </a:r>
          </a:p>
          <a:p>
            <a:r>
              <a:rPr lang="en-US" sz="1400"/>
              <a:t>        cassandraClient.getCassandra().batch_insert(getKeyspace(), Long.toString(inventoryItem.getInventoryItemId()), data, ConsistencyLevel.ANY);</a:t>
            </a:r>
          </a:p>
          <a:p>
            <a:r>
              <a:rPr lang="en-US" sz="1400"/>
              <a:t>} </a:t>
            </a:r>
            <a:r>
              <a:rPr lang="en-US" sz="1400" b="1"/>
              <a:t>catch</a:t>
            </a:r>
            <a:r>
              <a:rPr lang="en-US" sz="1400"/>
              <a:t> (Exception exception) {</a:t>
            </a:r>
          </a:p>
          <a:p>
            <a:r>
              <a:rPr lang="en-US" sz="1400"/>
              <a:t>    …</a:t>
            </a:r>
          </a:p>
          <a:p>
            <a:r>
              <a:rPr lang="en-US" sz="1400"/>
              <a:t>}</a:t>
            </a:r>
          </a:p>
        </p:txBody>
      </p:sp>
      <p:sp>
        <p:nvSpPr>
          <p:cNvPr id="2" name="Date Placeholder 1"/>
          <p:cNvSpPr>
            <a:spLocks noGrp="1"/>
          </p:cNvSpPr>
          <p:nvPr>
            <p:ph type="dt" sz="half" idx="10"/>
          </p:nvPr>
        </p:nvSpPr>
        <p:spPr/>
        <p:txBody>
          <a:bodyPr/>
          <a:lstStyle/>
          <a:p>
            <a:pPr>
              <a:defRPr/>
            </a:pPr>
            <a:fld id="{1BEBBF20-32F9-1541-BF4C-11DA73D74544}" type="datetime3">
              <a:rPr lang="en-US" smtClean="0"/>
              <a:t>27 November 2017</a:t>
            </a:fld>
            <a:endParaRPr lang="it-IT"/>
          </a:p>
        </p:txBody>
      </p:sp>
      <p:sp>
        <p:nvSpPr>
          <p:cNvPr id="3" name="Slide Number Placeholder 2"/>
          <p:cNvSpPr>
            <a:spLocks noGrp="1"/>
          </p:cNvSpPr>
          <p:nvPr>
            <p:ph type="sldNum" sz="quarter" idx="12"/>
          </p:nvPr>
        </p:nvSpPr>
        <p:spPr/>
        <p:txBody>
          <a:bodyPr/>
          <a:lstStyle/>
          <a:p>
            <a:pPr>
              <a:defRPr/>
            </a:pPr>
            <a:fld id="{1B1625E7-A0C6-CE42-A3E8-6094708A5C26}" type="slidenum">
              <a:rPr lang="it-IT" altLang="en-US" smtClean="0"/>
              <a:pPr>
                <a:defRPr/>
              </a:pPr>
              <a:t>74</a:t>
            </a:fld>
            <a:endParaRPr lang="it-IT" altLang="en-US"/>
          </a:p>
        </p:txBody>
      </p:sp>
    </p:spTree>
    <p:extLst>
      <p:ext uri="{BB962C8B-B14F-4D97-AF65-F5344CB8AC3E}">
        <p14:creationId xmlns:p14="http://schemas.microsoft.com/office/powerpoint/2010/main" val="391186895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en-US"/>
              <a:t>Some Statistics</a:t>
            </a:r>
          </a:p>
        </p:txBody>
      </p:sp>
      <p:sp>
        <p:nvSpPr>
          <p:cNvPr id="75779" name="Rectangle 3"/>
          <p:cNvSpPr>
            <a:spLocks noGrp="1" noChangeArrowheads="1"/>
          </p:cNvSpPr>
          <p:nvPr>
            <p:ph type="body" idx="1"/>
          </p:nvPr>
        </p:nvSpPr>
        <p:spPr/>
        <p:txBody>
          <a:bodyPr/>
          <a:lstStyle/>
          <a:p>
            <a:r>
              <a:rPr lang="en-US" sz="2400"/>
              <a:t>Facebook Search</a:t>
            </a:r>
          </a:p>
          <a:p>
            <a:r>
              <a:rPr lang="en-US" sz="2400"/>
              <a:t>MySQL &gt; 50 GB Data</a:t>
            </a:r>
          </a:p>
          <a:p>
            <a:pPr lvl="1"/>
            <a:r>
              <a:rPr lang="en-US" sz="2200"/>
              <a:t>Writes Average : ~300 ms</a:t>
            </a:r>
          </a:p>
          <a:p>
            <a:pPr lvl="1"/>
            <a:r>
              <a:rPr lang="en-US" sz="2200"/>
              <a:t>Reads Average : ~350 ms</a:t>
            </a:r>
          </a:p>
          <a:p>
            <a:r>
              <a:rPr lang="en-US" sz="2400"/>
              <a:t>Rewritten with Cassandra &gt; 50 GB Data</a:t>
            </a:r>
          </a:p>
          <a:p>
            <a:pPr lvl="1"/>
            <a:r>
              <a:rPr lang="en-US" sz="2200"/>
              <a:t>Writes Average : 0.12 ms</a:t>
            </a:r>
          </a:p>
          <a:p>
            <a:pPr lvl="1"/>
            <a:r>
              <a:rPr lang="en-US" sz="2200"/>
              <a:t>Reads Average : 15 ms</a:t>
            </a:r>
          </a:p>
        </p:txBody>
      </p:sp>
      <p:sp>
        <p:nvSpPr>
          <p:cNvPr id="2" name="Date Placeholder 1"/>
          <p:cNvSpPr>
            <a:spLocks noGrp="1"/>
          </p:cNvSpPr>
          <p:nvPr>
            <p:ph type="dt" sz="half" idx="10"/>
          </p:nvPr>
        </p:nvSpPr>
        <p:spPr/>
        <p:txBody>
          <a:bodyPr/>
          <a:lstStyle/>
          <a:p>
            <a:pPr>
              <a:defRPr/>
            </a:pPr>
            <a:fld id="{EB6C29A7-587E-D94F-8D11-1E403B10C699}" type="datetime3">
              <a:rPr lang="en-US" smtClean="0"/>
              <a:t>27 November 2017</a:t>
            </a:fld>
            <a:endParaRPr lang="it-IT"/>
          </a:p>
        </p:txBody>
      </p:sp>
      <p:sp>
        <p:nvSpPr>
          <p:cNvPr id="3" name="Slide Number Placeholder 2"/>
          <p:cNvSpPr>
            <a:spLocks noGrp="1"/>
          </p:cNvSpPr>
          <p:nvPr>
            <p:ph type="sldNum" sz="quarter" idx="12"/>
          </p:nvPr>
        </p:nvSpPr>
        <p:spPr/>
        <p:txBody>
          <a:bodyPr/>
          <a:lstStyle/>
          <a:p>
            <a:pPr>
              <a:defRPr/>
            </a:pPr>
            <a:fld id="{1B1625E7-A0C6-CE42-A3E8-6094708A5C26}" type="slidenum">
              <a:rPr lang="it-IT" altLang="en-US" smtClean="0"/>
              <a:pPr>
                <a:defRPr/>
              </a:pPr>
              <a:t>75</a:t>
            </a:fld>
            <a:endParaRPr lang="it-IT" altLang="en-US"/>
          </a:p>
        </p:txBody>
      </p:sp>
    </p:spTree>
    <p:extLst>
      <p:ext uri="{BB962C8B-B14F-4D97-AF65-F5344CB8AC3E}">
        <p14:creationId xmlns:p14="http://schemas.microsoft.com/office/powerpoint/2010/main" val="238985635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t>Some things to think about</a:t>
            </a:r>
          </a:p>
        </p:txBody>
      </p:sp>
      <p:sp>
        <p:nvSpPr>
          <p:cNvPr id="24579" name="Rectangle 3"/>
          <p:cNvSpPr>
            <a:spLocks noGrp="1" noChangeArrowheads="1"/>
          </p:cNvSpPr>
          <p:nvPr>
            <p:ph type="body" idx="1"/>
          </p:nvPr>
        </p:nvSpPr>
        <p:spPr/>
        <p:txBody>
          <a:bodyPr/>
          <a:lstStyle/>
          <a:p>
            <a:r>
              <a:rPr lang="en-US" sz="2400"/>
              <a:t>Ruby on Rails and Grails have ORM baked in.  Would have to build your own ORM framework to work with NoSQL.</a:t>
            </a:r>
          </a:p>
          <a:p>
            <a:pPr lvl="1"/>
            <a:r>
              <a:rPr lang="en-US" sz="2200"/>
              <a:t>Some plugins exist.</a:t>
            </a:r>
          </a:p>
          <a:p>
            <a:r>
              <a:rPr lang="en-US" sz="2400"/>
              <a:t>Same would go for Java/C#, no Hibernate-like framework.</a:t>
            </a:r>
          </a:p>
          <a:p>
            <a:pPr lvl="1"/>
            <a:r>
              <a:rPr lang="en-US" sz="2200"/>
              <a:t>A simple JDO framework does exist.</a:t>
            </a:r>
          </a:p>
          <a:p>
            <a:r>
              <a:rPr lang="en-US" sz="2400"/>
              <a:t>Support for basic languages like Ruby.</a:t>
            </a:r>
          </a:p>
        </p:txBody>
      </p:sp>
      <p:sp>
        <p:nvSpPr>
          <p:cNvPr id="2" name="Date Placeholder 1"/>
          <p:cNvSpPr>
            <a:spLocks noGrp="1"/>
          </p:cNvSpPr>
          <p:nvPr>
            <p:ph type="dt" sz="half" idx="10"/>
          </p:nvPr>
        </p:nvSpPr>
        <p:spPr/>
        <p:txBody>
          <a:bodyPr/>
          <a:lstStyle/>
          <a:p>
            <a:pPr>
              <a:defRPr/>
            </a:pPr>
            <a:fld id="{4F014EBF-4C54-B54F-B837-B61CF4E2E18A}" type="datetime3">
              <a:rPr lang="en-US" smtClean="0"/>
              <a:t>27 November 2017</a:t>
            </a:fld>
            <a:endParaRPr lang="it-IT"/>
          </a:p>
        </p:txBody>
      </p:sp>
      <p:sp>
        <p:nvSpPr>
          <p:cNvPr id="3" name="Slide Number Placeholder 2"/>
          <p:cNvSpPr>
            <a:spLocks noGrp="1"/>
          </p:cNvSpPr>
          <p:nvPr>
            <p:ph type="sldNum" sz="quarter" idx="12"/>
          </p:nvPr>
        </p:nvSpPr>
        <p:spPr/>
        <p:txBody>
          <a:bodyPr/>
          <a:lstStyle/>
          <a:p>
            <a:pPr>
              <a:defRPr/>
            </a:pPr>
            <a:fld id="{1B1625E7-A0C6-CE42-A3E8-6094708A5C26}" type="slidenum">
              <a:rPr lang="it-IT" altLang="en-US" smtClean="0"/>
              <a:pPr>
                <a:defRPr/>
              </a:pPr>
              <a:t>76</a:t>
            </a:fld>
            <a:endParaRPr lang="it-IT" altLang="en-US"/>
          </a:p>
        </p:txBody>
      </p:sp>
    </p:spTree>
    <p:extLst>
      <p:ext uri="{BB962C8B-B14F-4D97-AF65-F5344CB8AC3E}">
        <p14:creationId xmlns:p14="http://schemas.microsoft.com/office/powerpoint/2010/main" val="32563677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en-US"/>
              <a:t>Some more things to think about</a:t>
            </a:r>
          </a:p>
        </p:txBody>
      </p:sp>
      <p:sp>
        <p:nvSpPr>
          <p:cNvPr id="62467" name="Rectangle 3"/>
          <p:cNvSpPr>
            <a:spLocks noGrp="1" noChangeArrowheads="1"/>
          </p:cNvSpPr>
          <p:nvPr>
            <p:ph type="body" idx="1"/>
          </p:nvPr>
        </p:nvSpPr>
        <p:spPr/>
        <p:txBody>
          <a:bodyPr/>
          <a:lstStyle/>
          <a:p>
            <a:r>
              <a:rPr lang="en-US" sz="2400"/>
              <a:t>Troubleshooting performance problems</a:t>
            </a:r>
          </a:p>
          <a:p>
            <a:r>
              <a:rPr lang="en-US" sz="2400"/>
              <a:t>Concurrency on non-key accesses</a:t>
            </a:r>
          </a:p>
          <a:p>
            <a:r>
              <a:rPr lang="en-US" sz="2400"/>
              <a:t>Are the replicas working?</a:t>
            </a:r>
          </a:p>
          <a:p>
            <a:r>
              <a:rPr lang="en-US" sz="2400"/>
              <a:t>No TOAD for Cassandra</a:t>
            </a:r>
            <a:r>
              <a:rPr lang="en-US"/>
              <a:t> </a:t>
            </a:r>
          </a:p>
          <a:p>
            <a:pPr lvl="1"/>
            <a:r>
              <a:rPr lang="en-US" sz="2200"/>
              <a:t>though some NoSQL offerings have GUI tools</a:t>
            </a:r>
          </a:p>
          <a:p>
            <a:pPr lvl="1"/>
            <a:r>
              <a:rPr lang="en-US" sz="2200"/>
              <a:t>have SQLPlus-like capabilities using Ruby IRB interpreter.</a:t>
            </a:r>
          </a:p>
        </p:txBody>
      </p:sp>
      <p:sp>
        <p:nvSpPr>
          <p:cNvPr id="2" name="Date Placeholder 1"/>
          <p:cNvSpPr>
            <a:spLocks noGrp="1"/>
          </p:cNvSpPr>
          <p:nvPr>
            <p:ph type="dt" sz="half" idx="10"/>
          </p:nvPr>
        </p:nvSpPr>
        <p:spPr/>
        <p:txBody>
          <a:bodyPr/>
          <a:lstStyle/>
          <a:p>
            <a:pPr>
              <a:defRPr/>
            </a:pPr>
            <a:fld id="{3B36D7EB-5FDD-7B49-B16C-A5110339EC1B}" type="datetime3">
              <a:rPr lang="en-US" smtClean="0"/>
              <a:t>27 November 2017</a:t>
            </a:fld>
            <a:endParaRPr lang="it-IT"/>
          </a:p>
        </p:txBody>
      </p:sp>
      <p:sp>
        <p:nvSpPr>
          <p:cNvPr id="3" name="Slide Number Placeholder 2"/>
          <p:cNvSpPr>
            <a:spLocks noGrp="1"/>
          </p:cNvSpPr>
          <p:nvPr>
            <p:ph type="sldNum" sz="quarter" idx="12"/>
          </p:nvPr>
        </p:nvSpPr>
        <p:spPr/>
        <p:txBody>
          <a:bodyPr/>
          <a:lstStyle/>
          <a:p>
            <a:pPr>
              <a:defRPr/>
            </a:pPr>
            <a:fld id="{1B1625E7-A0C6-CE42-A3E8-6094708A5C26}" type="slidenum">
              <a:rPr lang="it-IT" altLang="en-US" smtClean="0"/>
              <a:pPr>
                <a:defRPr/>
              </a:pPr>
              <a:t>77</a:t>
            </a:fld>
            <a:endParaRPr lang="it-IT" altLang="en-US"/>
          </a:p>
        </p:txBody>
      </p:sp>
    </p:spTree>
    <p:extLst>
      <p:ext uri="{BB962C8B-B14F-4D97-AF65-F5344CB8AC3E}">
        <p14:creationId xmlns:p14="http://schemas.microsoft.com/office/powerpoint/2010/main" val="104997961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a:t>Don</a:t>
            </a:r>
            <a:r>
              <a:rPr lang="ja-JP" altLang="en-US">
                <a:latin typeface="Arial"/>
              </a:rPr>
              <a:t>’</a:t>
            </a:r>
            <a:r>
              <a:rPr lang="en-US"/>
              <a:t>t forget about the DBA</a:t>
            </a:r>
          </a:p>
        </p:txBody>
      </p:sp>
      <p:sp>
        <p:nvSpPr>
          <p:cNvPr id="46083" name="Rectangle 3"/>
          <p:cNvSpPr>
            <a:spLocks noGrp="1" noChangeArrowheads="1"/>
          </p:cNvSpPr>
          <p:nvPr>
            <p:ph type="body" idx="1"/>
          </p:nvPr>
        </p:nvSpPr>
        <p:spPr>
          <a:xfrm>
            <a:off x="228600" y="974546"/>
            <a:ext cx="7693025" cy="5410200"/>
          </a:xfrm>
        </p:spPr>
        <p:txBody>
          <a:bodyPr/>
          <a:lstStyle/>
          <a:p>
            <a:r>
              <a:rPr lang="en-US" sz="2400" dirty="0"/>
              <a:t>It does not matter if the data is deployed on a </a:t>
            </a:r>
            <a:r>
              <a:rPr lang="en-US" sz="2400" dirty="0" err="1"/>
              <a:t>NoSQL</a:t>
            </a:r>
            <a:r>
              <a:rPr lang="en-US" sz="2400" dirty="0"/>
              <a:t> platform instead of an RDBMS.</a:t>
            </a:r>
          </a:p>
          <a:p>
            <a:r>
              <a:rPr lang="en-US" sz="2400" dirty="0"/>
              <a:t>Still need to address:</a:t>
            </a:r>
          </a:p>
          <a:p>
            <a:pPr lvl="1"/>
            <a:r>
              <a:rPr lang="en-US" sz="2200" dirty="0"/>
              <a:t>Backups &amp; recovery </a:t>
            </a:r>
          </a:p>
          <a:p>
            <a:pPr lvl="1"/>
            <a:r>
              <a:rPr lang="en-US" sz="2200" dirty="0"/>
              <a:t>Capacity planning</a:t>
            </a:r>
          </a:p>
          <a:p>
            <a:pPr lvl="1"/>
            <a:r>
              <a:rPr lang="en-US" sz="2200" dirty="0"/>
              <a:t>Performance monitoring</a:t>
            </a:r>
          </a:p>
          <a:p>
            <a:pPr lvl="1"/>
            <a:r>
              <a:rPr lang="en-US" sz="2200" dirty="0"/>
              <a:t>Data integration</a:t>
            </a:r>
          </a:p>
          <a:p>
            <a:pPr lvl="1"/>
            <a:r>
              <a:rPr lang="en-US" sz="2200" dirty="0"/>
              <a:t>Tuning &amp; optimization</a:t>
            </a:r>
          </a:p>
          <a:p>
            <a:r>
              <a:rPr lang="en-US" sz="2400" dirty="0"/>
              <a:t>What happens when things don</a:t>
            </a:r>
            <a:r>
              <a:rPr lang="ja-JP" altLang="en-US" sz="2400" dirty="0">
                <a:latin typeface="Arial"/>
              </a:rPr>
              <a:t>’</a:t>
            </a:r>
            <a:r>
              <a:rPr lang="en-US" sz="2400" dirty="0"/>
              <a:t>t work as expected and nodes are out of sync or you have a data corruption occurring at 2am?</a:t>
            </a:r>
          </a:p>
          <a:p>
            <a:r>
              <a:rPr lang="en-US" sz="2400" dirty="0"/>
              <a:t>Who you </a:t>
            </a:r>
            <a:r>
              <a:rPr lang="en-US" sz="2400" dirty="0" err="1"/>
              <a:t>gonna</a:t>
            </a:r>
            <a:r>
              <a:rPr lang="en-US" sz="2400" dirty="0"/>
              <a:t> call?</a:t>
            </a:r>
          </a:p>
          <a:p>
            <a:pPr lvl="1"/>
            <a:r>
              <a:rPr lang="en-US" sz="2200" dirty="0"/>
              <a:t>DBA and </a:t>
            </a:r>
            <a:r>
              <a:rPr lang="en-US" sz="2200" dirty="0" err="1"/>
              <a:t>SysAdmin</a:t>
            </a:r>
            <a:r>
              <a:rPr lang="en-US" sz="2200" dirty="0"/>
              <a:t> need to be on board</a:t>
            </a:r>
          </a:p>
        </p:txBody>
      </p:sp>
      <p:sp>
        <p:nvSpPr>
          <p:cNvPr id="2" name="Date Placeholder 1"/>
          <p:cNvSpPr>
            <a:spLocks noGrp="1"/>
          </p:cNvSpPr>
          <p:nvPr>
            <p:ph type="dt" sz="half" idx="10"/>
          </p:nvPr>
        </p:nvSpPr>
        <p:spPr/>
        <p:txBody>
          <a:bodyPr/>
          <a:lstStyle/>
          <a:p>
            <a:pPr>
              <a:defRPr/>
            </a:pPr>
            <a:fld id="{B603372A-D9C3-2C47-AC50-909EC1311D5E}" type="datetime3">
              <a:rPr lang="en-US" smtClean="0"/>
              <a:t>27 November 2017</a:t>
            </a:fld>
            <a:endParaRPr lang="it-IT"/>
          </a:p>
        </p:txBody>
      </p:sp>
      <p:sp>
        <p:nvSpPr>
          <p:cNvPr id="3" name="Slide Number Placeholder 2"/>
          <p:cNvSpPr>
            <a:spLocks noGrp="1"/>
          </p:cNvSpPr>
          <p:nvPr>
            <p:ph type="sldNum" sz="quarter" idx="12"/>
          </p:nvPr>
        </p:nvSpPr>
        <p:spPr/>
        <p:txBody>
          <a:bodyPr/>
          <a:lstStyle/>
          <a:p>
            <a:pPr>
              <a:defRPr/>
            </a:pPr>
            <a:fld id="{1B1625E7-A0C6-CE42-A3E8-6094708A5C26}" type="slidenum">
              <a:rPr lang="it-IT" altLang="en-US" smtClean="0"/>
              <a:pPr>
                <a:defRPr/>
              </a:pPr>
              <a:t>78</a:t>
            </a:fld>
            <a:endParaRPr lang="it-IT" altLang="en-US"/>
          </a:p>
        </p:txBody>
      </p:sp>
    </p:spTree>
    <p:extLst>
      <p:ext uri="{BB962C8B-B14F-4D97-AF65-F5344CB8AC3E}">
        <p14:creationId xmlns:p14="http://schemas.microsoft.com/office/powerpoint/2010/main" val="77698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en-US"/>
              <a:t>Where would I use it?</a:t>
            </a:r>
          </a:p>
        </p:txBody>
      </p:sp>
      <p:sp>
        <p:nvSpPr>
          <p:cNvPr id="71683" name="Rectangle 3"/>
          <p:cNvSpPr>
            <a:spLocks noGrp="1" noChangeArrowheads="1"/>
          </p:cNvSpPr>
          <p:nvPr>
            <p:ph type="body" idx="1"/>
          </p:nvPr>
        </p:nvSpPr>
        <p:spPr>
          <a:xfrm>
            <a:off x="228600" y="1219200"/>
            <a:ext cx="8610600" cy="5334000"/>
          </a:xfrm>
        </p:spPr>
        <p:txBody>
          <a:bodyPr/>
          <a:lstStyle/>
          <a:p>
            <a:pPr>
              <a:lnSpc>
                <a:spcPct val="90000"/>
              </a:lnSpc>
            </a:pPr>
            <a:r>
              <a:rPr lang="en-US" sz="2400"/>
              <a:t>For most of us, we work in corporate IT and a LinkedIn or Twitter is not in our future</a:t>
            </a:r>
          </a:p>
          <a:p>
            <a:pPr>
              <a:lnSpc>
                <a:spcPct val="90000"/>
              </a:lnSpc>
            </a:pPr>
            <a:r>
              <a:rPr lang="en-US" sz="2400"/>
              <a:t>Where would I use a NoSQL database?</a:t>
            </a:r>
          </a:p>
          <a:p>
            <a:pPr>
              <a:lnSpc>
                <a:spcPct val="90000"/>
              </a:lnSpc>
            </a:pPr>
            <a:r>
              <a:rPr lang="en-US" sz="2400"/>
              <a:t>Do you have somewhere a large set of uncontrolled, unstructured, data that you are trying to fit into a RDBMS? </a:t>
            </a:r>
          </a:p>
          <a:p>
            <a:pPr lvl="1">
              <a:lnSpc>
                <a:spcPct val="90000"/>
              </a:lnSpc>
            </a:pPr>
            <a:r>
              <a:rPr lang="en-US" sz="2200"/>
              <a:t>Log Analysis</a:t>
            </a:r>
          </a:p>
          <a:p>
            <a:pPr lvl="1">
              <a:lnSpc>
                <a:spcPct val="90000"/>
              </a:lnSpc>
            </a:pPr>
            <a:r>
              <a:rPr lang="en-US" sz="2200"/>
              <a:t>Social Networking Feeds (many firms hooked in through Facebook or Twitter)</a:t>
            </a:r>
          </a:p>
          <a:p>
            <a:pPr lvl="1">
              <a:lnSpc>
                <a:spcPct val="90000"/>
              </a:lnSpc>
            </a:pPr>
            <a:r>
              <a:rPr lang="en-US" sz="2200"/>
              <a:t>External feeds from partners (EAI)</a:t>
            </a:r>
          </a:p>
          <a:p>
            <a:pPr lvl="1">
              <a:lnSpc>
                <a:spcPct val="90000"/>
              </a:lnSpc>
            </a:pPr>
            <a:r>
              <a:rPr lang="en-US" sz="2200"/>
              <a:t>Data that is not easily analyzed in a RDBMS such as time-based data</a:t>
            </a:r>
          </a:p>
          <a:p>
            <a:pPr lvl="1">
              <a:lnSpc>
                <a:spcPct val="90000"/>
              </a:lnSpc>
            </a:pPr>
            <a:r>
              <a:rPr lang="en-US" sz="2200"/>
              <a:t>Large data feeds that need to be massaged before entry into an RDBMS</a:t>
            </a:r>
          </a:p>
          <a:p>
            <a:pPr lvl="1">
              <a:lnSpc>
                <a:spcPct val="90000"/>
              </a:lnSpc>
            </a:pPr>
            <a:endParaRPr lang="en-US" sz="2200"/>
          </a:p>
        </p:txBody>
      </p:sp>
      <p:sp>
        <p:nvSpPr>
          <p:cNvPr id="2" name="Date Placeholder 1"/>
          <p:cNvSpPr>
            <a:spLocks noGrp="1"/>
          </p:cNvSpPr>
          <p:nvPr>
            <p:ph type="dt" sz="half" idx="10"/>
          </p:nvPr>
        </p:nvSpPr>
        <p:spPr/>
        <p:txBody>
          <a:bodyPr/>
          <a:lstStyle/>
          <a:p>
            <a:pPr>
              <a:defRPr/>
            </a:pPr>
            <a:fld id="{F0BFB5AB-6CE6-6340-AF25-D56C86C382AA}" type="datetime3">
              <a:rPr lang="en-US" smtClean="0"/>
              <a:t>27 November 2017</a:t>
            </a:fld>
            <a:endParaRPr lang="it-IT"/>
          </a:p>
        </p:txBody>
      </p:sp>
      <p:sp>
        <p:nvSpPr>
          <p:cNvPr id="3" name="Slide Number Placeholder 2"/>
          <p:cNvSpPr>
            <a:spLocks noGrp="1"/>
          </p:cNvSpPr>
          <p:nvPr>
            <p:ph type="sldNum" sz="quarter" idx="12"/>
          </p:nvPr>
        </p:nvSpPr>
        <p:spPr/>
        <p:txBody>
          <a:bodyPr/>
          <a:lstStyle/>
          <a:p>
            <a:pPr>
              <a:defRPr/>
            </a:pPr>
            <a:fld id="{1B1625E7-A0C6-CE42-A3E8-6094708A5C26}" type="slidenum">
              <a:rPr lang="it-IT" altLang="en-US" smtClean="0"/>
              <a:pPr>
                <a:defRPr/>
              </a:pPr>
              <a:t>79</a:t>
            </a:fld>
            <a:endParaRPr lang="it-IT" altLang="en-US"/>
          </a:p>
        </p:txBody>
      </p:sp>
    </p:spTree>
    <p:extLst>
      <p:ext uri="{BB962C8B-B14F-4D97-AF65-F5344CB8AC3E}">
        <p14:creationId xmlns:p14="http://schemas.microsoft.com/office/powerpoint/2010/main" val="15596987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Arial"/>
                <a:cs typeface="Arial"/>
              </a:rPr>
              <a:t>Transactions – ACID Properties</a:t>
            </a:r>
          </a:p>
        </p:txBody>
      </p:sp>
      <p:sp>
        <p:nvSpPr>
          <p:cNvPr id="3" name="Content Placeholder 2"/>
          <p:cNvSpPr>
            <a:spLocks noGrp="1"/>
          </p:cNvSpPr>
          <p:nvPr>
            <p:ph idx="1"/>
          </p:nvPr>
        </p:nvSpPr>
        <p:spPr>
          <a:xfrm>
            <a:off x="647934" y="1238250"/>
            <a:ext cx="7969616" cy="4781550"/>
          </a:xfrm>
        </p:spPr>
        <p:txBody>
          <a:bodyPr>
            <a:normAutofit fontScale="92500" lnSpcReduction="10000"/>
          </a:bodyPr>
          <a:lstStyle/>
          <a:p>
            <a:r>
              <a:rPr lang="en-US" b="1" dirty="0">
                <a:latin typeface="Arial"/>
                <a:cs typeface="Arial"/>
              </a:rPr>
              <a:t>A</a:t>
            </a:r>
            <a:r>
              <a:rPr lang="en-US" dirty="0">
                <a:latin typeface="Arial"/>
                <a:cs typeface="Arial"/>
              </a:rPr>
              <a:t>tomic – All of the work in a transaction completes (commit) or none of it </a:t>
            </a:r>
            <a:r>
              <a:rPr lang="en-US" dirty="0" smtClean="0">
                <a:latin typeface="Arial"/>
                <a:cs typeface="Arial"/>
              </a:rPr>
              <a:t>completes</a:t>
            </a:r>
          </a:p>
          <a:p>
            <a:pPr marL="0" indent="0">
              <a:buNone/>
            </a:pPr>
            <a:endParaRPr lang="en-US" dirty="0">
              <a:latin typeface="Arial"/>
              <a:cs typeface="Arial"/>
            </a:endParaRPr>
          </a:p>
          <a:p>
            <a:r>
              <a:rPr lang="en-US" b="1" dirty="0">
                <a:latin typeface="Arial"/>
                <a:cs typeface="Arial"/>
              </a:rPr>
              <a:t>C</a:t>
            </a:r>
            <a:r>
              <a:rPr lang="en-US" dirty="0">
                <a:latin typeface="Arial"/>
                <a:cs typeface="Arial"/>
              </a:rPr>
              <a:t>onsistent – A transaction transforms the database from one consistent state to another consistent state. Consistency is defined in terms of constraints.</a:t>
            </a:r>
          </a:p>
          <a:p>
            <a:endParaRPr lang="en-US" b="1" dirty="0" smtClean="0">
              <a:latin typeface="Arial"/>
              <a:cs typeface="Arial"/>
            </a:endParaRPr>
          </a:p>
          <a:p>
            <a:r>
              <a:rPr lang="en-US" b="1" dirty="0" smtClean="0">
                <a:latin typeface="Arial"/>
                <a:cs typeface="Arial"/>
              </a:rPr>
              <a:t>I</a:t>
            </a:r>
            <a:r>
              <a:rPr lang="en-US" dirty="0" smtClean="0">
                <a:latin typeface="Arial"/>
                <a:cs typeface="Arial"/>
              </a:rPr>
              <a:t>solated </a:t>
            </a:r>
            <a:r>
              <a:rPr lang="en-US" dirty="0">
                <a:latin typeface="Arial"/>
                <a:cs typeface="Arial"/>
              </a:rPr>
              <a:t>– The results of any changes made during a transaction are not visible until the transaction has committed.</a:t>
            </a:r>
          </a:p>
          <a:p>
            <a:endParaRPr lang="en-US" b="1" dirty="0" smtClean="0">
              <a:latin typeface="Arial"/>
              <a:cs typeface="Arial"/>
            </a:endParaRPr>
          </a:p>
          <a:p>
            <a:r>
              <a:rPr lang="en-US" b="1" dirty="0" smtClean="0">
                <a:latin typeface="Arial"/>
                <a:cs typeface="Arial"/>
              </a:rPr>
              <a:t>D</a:t>
            </a:r>
            <a:r>
              <a:rPr lang="en-US" dirty="0" smtClean="0">
                <a:latin typeface="Arial"/>
                <a:cs typeface="Arial"/>
              </a:rPr>
              <a:t>urable </a:t>
            </a:r>
            <a:r>
              <a:rPr lang="en-US" dirty="0">
                <a:latin typeface="Arial"/>
                <a:cs typeface="Arial"/>
              </a:rPr>
              <a:t>– The results of a committed transaction survive failures</a:t>
            </a:r>
          </a:p>
          <a:p>
            <a:endParaRPr lang="en-US" dirty="0">
              <a:latin typeface="Arial"/>
              <a:cs typeface="Arial"/>
            </a:endParaRPr>
          </a:p>
        </p:txBody>
      </p:sp>
      <p:sp>
        <p:nvSpPr>
          <p:cNvPr id="13316"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charset="0"/>
                <a:ea typeface="ＭＳ Ｐゴシック" charset="0"/>
              </a:defRPr>
            </a:lvl1pPr>
            <a:lvl2pPr marL="742950" indent="-285750">
              <a:defRPr>
                <a:solidFill>
                  <a:schemeClr val="tx1"/>
                </a:solidFill>
                <a:latin typeface="Garamond" charset="0"/>
                <a:ea typeface="ＭＳ Ｐゴシック" charset="0"/>
              </a:defRPr>
            </a:lvl2pPr>
            <a:lvl3pPr marL="1143000" indent="-228600">
              <a:defRPr>
                <a:solidFill>
                  <a:schemeClr val="tx1"/>
                </a:solidFill>
                <a:latin typeface="Garamond" charset="0"/>
                <a:ea typeface="ＭＳ Ｐゴシック" charset="0"/>
              </a:defRPr>
            </a:lvl3pPr>
            <a:lvl4pPr marL="1600200" indent="-228600">
              <a:defRPr>
                <a:solidFill>
                  <a:schemeClr val="tx1"/>
                </a:solidFill>
                <a:latin typeface="Garamond" charset="0"/>
                <a:ea typeface="ＭＳ Ｐゴシック" charset="0"/>
              </a:defRPr>
            </a:lvl4pPr>
            <a:lvl5pPr marL="2057400" indent="-228600">
              <a:defRPr>
                <a:solidFill>
                  <a:schemeClr val="tx1"/>
                </a:solidFill>
                <a:latin typeface="Garamond" charset="0"/>
                <a:ea typeface="ＭＳ Ｐゴシック" charset="0"/>
              </a:defRPr>
            </a:lvl5pPr>
            <a:lvl6pPr marL="2514600" indent="-228600" fontAlgn="base">
              <a:spcBef>
                <a:spcPct val="0"/>
              </a:spcBef>
              <a:spcAft>
                <a:spcPct val="0"/>
              </a:spcAft>
              <a:defRPr>
                <a:solidFill>
                  <a:schemeClr val="tx1"/>
                </a:solidFill>
                <a:latin typeface="Garamond" charset="0"/>
                <a:ea typeface="ＭＳ Ｐゴシック" charset="0"/>
              </a:defRPr>
            </a:lvl6pPr>
            <a:lvl7pPr marL="2971800" indent="-228600" fontAlgn="base">
              <a:spcBef>
                <a:spcPct val="0"/>
              </a:spcBef>
              <a:spcAft>
                <a:spcPct val="0"/>
              </a:spcAft>
              <a:defRPr>
                <a:solidFill>
                  <a:schemeClr val="tx1"/>
                </a:solidFill>
                <a:latin typeface="Garamond" charset="0"/>
                <a:ea typeface="ＭＳ Ｐゴシック" charset="0"/>
              </a:defRPr>
            </a:lvl7pPr>
            <a:lvl8pPr marL="3429000" indent="-228600" fontAlgn="base">
              <a:spcBef>
                <a:spcPct val="0"/>
              </a:spcBef>
              <a:spcAft>
                <a:spcPct val="0"/>
              </a:spcAft>
              <a:defRPr>
                <a:solidFill>
                  <a:schemeClr val="tx1"/>
                </a:solidFill>
                <a:latin typeface="Garamond" charset="0"/>
                <a:ea typeface="ＭＳ Ｐゴシック" charset="0"/>
              </a:defRPr>
            </a:lvl8pPr>
            <a:lvl9pPr marL="3886200" indent="-228600" fontAlgn="base">
              <a:spcBef>
                <a:spcPct val="0"/>
              </a:spcBef>
              <a:spcAft>
                <a:spcPct val="0"/>
              </a:spcAft>
              <a:defRPr>
                <a:solidFill>
                  <a:schemeClr val="tx1"/>
                </a:solidFill>
                <a:latin typeface="Garamond" charset="0"/>
                <a:ea typeface="ＭＳ Ｐゴシック" charset="0"/>
              </a:defRPr>
            </a:lvl9pPr>
          </a:lstStyle>
          <a:p>
            <a:fld id="{C8B5C1A5-3065-7A4F-8F7E-4F472C7D75E8}" type="datetime3">
              <a:rPr lang="en-US" smtClean="0">
                <a:latin typeface="Arial" charset="0"/>
              </a:rPr>
              <a:t>27 November 2017</a:t>
            </a:fld>
            <a:endParaRPr lang="en-US">
              <a:latin typeface="Arial" charset="0"/>
            </a:endParaRPr>
          </a:p>
        </p:txBody>
      </p:sp>
      <p:sp>
        <p:nvSpPr>
          <p:cNvPr id="13318"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charset="0"/>
                <a:ea typeface="ＭＳ Ｐゴシック" charset="0"/>
              </a:defRPr>
            </a:lvl1pPr>
            <a:lvl2pPr marL="742950" indent="-285750">
              <a:defRPr>
                <a:solidFill>
                  <a:schemeClr val="tx1"/>
                </a:solidFill>
                <a:latin typeface="Garamond" charset="0"/>
                <a:ea typeface="ＭＳ Ｐゴシック" charset="0"/>
              </a:defRPr>
            </a:lvl2pPr>
            <a:lvl3pPr marL="1143000" indent="-228600">
              <a:defRPr>
                <a:solidFill>
                  <a:schemeClr val="tx1"/>
                </a:solidFill>
                <a:latin typeface="Garamond" charset="0"/>
                <a:ea typeface="ＭＳ Ｐゴシック" charset="0"/>
              </a:defRPr>
            </a:lvl3pPr>
            <a:lvl4pPr marL="1600200" indent="-228600">
              <a:defRPr>
                <a:solidFill>
                  <a:schemeClr val="tx1"/>
                </a:solidFill>
                <a:latin typeface="Garamond" charset="0"/>
                <a:ea typeface="ＭＳ Ｐゴシック" charset="0"/>
              </a:defRPr>
            </a:lvl4pPr>
            <a:lvl5pPr marL="2057400" indent="-228600">
              <a:defRPr>
                <a:solidFill>
                  <a:schemeClr val="tx1"/>
                </a:solidFill>
                <a:latin typeface="Garamond" charset="0"/>
                <a:ea typeface="ＭＳ Ｐゴシック" charset="0"/>
              </a:defRPr>
            </a:lvl5pPr>
            <a:lvl6pPr marL="2514600" indent="-228600" fontAlgn="base">
              <a:spcBef>
                <a:spcPct val="0"/>
              </a:spcBef>
              <a:spcAft>
                <a:spcPct val="0"/>
              </a:spcAft>
              <a:defRPr>
                <a:solidFill>
                  <a:schemeClr val="tx1"/>
                </a:solidFill>
                <a:latin typeface="Garamond" charset="0"/>
                <a:ea typeface="ＭＳ Ｐゴシック" charset="0"/>
              </a:defRPr>
            </a:lvl6pPr>
            <a:lvl7pPr marL="2971800" indent="-228600" fontAlgn="base">
              <a:spcBef>
                <a:spcPct val="0"/>
              </a:spcBef>
              <a:spcAft>
                <a:spcPct val="0"/>
              </a:spcAft>
              <a:defRPr>
                <a:solidFill>
                  <a:schemeClr val="tx1"/>
                </a:solidFill>
                <a:latin typeface="Garamond" charset="0"/>
                <a:ea typeface="ＭＳ Ｐゴシック" charset="0"/>
              </a:defRPr>
            </a:lvl7pPr>
            <a:lvl8pPr marL="3429000" indent="-228600" fontAlgn="base">
              <a:spcBef>
                <a:spcPct val="0"/>
              </a:spcBef>
              <a:spcAft>
                <a:spcPct val="0"/>
              </a:spcAft>
              <a:defRPr>
                <a:solidFill>
                  <a:schemeClr val="tx1"/>
                </a:solidFill>
                <a:latin typeface="Garamond" charset="0"/>
                <a:ea typeface="ＭＳ Ｐゴシック" charset="0"/>
              </a:defRPr>
            </a:lvl8pPr>
            <a:lvl9pPr marL="3886200" indent="-228600" fontAlgn="base">
              <a:spcBef>
                <a:spcPct val="0"/>
              </a:spcBef>
              <a:spcAft>
                <a:spcPct val="0"/>
              </a:spcAft>
              <a:defRPr>
                <a:solidFill>
                  <a:schemeClr val="tx1"/>
                </a:solidFill>
                <a:latin typeface="Garamond" charset="0"/>
                <a:ea typeface="ＭＳ Ｐゴシック" charset="0"/>
              </a:defRPr>
            </a:lvl9pPr>
          </a:lstStyle>
          <a:p>
            <a:fld id="{F9D2D803-2B37-6D45-80BC-A9B934D60FD5}" type="slidenum">
              <a:rPr lang="en-US">
                <a:latin typeface="Arial" charset="0"/>
              </a:rPr>
              <a:pPr/>
              <a:t>8</a:t>
            </a:fld>
            <a:endParaRPr lang="en-US">
              <a:latin typeface="Arial" charset="0"/>
            </a:endParaRPr>
          </a:p>
        </p:txBody>
      </p:sp>
    </p:spTree>
    <p:extLst>
      <p:ext uri="{BB962C8B-B14F-4D97-AF65-F5344CB8AC3E}">
        <p14:creationId xmlns:p14="http://schemas.microsoft.com/office/powerpoint/2010/main" val="348084593"/>
      </p:ext>
    </p:extLst>
  </p:cSld>
  <p:clrMapOvr>
    <a:masterClrMapping/>
  </p:clrMapOvr>
  <p:timing>
    <p:tnLst>
      <p:par>
        <p:cTn xmlns:p14="http://schemas.microsoft.com/office/powerpoint/2010/mai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dirty="0" smtClean="0"/>
              <a:t>Summary, up to this point...</a:t>
            </a:r>
            <a:endParaRPr lang="en-US" dirty="0"/>
          </a:p>
        </p:txBody>
      </p:sp>
      <p:sp>
        <p:nvSpPr>
          <p:cNvPr id="30723" name="Rectangle 3"/>
          <p:cNvSpPr>
            <a:spLocks noGrp="1" noChangeArrowheads="1"/>
          </p:cNvSpPr>
          <p:nvPr>
            <p:ph type="body" idx="1"/>
          </p:nvPr>
        </p:nvSpPr>
        <p:spPr/>
        <p:txBody>
          <a:bodyPr/>
          <a:lstStyle/>
          <a:p>
            <a:r>
              <a:rPr lang="en-US" sz="2400"/>
              <a:t>Leading users of NoSQL datastores are social networking sites such as Twitter, Facebook, LinkedIn, and Digg.</a:t>
            </a:r>
          </a:p>
          <a:p>
            <a:r>
              <a:rPr lang="en-US" sz="2400"/>
              <a:t>To implement a single feature in Cassandra, Digg has a dataset that is 3 terabytes and 76 billion columns.</a:t>
            </a:r>
          </a:p>
          <a:p>
            <a:r>
              <a:rPr lang="en-US" sz="2400"/>
              <a:t>Not every problem is a nail and not every solution is a hammer.</a:t>
            </a:r>
          </a:p>
        </p:txBody>
      </p:sp>
      <p:sp>
        <p:nvSpPr>
          <p:cNvPr id="2" name="Date Placeholder 1"/>
          <p:cNvSpPr>
            <a:spLocks noGrp="1"/>
          </p:cNvSpPr>
          <p:nvPr>
            <p:ph type="dt" sz="half" idx="10"/>
          </p:nvPr>
        </p:nvSpPr>
        <p:spPr/>
        <p:txBody>
          <a:bodyPr/>
          <a:lstStyle/>
          <a:p>
            <a:pPr>
              <a:defRPr/>
            </a:pPr>
            <a:fld id="{FE63B3C3-5AD4-484D-A055-5E324BD50D6F}" type="datetime3">
              <a:rPr lang="en-US" smtClean="0"/>
              <a:t>27 November 2017</a:t>
            </a:fld>
            <a:endParaRPr lang="it-IT"/>
          </a:p>
        </p:txBody>
      </p:sp>
      <p:sp>
        <p:nvSpPr>
          <p:cNvPr id="3" name="Slide Number Placeholder 2"/>
          <p:cNvSpPr>
            <a:spLocks noGrp="1"/>
          </p:cNvSpPr>
          <p:nvPr>
            <p:ph type="sldNum" sz="quarter" idx="12"/>
          </p:nvPr>
        </p:nvSpPr>
        <p:spPr/>
        <p:txBody>
          <a:bodyPr/>
          <a:lstStyle/>
          <a:p>
            <a:pPr>
              <a:defRPr/>
            </a:pPr>
            <a:fld id="{1B1625E7-A0C6-CE42-A3E8-6094708A5C26}" type="slidenum">
              <a:rPr lang="it-IT" altLang="en-US" smtClean="0"/>
              <a:pPr>
                <a:defRPr/>
              </a:pPr>
              <a:t>80</a:t>
            </a:fld>
            <a:endParaRPr lang="it-IT" altLang="en-US"/>
          </a:p>
        </p:txBody>
      </p:sp>
    </p:spTree>
    <p:extLst>
      <p:ext uri="{BB962C8B-B14F-4D97-AF65-F5344CB8AC3E}">
        <p14:creationId xmlns:p14="http://schemas.microsoft.com/office/powerpoint/2010/main" val="220763356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Don’t Forget!</a:t>
            </a:r>
            <a:endParaRPr lang="en-CA" dirty="0"/>
          </a:p>
        </p:txBody>
      </p:sp>
      <p:sp>
        <p:nvSpPr>
          <p:cNvPr id="3" name="Content Placeholder 2"/>
          <p:cNvSpPr>
            <a:spLocks noGrp="1"/>
          </p:cNvSpPr>
          <p:nvPr>
            <p:ph idx="1"/>
          </p:nvPr>
        </p:nvSpPr>
        <p:spPr>
          <a:xfrm>
            <a:off x="220298" y="1134586"/>
            <a:ext cx="8923702" cy="4781550"/>
          </a:xfrm>
        </p:spPr>
        <p:txBody>
          <a:bodyPr/>
          <a:lstStyle/>
          <a:p>
            <a:r>
              <a:rPr lang="en-CA" dirty="0" smtClean="0"/>
              <a:t>On Dec. 7</a:t>
            </a:r>
            <a:r>
              <a:rPr lang="en-CA" baseline="30000" dirty="0" smtClean="0"/>
              <a:t>th</a:t>
            </a:r>
            <a:r>
              <a:rPr lang="en-CA" dirty="0" smtClean="0"/>
              <a:t> we will have our intermediate project revision!</a:t>
            </a:r>
          </a:p>
          <a:p>
            <a:endParaRPr lang="en-CA" dirty="0" smtClean="0"/>
          </a:p>
          <a:p>
            <a:r>
              <a:rPr lang="en-CA" dirty="0"/>
              <a:t>Prepare a presentation:</a:t>
            </a:r>
          </a:p>
          <a:p>
            <a:pPr lvl="1"/>
            <a:r>
              <a:rPr lang="en-CA" dirty="0"/>
              <a:t>20 </a:t>
            </a:r>
            <a:r>
              <a:rPr lang="en-CA" dirty="0" err="1"/>
              <a:t>mins</a:t>
            </a:r>
            <a:r>
              <a:rPr lang="en-CA" dirty="0"/>
              <a:t> + </a:t>
            </a:r>
            <a:r>
              <a:rPr lang="en-CA" dirty="0" smtClean="0"/>
              <a:t>questions</a:t>
            </a:r>
            <a:br>
              <a:rPr lang="en-CA" dirty="0" smtClean="0"/>
            </a:br>
            <a:endParaRPr lang="en-CA" dirty="0"/>
          </a:p>
          <a:p>
            <a:r>
              <a:rPr lang="en-CA" dirty="0"/>
              <a:t>You will HAVE TO expose, at least</a:t>
            </a:r>
            <a:r>
              <a:rPr lang="en-CA" dirty="0" smtClean="0"/>
              <a:t>:</a:t>
            </a:r>
          </a:p>
          <a:p>
            <a:pPr lvl="2"/>
            <a:r>
              <a:rPr lang="en-US" kern="1200" dirty="0" smtClean="0">
                <a:solidFill>
                  <a:schemeClr val="tx1"/>
                </a:solidFill>
                <a:latin typeface="Arial" charset="0"/>
                <a:cs typeface="ＭＳ Ｐゴシック" charset="0"/>
              </a:rPr>
              <a:t>The architectural structures that you could see; </a:t>
            </a:r>
          </a:p>
          <a:p>
            <a:pPr lvl="2"/>
            <a:r>
              <a:rPr lang="en-US" kern="1200" dirty="0" smtClean="0">
                <a:solidFill>
                  <a:schemeClr val="tx1"/>
                </a:solidFill>
                <a:latin typeface="Arial" charset="0"/>
                <a:cs typeface="ＭＳ Ｐゴシック" charset="0"/>
              </a:rPr>
              <a:t>the </a:t>
            </a:r>
            <a:r>
              <a:rPr lang="en-US" kern="1200" dirty="0">
                <a:solidFill>
                  <a:schemeClr val="tx1"/>
                </a:solidFill>
                <a:latin typeface="Arial" charset="0"/>
                <a:cs typeface="ＭＳ Ｐゴシック" charset="0"/>
              </a:rPr>
              <a:t>decisions that were taken over </a:t>
            </a:r>
            <a:r>
              <a:rPr lang="en-US" kern="1200" dirty="0" smtClean="0">
                <a:solidFill>
                  <a:schemeClr val="tx1"/>
                </a:solidFill>
                <a:latin typeface="Arial" charset="0"/>
                <a:cs typeface="ＭＳ Ｐゴシック" charset="0"/>
              </a:rPr>
              <a:t>the time of your study and </a:t>
            </a:r>
            <a:r>
              <a:rPr lang="en-US" kern="1200" dirty="0">
                <a:solidFill>
                  <a:schemeClr val="tx1"/>
                </a:solidFill>
                <a:latin typeface="Arial" charset="0"/>
                <a:cs typeface="ＭＳ Ｐゴシック" charset="0"/>
              </a:rPr>
              <a:t>the properties that these decisions imply and your rationale over </a:t>
            </a:r>
            <a:r>
              <a:rPr lang="en-US" kern="1200" dirty="0" smtClean="0">
                <a:solidFill>
                  <a:schemeClr val="tx1"/>
                </a:solidFill>
                <a:latin typeface="Arial" charset="0"/>
                <a:cs typeface="ＭＳ Ｐゴシック" charset="0"/>
              </a:rPr>
              <a:t>these; </a:t>
            </a:r>
          </a:p>
          <a:p>
            <a:pPr lvl="2"/>
            <a:r>
              <a:rPr lang="en-US" kern="1200" dirty="0" smtClean="0">
                <a:solidFill>
                  <a:schemeClr val="tx1"/>
                </a:solidFill>
                <a:latin typeface="Arial" charset="0"/>
                <a:cs typeface="ＭＳ Ｐゴシック" charset="0"/>
              </a:rPr>
              <a:t>Document </a:t>
            </a:r>
            <a:r>
              <a:rPr lang="en-US" kern="1200" dirty="0">
                <a:solidFill>
                  <a:schemeClr val="tx1"/>
                </a:solidFill>
                <a:latin typeface="Arial" charset="0"/>
                <a:cs typeface="ＭＳ Ｐゴシック" charset="0"/>
              </a:rPr>
              <a:t>the style and provide a rationale </a:t>
            </a:r>
            <a:r>
              <a:rPr lang="en-US" kern="1200" dirty="0" smtClean="0">
                <a:solidFill>
                  <a:schemeClr val="tx1"/>
                </a:solidFill>
                <a:latin typeface="Arial" charset="0"/>
                <a:cs typeface="ＭＳ Ｐゴシック" charset="0"/>
              </a:rPr>
              <a:t>for that </a:t>
            </a:r>
            <a:r>
              <a:rPr lang="en-US" kern="1200" dirty="0">
                <a:solidFill>
                  <a:schemeClr val="tx1"/>
                </a:solidFill>
                <a:latin typeface="Arial" charset="0"/>
                <a:cs typeface="ＭＳ Ｐゴシック" charset="0"/>
              </a:rPr>
              <a:t>style </a:t>
            </a:r>
            <a:r>
              <a:rPr lang="en-US" kern="1200" dirty="0" smtClean="0">
                <a:solidFill>
                  <a:schemeClr val="tx1"/>
                </a:solidFill>
                <a:latin typeface="Arial" charset="0"/>
                <a:cs typeface="ＭＳ Ｐゴシック" charset="0"/>
              </a:rPr>
              <a:t>or elaborate if/how other styles apply;</a:t>
            </a:r>
          </a:p>
          <a:p>
            <a:pPr lvl="2"/>
            <a:r>
              <a:rPr lang="en-US" kern="1200" dirty="0" smtClean="0">
                <a:solidFill>
                  <a:schemeClr val="tx1"/>
                </a:solidFill>
                <a:latin typeface="Arial" charset="0"/>
                <a:cs typeface="ＭＳ Ｐゴシック" charset="0"/>
              </a:rPr>
              <a:t>Document </a:t>
            </a:r>
            <a:r>
              <a:rPr lang="en-US" kern="1200" dirty="0">
                <a:solidFill>
                  <a:schemeClr val="tx1"/>
                </a:solidFill>
                <a:latin typeface="Arial" charset="0"/>
                <a:cs typeface="ＭＳ Ｐゴシック" charset="0"/>
              </a:rPr>
              <a:t>an overview of the technologies involved and </a:t>
            </a:r>
            <a:r>
              <a:rPr lang="en-US" kern="1200" dirty="0" smtClean="0">
                <a:solidFill>
                  <a:schemeClr val="tx1"/>
                </a:solidFill>
                <a:latin typeface="Arial" charset="0"/>
                <a:cs typeface="ＭＳ Ｐゴシック" charset="0"/>
              </a:rPr>
              <a:t>notations that describe </a:t>
            </a:r>
            <a:r>
              <a:rPr lang="en-US" kern="1200" dirty="0">
                <a:solidFill>
                  <a:schemeClr val="tx1"/>
                </a:solidFill>
                <a:latin typeface="Arial" charset="0"/>
                <a:cs typeface="ＭＳ Ｐゴシック" charset="0"/>
              </a:rPr>
              <a:t>the software </a:t>
            </a:r>
            <a:r>
              <a:rPr lang="en-US" kern="1200" dirty="0" smtClean="0">
                <a:solidFill>
                  <a:schemeClr val="tx1"/>
                </a:solidFill>
                <a:latin typeface="Arial" charset="0"/>
                <a:cs typeface="ＭＳ Ｐゴシック" charset="0"/>
              </a:rPr>
              <a:t>architecture</a:t>
            </a:r>
            <a:r>
              <a:rPr lang="en-US" dirty="0" smtClean="0">
                <a:cs typeface="ＭＳ Ｐゴシック" charset="0"/>
              </a:rPr>
              <a:t>;</a:t>
            </a:r>
            <a:endParaRPr lang="en-CA" dirty="0"/>
          </a:p>
          <a:p>
            <a:pPr lvl="2"/>
            <a:endParaRPr lang="en-CA" dirty="0"/>
          </a:p>
        </p:txBody>
      </p:sp>
      <p:sp>
        <p:nvSpPr>
          <p:cNvPr id="4" name="Date Placeholder 3"/>
          <p:cNvSpPr>
            <a:spLocks noGrp="1"/>
          </p:cNvSpPr>
          <p:nvPr>
            <p:ph type="dt" sz="half" idx="10"/>
          </p:nvPr>
        </p:nvSpPr>
        <p:spPr/>
        <p:txBody>
          <a:bodyPr/>
          <a:lstStyle/>
          <a:p>
            <a:pPr>
              <a:defRPr/>
            </a:pPr>
            <a:fld id="{16B31A5E-B467-8E41-96F3-13222E348236}" type="datetime3">
              <a:rPr lang="en-US" smtClean="0"/>
              <a:t>27 November 2017</a:t>
            </a:fld>
            <a:endParaRPr lang="it-IT"/>
          </a:p>
        </p:txBody>
      </p:sp>
      <p:sp>
        <p:nvSpPr>
          <p:cNvPr id="5" name="Slide Number Placeholder 4"/>
          <p:cNvSpPr>
            <a:spLocks noGrp="1"/>
          </p:cNvSpPr>
          <p:nvPr>
            <p:ph type="sldNum" sz="quarter" idx="12"/>
          </p:nvPr>
        </p:nvSpPr>
        <p:spPr/>
        <p:txBody>
          <a:bodyPr/>
          <a:lstStyle/>
          <a:p>
            <a:pPr>
              <a:defRPr/>
            </a:pPr>
            <a:fld id="{1B1625E7-A0C6-CE42-A3E8-6094708A5C26}" type="slidenum">
              <a:rPr lang="it-IT" altLang="en-US" smtClean="0"/>
              <a:pPr>
                <a:defRPr/>
              </a:pPr>
              <a:t>81</a:t>
            </a:fld>
            <a:endParaRPr lang="it-IT" altLang="en-US" dirty="0"/>
          </a:p>
        </p:txBody>
      </p:sp>
    </p:spTree>
    <p:extLst>
      <p:ext uri="{BB962C8B-B14F-4D97-AF65-F5344CB8AC3E}">
        <p14:creationId xmlns:p14="http://schemas.microsoft.com/office/powerpoint/2010/main" val="94361619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dirty="0" smtClean="0"/>
              <a:t>Questions?</a:t>
            </a:r>
            <a:endParaRPr lang="en-US" dirty="0"/>
          </a:p>
        </p:txBody>
      </p:sp>
      <p:sp>
        <p:nvSpPr>
          <p:cNvPr id="2" name="TextBox 1"/>
          <p:cNvSpPr txBox="1"/>
          <p:nvPr/>
        </p:nvSpPr>
        <p:spPr>
          <a:xfrm>
            <a:off x="712729" y="1153258"/>
            <a:ext cx="7749317" cy="461665"/>
          </a:xfrm>
          <a:prstGeom prst="rect">
            <a:avLst/>
          </a:prstGeom>
          <a:noFill/>
        </p:spPr>
        <p:txBody>
          <a:bodyPr wrap="square" rtlCol="0">
            <a:spAutoFit/>
          </a:bodyPr>
          <a:lstStyle/>
          <a:p>
            <a:r>
              <a:rPr lang="en-CA" dirty="0" smtClean="0"/>
              <a:t>Thanks!</a:t>
            </a:r>
            <a:endParaRPr lang="en-CA" dirty="0"/>
          </a:p>
        </p:txBody>
      </p:sp>
      <p:sp>
        <p:nvSpPr>
          <p:cNvPr id="3" name="Date Placeholder 2"/>
          <p:cNvSpPr>
            <a:spLocks noGrp="1"/>
          </p:cNvSpPr>
          <p:nvPr>
            <p:ph type="dt" sz="half" idx="10"/>
          </p:nvPr>
        </p:nvSpPr>
        <p:spPr/>
        <p:txBody>
          <a:bodyPr/>
          <a:lstStyle/>
          <a:p>
            <a:pPr>
              <a:defRPr/>
            </a:pPr>
            <a:fld id="{0132B0D7-5B39-9A4B-B5AE-4F93B3639955}" type="datetime3">
              <a:rPr lang="en-US" smtClean="0"/>
              <a:t>27 November 2017</a:t>
            </a:fld>
            <a:endParaRPr lang="it-IT"/>
          </a:p>
        </p:txBody>
      </p:sp>
      <p:sp>
        <p:nvSpPr>
          <p:cNvPr id="4" name="Slide Number Placeholder 3"/>
          <p:cNvSpPr>
            <a:spLocks noGrp="1"/>
          </p:cNvSpPr>
          <p:nvPr>
            <p:ph type="sldNum" sz="quarter" idx="12"/>
          </p:nvPr>
        </p:nvSpPr>
        <p:spPr/>
        <p:txBody>
          <a:bodyPr/>
          <a:lstStyle/>
          <a:p>
            <a:pPr>
              <a:defRPr/>
            </a:pPr>
            <a:fld id="{1B1625E7-A0C6-CE42-A3E8-6094708A5C26}" type="slidenum">
              <a:rPr lang="it-IT" altLang="en-US" smtClean="0"/>
              <a:pPr>
                <a:defRPr/>
              </a:pPr>
              <a:t>82</a:t>
            </a:fld>
            <a:endParaRPr lang="it-IT" altLang="en-US"/>
          </a:p>
        </p:txBody>
      </p:sp>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76375" y="2349500"/>
            <a:ext cx="5837238" cy="328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7946265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en-US"/>
              <a:t>Resources</a:t>
            </a:r>
          </a:p>
        </p:txBody>
      </p:sp>
      <p:sp>
        <p:nvSpPr>
          <p:cNvPr id="61443" name="Rectangle 3"/>
          <p:cNvSpPr>
            <a:spLocks noGrp="1" noChangeArrowheads="1"/>
          </p:cNvSpPr>
          <p:nvPr>
            <p:ph type="body" idx="1"/>
          </p:nvPr>
        </p:nvSpPr>
        <p:spPr>
          <a:xfrm>
            <a:off x="228600" y="1219200"/>
            <a:ext cx="8610600" cy="5181600"/>
          </a:xfrm>
        </p:spPr>
        <p:txBody>
          <a:bodyPr/>
          <a:lstStyle/>
          <a:p>
            <a:pPr>
              <a:lnSpc>
                <a:spcPct val="90000"/>
              </a:lnSpc>
            </a:pPr>
            <a:r>
              <a:rPr lang="en-US" sz="2400"/>
              <a:t>Cassandra</a:t>
            </a:r>
          </a:p>
          <a:p>
            <a:pPr lvl="1">
              <a:lnSpc>
                <a:spcPct val="90000"/>
              </a:lnSpc>
            </a:pPr>
            <a:r>
              <a:rPr lang="en-US" sz="2200"/>
              <a:t>http://cassandra.apache.org</a:t>
            </a:r>
          </a:p>
          <a:p>
            <a:pPr>
              <a:lnSpc>
                <a:spcPct val="90000"/>
              </a:lnSpc>
            </a:pPr>
            <a:r>
              <a:rPr lang="en-US" sz="2400"/>
              <a:t>Hector</a:t>
            </a:r>
          </a:p>
          <a:p>
            <a:pPr lvl="1">
              <a:lnSpc>
                <a:spcPct val="90000"/>
              </a:lnSpc>
            </a:pPr>
            <a:r>
              <a:rPr lang="en-US" sz="2200"/>
              <a:t>http://wiki.github.com/rantav/hector</a:t>
            </a:r>
          </a:p>
          <a:p>
            <a:pPr lvl="1">
              <a:lnSpc>
                <a:spcPct val="90000"/>
              </a:lnSpc>
            </a:pPr>
            <a:r>
              <a:rPr lang="en-US" sz="2200"/>
              <a:t>http://prettyprint.me</a:t>
            </a:r>
          </a:p>
          <a:p>
            <a:pPr>
              <a:lnSpc>
                <a:spcPct val="90000"/>
              </a:lnSpc>
            </a:pPr>
            <a:r>
              <a:rPr lang="en-US" sz="2400"/>
              <a:t>NoSQL News websites</a:t>
            </a:r>
          </a:p>
          <a:p>
            <a:pPr lvl="1">
              <a:lnSpc>
                <a:spcPct val="90000"/>
              </a:lnSpc>
            </a:pPr>
            <a:r>
              <a:rPr lang="en-US" sz="2200"/>
              <a:t>http://nosql.mypopescu.com</a:t>
            </a:r>
          </a:p>
          <a:p>
            <a:pPr lvl="1">
              <a:lnSpc>
                <a:spcPct val="90000"/>
              </a:lnSpc>
            </a:pPr>
            <a:r>
              <a:rPr lang="en-US" sz="2200"/>
              <a:t>http://www.nosqldatabases.com</a:t>
            </a:r>
          </a:p>
          <a:p>
            <a:pPr>
              <a:lnSpc>
                <a:spcPct val="90000"/>
              </a:lnSpc>
            </a:pPr>
            <a:r>
              <a:rPr lang="en-US" sz="2400"/>
              <a:t>High Scalability</a:t>
            </a:r>
          </a:p>
          <a:p>
            <a:pPr lvl="1">
              <a:lnSpc>
                <a:spcPct val="90000"/>
              </a:lnSpc>
            </a:pPr>
            <a:r>
              <a:rPr lang="en-US" sz="2200"/>
              <a:t>http://highscalability.com</a:t>
            </a:r>
          </a:p>
          <a:p>
            <a:pPr>
              <a:lnSpc>
                <a:spcPct val="90000"/>
              </a:lnSpc>
            </a:pPr>
            <a:r>
              <a:rPr lang="en-US" sz="2400"/>
              <a:t>Video</a:t>
            </a:r>
          </a:p>
          <a:p>
            <a:pPr lvl="1">
              <a:lnSpc>
                <a:spcPct val="90000"/>
              </a:lnSpc>
            </a:pPr>
            <a:r>
              <a:rPr lang="en-US" sz="2200"/>
              <a:t>http://www.infoq.com/presentations/Project-Voldemort-at-Gilt-Groupe</a:t>
            </a:r>
          </a:p>
        </p:txBody>
      </p:sp>
      <p:sp>
        <p:nvSpPr>
          <p:cNvPr id="2" name="Date Placeholder 1"/>
          <p:cNvSpPr>
            <a:spLocks noGrp="1"/>
          </p:cNvSpPr>
          <p:nvPr>
            <p:ph type="dt" sz="half" idx="10"/>
          </p:nvPr>
        </p:nvSpPr>
        <p:spPr/>
        <p:txBody>
          <a:bodyPr/>
          <a:lstStyle/>
          <a:p>
            <a:pPr>
              <a:defRPr/>
            </a:pPr>
            <a:fld id="{72A1C089-CD20-D94C-AD95-C127A3E871D3}" type="datetime3">
              <a:rPr lang="en-US" smtClean="0"/>
              <a:t>27 November 2017</a:t>
            </a:fld>
            <a:endParaRPr lang="it-IT"/>
          </a:p>
        </p:txBody>
      </p:sp>
      <p:sp>
        <p:nvSpPr>
          <p:cNvPr id="3" name="Slide Number Placeholder 2"/>
          <p:cNvSpPr>
            <a:spLocks noGrp="1"/>
          </p:cNvSpPr>
          <p:nvPr>
            <p:ph type="sldNum" sz="quarter" idx="12"/>
          </p:nvPr>
        </p:nvSpPr>
        <p:spPr/>
        <p:txBody>
          <a:bodyPr/>
          <a:lstStyle/>
          <a:p>
            <a:pPr>
              <a:defRPr/>
            </a:pPr>
            <a:fld id="{1B1625E7-A0C6-CE42-A3E8-6094708A5C26}" type="slidenum">
              <a:rPr lang="it-IT" altLang="en-US" smtClean="0"/>
              <a:pPr>
                <a:defRPr/>
              </a:pPr>
              <a:t>83</a:t>
            </a:fld>
            <a:endParaRPr lang="it-IT" altLang="en-US"/>
          </a:p>
        </p:txBody>
      </p:sp>
    </p:spTree>
    <p:extLst>
      <p:ext uri="{BB962C8B-B14F-4D97-AF65-F5344CB8AC3E}">
        <p14:creationId xmlns:p14="http://schemas.microsoft.com/office/powerpoint/2010/main" val="3819706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a:cs typeface="Arial"/>
              </a:rPr>
              <a:t>SQL Database Examples</a:t>
            </a:r>
            <a:endParaRPr lang="en-US" dirty="0">
              <a:latin typeface="Arial"/>
              <a:cs typeface="Arial"/>
            </a:endParaRPr>
          </a:p>
        </p:txBody>
      </p:sp>
      <p:sp>
        <p:nvSpPr>
          <p:cNvPr id="3" name="Content Placeholder 2"/>
          <p:cNvSpPr>
            <a:spLocks noGrp="1"/>
          </p:cNvSpPr>
          <p:nvPr>
            <p:ph idx="1"/>
          </p:nvPr>
        </p:nvSpPr>
        <p:spPr/>
        <p:txBody>
          <a:bodyPr>
            <a:normAutofit/>
          </a:bodyPr>
          <a:lstStyle/>
          <a:p>
            <a:pPr>
              <a:lnSpc>
                <a:spcPct val="90000"/>
              </a:lnSpc>
            </a:pPr>
            <a:r>
              <a:rPr lang="en-US" dirty="0">
                <a:latin typeface="Arial"/>
                <a:cs typeface="Arial"/>
              </a:rPr>
              <a:t>Commercial</a:t>
            </a:r>
          </a:p>
          <a:p>
            <a:pPr lvl="1">
              <a:lnSpc>
                <a:spcPct val="90000"/>
              </a:lnSpc>
            </a:pPr>
            <a:r>
              <a:rPr lang="en-US" dirty="0">
                <a:latin typeface="Arial"/>
                <a:cs typeface="Arial"/>
              </a:rPr>
              <a:t>IBM DB2</a:t>
            </a:r>
          </a:p>
          <a:p>
            <a:pPr lvl="1">
              <a:lnSpc>
                <a:spcPct val="90000"/>
              </a:lnSpc>
            </a:pPr>
            <a:r>
              <a:rPr lang="en-US" dirty="0">
                <a:latin typeface="Arial"/>
                <a:cs typeface="Arial"/>
              </a:rPr>
              <a:t>Oracle RDMS</a:t>
            </a:r>
          </a:p>
          <a:p>
            <a:pPr lvl="1">
              <a:lnSpc>
                <a:spcPct val="90000"/>
              </a:lnSpc>
            </a:pPr>
            <a:r>
              <a:rPr lang="en-US" dirty="0">
                <a:latin typeface="Arial"/>
                <a:cs typeface="Arial"/>
              </a:rPr>
              <a:t>Microsoft SQL Server</a:t>
            </a:r>
          </a:p>
          <a:p>
            <a:pPr lvl="1">
              <a:lnSpc>
                <a:spcPct val="90000"/>
              </a:lnSpc>
            </a:pPr>
            <a:r>
              <a:rPr lang="en-US" dirty="0">
                <a:latin typeface="Arial"/>
                <a:cs typeface="Arial"/>
              </a:rPr>
              <a:t>Sybase SQL </a:t>
            </a:r>
            <a:r>
              <a:rPr lang="en-US" dirty="0" smtClean="0">
                <a:latin typeface="Arial"/>
                <a:cs typeface="Arial"/>
              </a:rPr>
              <a:t>Anywhere</a:t>
            </a:r>
          </a:p>
          <a:p>
            <a:pPr marL="457200" lvl="1" indent="0">
              <a:lnSpc>
                <a:spcPct val="90000"/>
              </a:lnSpc>
              <a:buNone/>
            </a:pPr>
            <a:endParaRPr lang="en-US" dirty="0">
              <a:latin typeface="Arial"/>
              <a:cs typeface="Arial"/>
            </a:endParaRPr>
          </a:p>
          <a:p>
            <a:pPr>
              <a:lnSpc>
                <a:spcPct val="90000"/>
              </a:lnSpc>
            </a:pPr>
            <a:r>
              <a:rPr lang="en-US" dirty="0">
                <a:latin typeface="Arial"/>
                <a:cs typeface="Arial"/>
              </a:rPr>
              <a:t>Open Source (with commercial options) </a:t>
            </a:r>
          </a:p>
          <a:p>
            <a:pPr lvl="1">
              <a:lnSpc>
                <a:spcPct val="90000"/>
              </a:lnSpc>
            </a:pPr>
            <a:r>
              <a:rPr lang="en-US" dirty="0">
                <a:latin typeface="Arial"/>
                <a:cs typeface="Arial"/>
              </a:rPr>
              <a:t>MySQL</a:t>
            </a:r>
          </a:p>
          <a:p>
            <a:pPr lvl="1">
              <a:lnSpc>
                <a:spcPct val="90000"/>
              </a:lnSpc>
            </a:pPr>
            <a:r>
              <a:rPr lang="en-US" dirty="0">
                <a:latin typeface="Arial"/>
                <a:cs typeface="Arial"/>
              </a:rPr>
              <a:t>Ingres</a:t>
            </a:r>
          </a:p>
          <a:p>
            <a:pPr algn="ctr">
              <a:lnSpc>
                <a:spcPct val="90000"/>
              </a:lnSpc>
              <a:buFont typeface="Wingdings" charset="0"/>
              <a:buNone/>
            </a:pPr>
            <a:r>
              <a:rPr lang="en-US" b="1" dirty="0">
                <a:latin typeface="Arial"/>
                <a:cs typeface="Arial"/>
              </a:rPr>
              <a:t>Significant portions of the </a:t>
            </a:r>
            <a:br>
              <a:rPr lang="en-US" b="1" dirty="0">
                <a:latin typeface="Arial"/>
                <a:cs typeface="Arial"/>
              </a:rPr>
            </a:br>
            <a:r>
              <a:rPr lang="en-US" b="1" dirty="0">
                <a:latin typeface="Arial"/>
                <a:cs typeface="Arial"/>
              </a:rPr>
              <a:t>world</a:t>
            </a:r>
            <a:r>
              <a:rPr lang="ja-JP" altLang="en-US" b="1" dirty="0">
                <a:latin typeface="Arial"/>
                <a:cs typeface="Arial"/>
              </a:rPr>
              <a:t>’</a:t>
            </a:r>
            <a:r>
              <a:rPr lang="en-US" b="1" dirty="0">
                <a:latin typeface="Arial"/>
                <a:cs typeface="Arial"/>
              </a:rPr>
              <a:t>s economy use SQL databases!</a:t>
            </a:r>
          </a:p>
        </p:txBody>
      </p:sp>
      <p:sp>
        <p:nvSpPr>
          <p:cNvPr id="14340"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charset="0"/>
                <a:ea typeface="ＭＳ Ｐゴシック" charset="0"/>
              </a:defRPr>
            </a:lvl1pPr>
            <a:lvl2pPr marL="742950" indent="-285750">
              <a:defRPr>
                <a:solidFill>
                  <a:schemeClr val="tx1"/>
                </a:solidFill>
                <a:latin typeface="Garamond" charset="0"/>
                <a:ea typeface="ＭＳ Ｐゴシック" charset="0"/>
              </a:defRPr>
            </a:lvl2pPr>
            <a:lvl3pPr marL="1143000" indent="-228600">
              <a:defRPr>
                <a:solidFill>
                  <a:schemeClr val="tx1"/>
                </a:solidFill>
                <a:latin typeface="Garamond" charset="0"/>
                <a:ea typeface="ＭＳ Ｐゴシック" charset="0"/>
              </a:defRPr>
            </a:lvl3pPr>
            <a:lvl4pPr marL="1600200" indent="-228600">
              <a:defRPr>
                <a:solidFill>
                  <a:schemeClr val="tx1"/>
                </a:solidFill>
                <a:latin typeface="Garamond" charset="0"/>
                <a:ea typeface="ＭＳ Ｐゴシック" charset="0"/>
              </a:defRPr>
            </a:lvl4pPr>
            <a:lvl5pPr marL="2057400" indent="-228600">
              <a:defRPr>
                <a:solidFill>
                  <a:schemeClr val="tx1"/>
                </a:solidFill>
                <a:latin typeface="Garamond" charset="0"/>
                <a:ea typeface="ＭＳ Ｐゴシック" charset="0"/>
              </a:defRPr>
            </a:lvl5pPr>
            <a:lvl6pPr marL="2514600" indent="-228600" fontAlgn="base">
              <a:spcBef>
                <a:spcPct val="0"/>
              </a:spcBef>
              <a:spcAft>
                <a:spcPct val="0"/>
              </a:spcAft>
              <a:defRPr>
                <a:solidFill>
                  <a:schemeClr val="tx1"/>
                </a:solidFill>
                <a:latin typeface="Garamond" charset="0"/>
                <a:ea typeface="ＭＳ Ｐゴシック" charset="0"/>
              </a:defRPr>
            </a:lvl6pPr>
            <a:lvl7pPr marL="2971800" indent="-228600" fontAlgn="base">
              <a:spcBef>
                <a:spcPct val="0"/>
              </a:spcBef>
              <a:spcAft>
                <a:spcPct val="0"/>
              </a:spcAft>
              <a:defRPr>
                <a:solidFill>
                  <a:schemeClr val="tx1"/>
                </a:solidFill>
                <a:latin typeface="Garamond" charset="0"/>
                <a:ea typeface="ＭＳ Ｐゴシック" charset="0"/>
              </a:defRPr>
            </a:lvl7pPr>
            <a:lvl8pPr marL="3429000" indent="-228600" fontAlgn="base">
              <a:spcBef>
                <a:spcPct val="0"/>
              </a:spcBef>
              <a:spcAft>
                <a:spcPct val="0"/>
              </a:spcAft>
              <a:defRPr>
                <a:solidFill>
                  <a:schemeClr val="tx1"/>
                </a:solidFill>
                <a:latin typeface="Garamond" charset="0"/>
                <a:ea typeface="ＭＳ Ｐゴシック" charset="0"/>
              </a:defRPr>
            </a:lvl8pPr>
            <a:lvl9pPr marL="3886200" indent="-228600" fontAlgn="base">
              <a:spcBef>
                <a:spcPct val="0"/>
              </a:spcBef>
              <a:spcAft>
                <a:spcPct val="0"/>
              </a:spcAft>
              <a:defRPr>
                <a:solidFill>
                  <a:schemeClr val="tx1"/>
                </a:solidFill>
                <a:latin typeface="Garamond" charset="0"/>
                <a:ea typeface="ＭＳ Ｐゴシック" charset="0"/>
              </a:defRPr>
            </a:lvl9pPr>
          </a:lstStyle>
          <a:p>
            <a:fld id="{E11B90F5-E737-7C4E-A77B-DA266F6264A9}" type="datetime3">
              <a:rPr lang="en-US" smtClean="0">
                <a:latin typeface="Arial" charset="0"/>
              </a:rPr>
              <a:t>27 November 2017</a:t>
            </a:fld>
            <a:endParaRPr lang="en-US">
              <a:latin typeface="Arial" charset="0"/>
            </a:endParaRPr>
          </a:p>
        </p:txBody>
      </p:sp>
      <p:sp>
        <p:nvSpPr>
          <p:cNvPr id="14342"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charset="0"/>
                <a:ea typeface="ＭＳ Ｐゴシック" charset="0"/>
              </a:defRPr>
            </a:lvl1pPr>
            <a:lvl2pPr marL="742950" indent="-285750">
              <a:defRPr>
                <a:solidFill>
                  <a:schemeClr val="tx1"/>
                </a:solidFill>
                <a:latin typeface="Garamond" charset="0"/>
                <a:ea typeface="ＭＳ Ｐゴシック" charset="0"/>
              </a:defRPr>
            </a:lvl2pPr>
            <a:lvl3pPr marL="1143000" indent="-228600">
              <a:defRPr>
                <a:solidFill>
                  <a:schemeClr val="tx1"/>
                </a:solidFill>
                <a:latin typeface="Garamond" charset="0"/>
                <a:ea typeface="ＭＳ Ｐゴシック" charset="0"/>
              </a:defRPr>
            </a:lvl3pPr>
            <a:lvl4pPr marL="1600200" indent="-228600">
              <a:defRPr>
                <a:solidFill>
                  <a:schemeClr val="tx1"/>
                </a:solidFill>
                <a:latin typeface="Garamond" charset="0"/>
                <a:ea typeface="ＭＳ Ｐゴシック" charset="0"/>
              </a:defRPr>
            </a:lvl4pPr>
            <a:lvl5pPr marL="2057400" indent="-228600">
              <a:defRPr>
                <a:solidFill>
                  <a:schemeClr val="tx1"/>
                </a:solidFill>
                <a:latin typeface="Garamond" charset="0"/>
                <a:ea typeface="ＭＳ Ｐゴシック" charset="0"/>
              </a:defRPr>
            </a:lvl5pPr>
            <a:lvl6pPr marL="2514600" indent="-228600" fontAlgn="base">
              <a:spcBef>
                <a:spcPct val="0"/>
              </a:spcBef>
              <a:spcAft>
                <a:spcPct val="0"/>
              </a:spcAft>
              <a:defRPr>
                <a:solidFill>
                  <a:schemeClr val="tx1"/>
                </a:solidFill>
                <a:latin typeface="Garamond" charset="0"/>
                <a:ea typeface="ＭＳ Ｐゴシック" charset="0"/>
              </a:defRPr>
            </a:lvl6pPr>
            <a:lvl7pPr marL="2971800" indent="-228600" fontAlgn="base">
              <a:spcBef>
                <a:spcPct val="0"/>
              </a:spcBef>
              <a:spcAft>
                <a:spcPct val="0"/>
              </a:spcAft>
              <a:defRPr>
                <a:solidFill>
                  <a:schemeClr val="tx1"/>
                </a:solidFill>
                <a:latin typeface="Garamond" charset="0"/>
                <a:ea typeface="ＭＳ Ｐゴシック" charset="0"/>
              </a:defRPr>
            </a:lvl7pPr>
            <a:lvl8pPr marL="3429000" indent="-228600" fontAlgn="base">
              <a:spcBef>
                <a:spcPct val="0"/>
              </a:spcBef>
              <a:spcAft>
                <a:spcPct val="0"/>
              </a:spcAft>
              <a:defRPr>
                <a:solidFill>
                  <a:schemeClr val="tx1"/>
                </a:solidFill>
                <a:latin typeface="Garamond" charset="0"/>
                <a:ea typeface="ＭＳ Ｐゴシック" charset="0"/>
              </a:defRPr>
            </a:lvl8pPr>
            <a:lvl9pPr marL="3886200" indent="-228600" fontAlgn="base">
              <a:spcBef>
                <a:spcPct val="0"/>
              </a:spcBef>
              <a:spcAft>
                <a:spcPct val="0"/>
              </a:spcAft>
              <a:defRPr>
                <a:solidFill>
                  <a:schemeClr val="tx1"/>
                </a:solidFill>
                <a:latin typeface="Garamond" charset="0"/>
                <a:ea typeface="ＭＳ Ｐゴシック" charset="0"/>
              </a:defRPr>
            </a:lvl9pPr>
          </a:lstStyle>
          <a:p>
            <a:fld id="{B16374D2-83F0-DE46-A185-DA6D807C228C}" type="slidenum">
              <a:rPr lang="en-US">
                <a:latin typeface="Arial" charset="0"/>
              </a:rPr>
              <a:pPr/>
              <a:t>9</a:t>
            </a:fld>
            <a:endParaRPr lang="en-US">
              <a:latin typeface="Arial" charset="0"/>
            </a:endParaRPr>
          </a:p>
        </p:txBody>
      </p:sp>
    </p:spTree>
    <p:extLst>
      <p:ext uri="{BB962C8B-B14F-4D97-AF65-F5344CB8AC3E}">
        <p14:creationId xmlns:p14="http://schemas.microsoft.com/office/powerpoint/2010/main" val="3619297086"/>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S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6666FF"/>
      </a:hlink>
      <a:folHlink>
        <a:srgbClr val="5F5F5F"/>
      </a:folHlink>
    </a:clrScheme>
    <a:fontScheme name="5.1 - Program design_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76200" cap="flat" cmpd="sng" algn="ctr">
          <a:solidFill>
            <a:schemeClr val="tx1"/>
          </a:solidFill>
          <a:prstDash val="solid"/>
          <a:round/>
          <a:headEnd type="triangle" w="med" len="med"/>
          <a:tailEnd type="triangl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76200" cap="flat" cmpd="sng" algn="ctr">
          <a:solidFill>
            <a:schemeClr val="tx1"/>
          </a:solidFill>
          <a:prstDash val="solid"/>
          <a:round/>
          <a:headEnd type="triangle" w="med" len="med"/>
          <a:tailEnd type="triangl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5.1 - Program design_2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5.1 - Program design_2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5.1 - Program design_2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5.1 - Program design_2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5.1 - Program design_2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5.1 - Program design_2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5.1 - Program design_2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SE.thmx</Template>
  <TotalTime>3002</TotalTime>
  <Words>6300</Words>
  <Application>Microsoft Macintosh PowerPoint</Application>
  <PresentationFormat>On-screen Show (4:3)</PresentationFormat>
  <Paragraphs>998</Paragraphs>
  <Slides>83</Slides>
  <Notes>39</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83</vt:i4>
      </vt:variant>
    </vt:vector>
  </HeadingPairs>
  <TitlesOfParts>
    <vt:vector size="85" baseType="lpstr">
      <vt:lpstr>SE</vt:lpstr>
      <vt:lpstr>Visio</vt:lpstr>
      <vt:lpstr>Foundations of Complex Software Architectures and Styles</vt:lpstr>
      <vt:lpstr>Data-Intensive Middleware &amp; NoSQL*</vt:lpstr>
      <vt:lpstr>Standard SQL</vt:lpstr>
      <vt:lpstr>SQL Characteristics</vt:lpstr>
      <vt:lpstr>SQL Physical Layer Abstraction</vt:lpstr>
      <vt:lpstr>Data Manipulation Language (DML)</vt:lpstr>
      <vt:lpstr>Data Definition Language</vt:lpstr>
      <vt:lpstr>Transactions – ACID Properties</vt:lpstr>
      <vt:lpstr>SQL Database Examples</vt:lpstr>
      <vt:lpstr>History of the World, Part 1</vt:lpstr>
      <vt:lpstr>Scaling Up</vt:lpstr>
      <vt:lpstr>Scaling RDBMS – Master/Slave</vt:lpstr>
      <vt:lpstr>Scaling RDBMS - Sharding</vt:lpstr>
      <vt:lpstr>Other ways to scale RDBMS</vt:lpstr>
      <vt:lpstr>What is NoSQL?</vt:lpstr>
      <vt:lpstr>Why NoSQL?</vt:lpstr>
      <vt:lpstr>How did we get here?</vt:lpstr>
      <vt:lpstr>NoSQL Definition</vt:lpstr>
      <vt:lpstr>NoSQL Products/Projects</vt:lpstr>
      <vt:lpstr>NoSQL Distinguishing Characteristics</vt:lpstr>
      <vt:lpstr>BASE Transactions</vt:lpstr>
      <vt:lpstr>Brewer’s CAP Theorem</vt:lpstr>
      <vt:lpstr>Consistency</vt:lpstr>
      <vt:lpstr>Availability</vt:lpstr>
      <vt:lpstr>Partition Tolerance</vt:lpstr>
      <vt:lpstr>NoSQL Database Types</vt:lpstr>
      <vt:lpstr>Other Non-SQL Databases</vt:lpstr>
      <vt:lpstr>NoSQL Example: Column Store</vt:lpstr>
      <vt:lpstr>Column Store Comments</vt:lpstr>
      <vt:lpstr>NoSQL Example: Document Store </vt:lpstr>
      <vt:lpstr>CouchDB JSON Example</vt:lpstr>
      <vt:lpstr>CouchDB JSON Tags</vt:lpstr>
      <vt:lpstr>NoSQL Examples: Key-Value Store</vt:lpstr>
      <vt:lpstr>Map Reduce</vt:lpstr>
      <vt:lpstr>Map Reduce</vt:lpstr>
      <vt:lpstr>Map Reduce Patent</vt:lpstr>
      <vt:lpstr>Storing and Modifying Data</vt:lpstr>
      <vt:lpstr>Retrieving Data</vt:lpstr>
      <vt:lpstr>Open Source</vt:lpstr>
      <vt:lpstr>NoSQL Summary</vt:lpstr>
      <vt:lpstr>Summary</vt:lpstr>
      <vt:lpstr>PowerPoint Presentation</vt:lpstr>
      <vt:lpstr>Bored yet?</vt:lpstr>
      <vt:lpstr>Dynamo and BigTable</vt:lpstr>
      <vt:lpstr>The Perfect Storm</vt:lpstr>
      <vt:lpstr>CAP Theorem</vt:lpstr>
      <vt:lpstr>Availability</vt:lpstr>
      <vt:lpstr>Consistency Model</vt:lpstr>
      <vt:lpstr>Eventual Consistency</vt:lpstr>
      <vt:lpstr>What kinds of NoSQL</vt:lpstr>
      <vt:lpstr>Key/Value</vt:lpstr>
      <vt:lpstr>Schema-Less</vt:lpstr>
      <vt:lpstr>Common Advantages</vt:lpstr>
      <vt:lpstr>What am I giving up?</vt:lpstr>
      <vt:lpstr>Cassandra</vt:lpstr>
      <vt:lpstr>Thrift</vt:lpstr>
      <vt:lpstr>Searching</vt:lpstr>
      <vt:lpstr>Typical NoSQL API</vt:lpstr>
      <vt:lpstr>Data Model</vt:lpstr>
      <vt:lpstr>Data Model Continued</vt:lpstr>
      <vt:lpstr>Cassandra and Consistency</vt:lpstr>
      <vt:lpstr>Cassandra and Consistency</vt:lpstr>
      <vt:lpstr>Consistent Hashing</vt:lpstr>
      <vt:lpstr>Domain Model</vt:lpstr>
      <vt:lpstr>Data Model</vt:lpstr>
      <vt:lpstr>Data Model Continued</vt:lpstr>
      <vt:lpstr>Data Model Continued</vt:lpstr>
      <vt:lpstr>Bored yet?</vt:lpstr>
      <vt:lpstr>For Example: Hector</vt:lpstr>
      <vt:lpstr>For Example: Hector and JMX</vt:lpstr>
      <vt:lpstr>Code Examples: Tomcat Configuration</vt:lpstr>
      <vt:lpstr>Code Examples: Spring Configuration</vt:lpstr>
      <vt:lpstr>Code Examples: Cassandra Get Operation</vt:lpstr>
      <vt:lpstr>Code Examples: Cassandra Update Operation</vt:lpstr>
      <vt:lpstr>Some Statistics</vt:lpstr>
      <vt:lpstr>Some things to think about</vt:lpstr>
      <vt:lpstr>Some more things to think about</vt:lpstr>
      <vt:lpstr>Don’t forget about the DBA</vt:lpstr>
      <vt:lpstr>Where would I use it?</vt:lpstr>
      <vt:lpstr>Summary, up to this point...</vt:lpstr>
      <vt:lpstr>Don’t Forget!</vt:lpstr>
      <vt:lpstr>Questions?</vt:lpstr>
      <vt:lpstr>Resources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Elisabetta Di Nitto</dc:creator>
  <cp:lastModifiedBy>Damian Andrew Tamburri</cp:lastModifiedBy>
  <cp:revision>229</cp:revision>
  <cp:lastPrinted>2015-11-04T00:01:30Z</cp:lastPrinted>
  <dcterms:created xsi:type="dcterms:W3CDTF">2016-10-18T09:37:06Z</dcterms:created>
  <dcterms:modified xsi:type="dcterms:W3CDTF">2017-11-27T11:16:43Z</dcterms:modified>
</cp:coreProperties>
</file>