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7"/>
  </p:notesMasterIdLst>
  <p:sldIdLst>
    <p:sldId id="256" r:id="rId2"/>
    <p:sldId id="272" r:id="rId3"/>
    <p:sldId id="257" r:id="rId4"/>
    <p:sldId id="258" r:id="rId5"/>
    <p:sldId id="259" r:id="rId6"/>
    <p:sldId id="260" r:id="rId7"/>
    <p:sldId id="261" r:id="rId8"/>
    <p:sldId id="273" r:id="rId9"/>
    <p:sldId id="262" r:id="rId10"/>
    <p:sldId id="263" r:id="rId11"/>
    <p:sldId id="265" r:id="rId12"/>
    <p:sldId id="274" r:id="rId13"/>
    <p:sldId id="266" r:id="rId14"/>
    <p:sldId id="267" r:id="rId15"/>
    <p:sldId id="269" r:id="rId16"/>
    <p:sldId id="270" r:id="rId17"/>
    <p:sldId id="271" r:id="rId18"/>
    <p:sldId id="275" r:id="rId19"/>
    <p:sldId id="268" r:id="rId20"/>
    <p:sldId id="276" r:id="rId21"/>
    <p:sldId id="277" r:id="rId22"/>
    <p:sldId id="278" r:id="rId23"/>
    <p:sldId id="280" r:id="rId24"/>
    <p:sldId id="281"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 introduction to Git" id="{92E7A3D6-96D9-4A4E-9393-E5583CB77CB2}">
          <p14:sldIdLst>
            <p14:sldId id="256"/>
            <p14:sldId id="272"/>
            <p14:sldId id="257"/>
            <p14:sldId id="258"/>
            <p14:sldId id="259"/>
            <p14:sldId id="260"/>
            <p14:sldId id="261"/>
            <p14:sldId id="273"/>
          </p14:sldIdLst>
        </p14:section>
        <p14:section name="4. Staging and commiting" id="{10CA4F8C-A142-E945-BC39-40A9EA4FEC7C}">
          <p14:sldIdLst>
            <p14:sldId id="262"/>
            <p14:sldId id="263"/>
            <p14:sldId id="265"/>
            <p14:sldId id="274"/>
          </p14:sldIdLst>
        </p14:section>
        <p14:section name="5. Navigating history" id="{C5764FB3-AB71-0B4D-A3D2-E83B419A3119}">
          <p14:sldIdLst>
            <p14:sldId id="266"/>
            <p14:sldId id="267"/>
            <p14:sldId id="269"/>
            <p14:sldId id="270"/>
            <p14:sldId id="271"/>
            <p14:sldId id="275"/>
            <p14:sldId id="268"/>
          </p14:sldIdLst>
        </p14:section>
        <p14:section name="6. Ignoring things" id="{2BF37465-A081-C84F-9BB5-074ACFFD504A}">
          <p14:sldIdLst>
            <p14:sldId id="276"/>
          </p14:sldIdLst>
        </p14:section>
        <p14:section name="7. GitHub" id="{D715444B-F574-004C-A16E-C631A6864FDE}">
          <p14:sldIdLst>
            <p14:sldId id="277"/>
            <p14:sldId id="278"/>
          </p14:sldIdLst>
        </p14:section>
        <p14:section name="10. Branching" id="{288DB128-1B69-0D45-957E-DABCD142DC33}">
          <p14:sldIdLst>
            <p14:sldId id="280"/>
            <p14:sldId id="28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4"/>
    <p:restoredTop sz="77340"/>
  </p:normalViewPr>
  <p:slideViewPr>
    <p:cSldViewPr snapToGrid="0" snapToObjects="1">
      <p:cViewPr varScale="1">
        <p:scale>
          <a:sx n="92" d="100"/>
          <a:sy n="92" d="100"/>
        </p:scale>
        <p:origin x="1692" y="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32847-077D-164F-AEE6-BF90D94B4901}"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EA005-4FE8-D942-AF69-5ABA80321753}" type="slidenum">
              <a:rPr lang="en-US" smtClean="0"/>
              <a:t>‹#›</a:t>
            </a:fld>
            <a:endParaRPr lang="en-US"/>
          </a:p>
        </p:txBody>
      </p:sp>
    </p:spTree>
    <p:extLst>
      <p:ext uri="{BB962C8B-B14F-4D97-AF65-F5344CB8AC3E}">
        <p14:creationId xmlns:p14="http://schemas.microsoft.com/office/powerpoint/2010/main" val="107345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a:t>
            </a:fld>
            <a:endParaRPr lang="en-US"/>
          </a:p>
        </p:txBody>
      </p:sp>
    </p:spTree>
    <p:extLst>
      <p:ext uri="{BB962C8B-B14F-4D97-AF65-F5344CB8AC3E}">
        <p14:creationId xmlns:p14="http://schemas.microsoft.com/office/powerpoint/2010/main" val="39444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need to restrict a change to a single file. We can take all the changes we've made from multiple files, and bundle them up all at once into a commit (go through image).</a:t>
            </a:r>
          </a:p>
          <a:p>
            <a:endParaRPr lang="en-GB" dirty="0"/>
          </a:p>
          <a:p>
            <a:r>
              <a:rPr lang="en-GB" dirty="0"/>
              <a:t>In fact, version control is best used when we base the snapshots on </a:t>
            </a:r>
            <a:r>
              <a:rPr lang="en-GB" b="1" i="1" dirty="0"/>
              <a:t>logical atomic changes</a:t>
            </a:r>
            <a:r>
              <a:rPr lang="en-GB" i="0" dirty="0"/>
              <a:t>, that is, a collection of edits that logically fit together to make a single change. </a:t>
            </a:r>
          </a:p>
          <a:p>
            <a:r>
              <a:rPr lang="en-GB" i="0" dirty="0"/>
              <a:t>These should be </a:t>
            </a:r>
            <a:r>
              <a:rPr lang="en-GB" b="1" i="1" dirty="0"/>
              <a:t>atomic</a:t>
            </a:r>
            <a:r>
              <a:rPr lang="en-GB" i="0" dirty="0"/>
              <a:t>, e.g. small, indivisible. If you have a change that can be split logically into two changes, it’s often better to do that.</a:t>
            </a:r>
          </a:p>
          <a:p>
            <a:r>
              <a:rPr lang="en-GB" i="0" dirty="0"/>
              <a:t>But that doesn’t mean you have to go down to the single file level. </a:t>
            </a:r>
          </a:p>
          <a:p>
            <a:r>
              <a:rPr lang="en-GB" i="0" dirty="0"/>
              <a:t>For example, imagine I’m writing a novel, each file contains a chapter, and I’ve just changed the name of my main character. I do a find and replace on all the files, and then add </a:t>
            </a:r>
            <a:r>
              <a:rPr lang="en-GB" b="1" i="1" dirty="0"/>
              <a:t>all</a:t>
            </a:r>
            <a:r>
              <a:rPr lang="en-GB" i="0" dirty="0"/>
              <a:t> of those individual edits onto the stage </a:t>
            </a:r>
            <a:r>
              <a:rPr lang="en-GB" b="1" i="1" dirty="0"/>
              <a:t>at the same time</a:t>
            </a:r>
            <a:r>
              <a:rPr lang="en-GB" i="0" dirty="0"/>
              <a:t>. Otherwise, if I did it on a file-by-file basis, my history would look odd – my main character would be called Steve throughout at first, then there’d be a snapshot where he’s called Dave in chapter 1, but Steve from chapter 2 onwards. Then in the next snapshot he’d be called Dave in chapters 1 and 2, and Steve from chapter 3 onwards. </a:t>
            </a:r>
            <a:r>
              <a:rPr lang="en-GB" i="0" dirty="0" err="1"/>
              <a:t>etc</a:t>
            </a:r>
            <a:r>
              <a:rPr lang="en-GB" i="0" dirty="0"/>
              <a:t> etc.</a:t>
            </a:r>
          </a:p>
          <a:p>
            <a:endParaRPr lang="en-GB" i="0" dirty="0"/>
          </a:p>
          <a:p>
            <a:r>
              <a:rPr lang="en-GB" i="0" dirty="0"/>
              <a:t>So in summary, we can put multiple edits in multiple files together on the stage at once. And we should try to bundle up changes across files, if necessary, so each snapshot is consistent. But we shouldn't put unrelated changes into the same commit too often - git works best when we use atomic logical changes.</a:t>
            </a:r>
          </a:p>
        </p:txBody>
      </p:sp>
      <p:sp>
        <p:nvSpPr>
          <p:cNvPr id="4" name="Slide Number Placeholder 3"/>
          <p:cNvSpPr>
            <a:spLocks noGrp="1"/>
          </p:cNvSpPr>
          <p:nvPr>
            <p:ph type="sldNum" sz="quarter" idx="10"/>
          </p:nvPr>
        </p:nvSpPr>
        <p:spPr/>
        <p:txBody>
          <a:bodyPr/>
          <a:lstStyle/>
          <a:p>
            <a:fld id="{10DEA005-4FE8-D942-AF69-5ABA80321753}" type="slidenum">
              <a:rPr lang="en-US" smtClean="0"/>
              <a:t>10</a:t>
            </a:fld>
            <a:endParaRPr lang="en-US"/>
          </a:p>
        </p:txBody>
      </p:sp>
    </p:spTree>
    <p:extLst>
      <p:ext uri="{BB962C8B-B14F-4D97-AF65-F5344CB8AC3E}">
        <p14:creationId xmlns:p14="http://schemas.microsoft.com/office/powerpoint/2010/main" val="153267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a:p>
            <a:endParaRPr lang="en-GB" dirty="0"/>
          </a:p>
          <a:p>
            <a:r>
              <a:rPr lang="en-GB" dirty="0"/>
              <a:t>Git add moves changes we’ve made onto the staging area, and when we’re happy, we take a snapshot with ‘git commit’. That then becomes a new snapshot on our stack of snapshots that give us our full history in our local repository.</a:t>
            </a:r>
          </a:p>
        </p:txBody>
      </p:sp>
      <p:sp>
        <p:nvSpPr>
          <p:cNvPr id="4" name="Slide Number Placeholder 3"/>
          <p:cNvSpPr>
            <a:spLocks noGrp="1"/>
          </p:cNvSpPr>
          <p:nvPr>
            <p:ph type="sldNum" sz="quarter" idx="10"/>
          </p:nvPr>
        </p:nvSpPr>
        <p:spPr/>
        <p:txBody>
          <a:bodyPr/>
          <a:lstStyle/>
          <a:p>
            <a:fld id="{10DEA005-4FE8-D942-AF69-5ABA80321753}" type="slidenum">
              <a:rPr lang="en-US" smtClean="0"/>
              <a:t>11</a:t>
            </a:fld>
            <a:endParaRPr lang="en-US"/>
          </a:p>
        </p:txBody>
      </p:sp>
    </p:spTree>
    <p:extLst>
      <p:ext uri="{BB962C8B-B14F-4D97-AF65-F5344CB8AC3E}">
        <p14:creationId xmlns:p14="http://schemas.microsoft.com/office/powerpoint/2010/main" val="52626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newly-created repository to make your first commits (changes), learn how to investigate the current status with ‘git status’, and see the stack of commits with ‘git log’. Also introduces git diff.</a:t>
            </a:r>
          </a:p>
        </p:txBody>
      </p:sp>
      <p:sp>
        <p:nvSpPr>
          <p:cNvPr id="4" name="Slide Number Placeholder 3"/>
          <p:cNvSpPr>
            <a:spLocks noGrp="1"/>
          </p:cNvSpPr>
          <p:nvPr>
            <p:ph type="sldNum" sz="quarter" idx="10"/>
          </p:nvPr>
        </p:nvSpPr>
        <p:spPr/>
        <p:txBody>
          <a:bodyPr/>
          <a:lstStyle/>
          <a:p>
            <a:fld id="{10DEA005-4FE8-D942-AF69-5ABA80321753}" type="slidenum">
              <a:rPr lang="en-US" smtClean="0"/>
              <a:t>12</a:t>
            </a:fld>
            <a:endParaRPr lang="en-US"/>
          </a:p>
        </p:txBody>
      </p:sp>
    </p:spTree>
    <p:extLst>
      <p:ext uri="{BB962C8B-B14F-4D97-AF65-F5344CB8AC3E}">
        <p14:creationId xmlns:p14="http://schemas.microsoft.com/office/powerpoint/2010/main" val="88693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staged and committed several times. We now have a full history of our repository, that we can think of as a stack of commits (snapshots): the bottom snapshot is the original, and then we build up to the most recent commit on the top.</a:t>
            </a:r>
          </a:p>
          <a:p>
            <a:endParaRPr lang="en-US" dirty="0"/>
          </a:p>
          <a:p>
            <a:r>
              <a:rPr lang="en-US" dirty="0"/>
              <a:t>We want to be able to talk about our commits, and there are two ways to do this: (1) Each commit has a unique name (hash), which is a string of letters and numbers. You saw this with the ‘git diff’ command in the latest lesson (4).</a:t>
            </a:r>
          </a:p>
          <a:p>
            <a:endParaRPr lang="en-US" dirty="0"/>
          </a:p>
          <a:p>
            <a:r>
              <a:rPr lang="en-US" dirty="0"/>
              <a:t>(2) We have a pointer called HEAD. This points to where we currently are in the history. We can then refer to all the earlier commits by how far back they are from HEAD. So the previous commit is HEAD minus 1, the one before that is HEAD minus 2 etc. </a:t>
            </a:r>
          </a:p>
          <a:p>
            <a:endParaRPr lang="en-US" dirty="0"/>
          </a:p>
          <a:p>
            <a:r>
              <a:rPr lang="en-US" dirty="0"/>
              <a:t>We write that as HEAD~1, HEAD~2 (with a tilde).</a:t>
            </a:r>
          </a:p>
          <a:p>
            <a:endParaRPr lang="en-US" dirty="0"/>
          </a:p>
          <a:p>
            <a:r>
              <a:rPr lang="en-US" dirty="0"/>
              <a:t>So now we have two ways to refer to commits – either by their hash, or by how far back in history they are from HEAD.</a:t>
            </a:r>
          </a:p>
        </p:txBody>
      </p:sp>
      <p:sp>
        <p:nvSpPr>
          <p:cNvPr id="4" name="Slide Number Placeholder 3"/>
          <p:cNvSpPr>
            <a:spLocks noGrp="1"/>
          </p:cNvSpPr>
          <p:nvPr>
            <p:ph type="sldNum" sz="quarter" idx="10"/>
          </p:nvPr>
        </p:nvSpPr>
        <p:spPr/>
        <p:txBody>
          <a:bodyPr/>
          <a:lstStyle/>
          <a:p>
            <a:fld id="{10DEA005-4FE8-D942-AF69-5ABA80321753}" type="slidenum">
              <a:rPr lang="en-US" smtClean="0"/>
              <a:t>13</a:t>
            </a:fld>
            <a:endParaRPr lang="en-US"/>
          </a:p>
        </p:txBody>
      </p:sp>
    </p:spTree>
    <p:extLst>
      <p:ext uri="{BB962C8B-B14F-4D97-AF65-F5344CB8AC3E}">
        <p14:creationId xmlns:p14="http://schemas.microsoft.com/office/powerpoint/2010/main" val="322307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lesson, we saw the </a:t>
            </a:r>
            <a:r>
              <a:rPr lang="en-US" i="1" dirty="0"/>
              <a:t>git diff</a:t>
            </a:r>
            <a:r>
              <a:rPr lang="en-US" i="0" dirty="0"/>
              <a:t> command. This shows us </a:t>
            </a:r>
            <a:r>
              <a:rPr lang="en-US" i="1" dirty="0"/>
              <a:t>what’s changed over history</a:t>
            </a:r>
            <a:r>
              <a:rPr lang="en-US" i="0" dirty="0"/>
              <a:t>. Often this is very useful, as we’re only interested in the changes rather than the bits that stay the same. For example, say I have a long piece of code, and I made some changes to it in the previous change. I can spend all day looking at the before-and-after snapshots, but it might be quite difficult to see what that change did manually. If I instead compare what happened before and after by asking “</a:t>
            </a:r>
            <a:r>
              <a:rPr lang="en-US" i="1" dirty="0"/>
              <a:t>what’s changed?”,</a:t>
            </a:r>
            <a:r>
              <a:rPr lang="en-US" i="0" dirty="0"/>
              <a:t> it’s much clearer what’s happened.</a:t>
            </a:r>
          </a:p>
          <a:p>
            <a:endParaRPr lang="en-US" i="0" dirty="0"/>
          </a:p>
          <a:p>
            <a:r>
              <a:rPr lang="en-US" i="0" dirty="0"/>
              <a:t>What we’d like is something like we have here:</a:t>
            </a:r>
          </a:p>
          <a:p>
            <a:endParaRPr lang="en-US" i="0" dirty="0"/>
          </a:p>
          <a:p>
            <a:r>
              <a:rPr lang="en-US" i="0" dirty="0"/>
              <a:t>We achieve this by using the </a:t>
            </a:r>
            <a:r>
              <a:rPr lang="en-US" i="1" dirty="0" err="1"/>
              <a:t>git</a:t>
            </a:r>
            <a:r>
              <a:rPr lang="en-US" i="1" dirty="0"/>
              <a:t> diff</a:t>
            </a:r>
            <a:r>
              <a:rPr lang="en-US" i="0" dirty="0"/>
              <a:t> command. This is very much like the Unix diff command. It just shows us what has changed. Let’s look at a couple of examples to make sure we all understand what the diffs mean when we look at them.</a:t>
            </a: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14</a:t>
            </a:fld>
            <a:endParaRPr lang="en-US"/>
          </a:p>
        </p:txBody>
      </p:sp>
    </p:spTree>
    <p:extLst>
      <p:ext uri="{BB962C8B-B14F-4D97-AF65-F5344CB8AC3E}">
        <p14:creationId xmlns:p14="http://schemas.microsoft.com/office/powerpoint/2010/main" val="428166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 is just checking what I have in my repository – I’ve made some changes to </a:t>
            </a:r>
            <a:r>
              <a:rPr lang="en-US" dirty="0" err="1"/>
              <a:t>mars.txt</a:t>
            </a:r>
            <a:r>
              <a:rPr lang="en-US" dirty="0"/>
              <a:t>.</a:t>
            </a:r>
          </a:p>
          <a:p>
            <a:endParaRPr lang="en-US" dirty="0"/>
          </a:p>
          <a:p>
            <a:r>
              <a:rPr lang="en-US" dirty="0"/>
              <a:t>So I run the command </a:t>
            </a:r>
            <a:r>
              <a:rPr lang="en-US" i="1" dirty="0" err="1"/>
              <a:t>git</a:t>
            </a:r>
            <a:r>
              <a:rPr lang="en-US" i="1" dirty="0"/>
              <a:t> diff </a:t>
            </a:r>
            <a:r>
              <a:rPr lang="en-US" i="1" dirty="0" err="1"/>
              <a:t>mars.txt</a:t>
            </a:r>
            <a:r>
              <a:rPr lang="en-US" i="0" dirty="0"/>
              <a:t>.</a:t>
            </a:r>
          </a:p>
          <a:p>
            <a:endParaRPr lang="en-US" i="0" dirty="0"/>
          </a:p>
          <a:p>
            <a:r>
              <a:rPr lang="en-US" i="0" dirty="0"/>
              <a:t>This says ‘show me the differences between what’s </a:t>
            </a:r>
            <a:r>
              <a:rPr lang="en-US" i="1" dirty="0"/>
              <a:t>currently </a:t>
            </a:r>
            <a:r>
              <a:rPr lang="en-US" i="0" dirty="0"/>
              <a:t>in </a:t>
            </a:r>
            <a:r>
              <a:rPr lang="en-US" i="0" dirty="0" err="1"/>
              <a:t>mars.txt</a:t>
            </a:r>
            <a:r>
              <a:rPr lang="en-US" i="0" dirty="0"/>
              <a:t> against what’s </a:t>
            </a:r>
            <a:r>
              <a:rPr lang="en-US" i="1" dirty="0"/>
              <a:t>most recently committed</a:t>
            </a:r>
            <a:r>
              <a:rPr lang="en-US" i="0" dirty="0"/>
              <a:t> in </a:t>
            </a:r>
            <a:r>
              <a:rPr lang="en-US" i="0" dirty="0" err="1"/>
              <a:t>mars.txt</a:t>
            </a:r>
            <a:r>
              <a:rPr lang="en-US" i="0" dirty="0"/>
              <a:t>.’</a:t>
            </a:r>
          </a:p>
          <a:p>
            <a:endParaRPr lang="en-US" i="0" dirty="0"/>
          </a:p>
          <a:p>
            <a:r>
              <a:rPr lang="en-US" i="0" dirty="0"/>
              <a:t>The first line shows the command being run, and the next is some extra information that we can really ignore, but the system uses to make it look like Unix diff. That’s useful if we want to build automation or anything else on top.</a:t>
            </a:r>
          </a:p>
          <a:p>
            <a:r>
              <a:rPr lang="en-US" i="0" dirty="0"/>
              <a:t>Finally, we get to what we’re interested in. The line in blue tells us the location of the change, and then we see the actual change being made.</a:t>
            </a:r>
          </a:p>
          <a:p>
            <a:r>
              <a:rPr lang="en-US" i="0" dirty="0"/>
              <a:t>The black line is unchanged, but is shown here to provide some context - . The two lines below have a minus sign at the begin, indicating they’re removals. So we interpret this as saying that at HEAD, the file </a:t>
            </a:r>
            <a:r>
              <a:rPr lang="en-US" i="0" dirty="0" err="1"/>
              <a:t>mars.txt</a:t>
            </a:r>
            <a:r>
              <a:rPr lang="en-US" i="0" dirty="0"/>
              <a:t> contained all 3 lines, but currently, after editing but before staging, the file has had the last two lines removed.</a:t>
            </a:r>
          </a:p>
          <a:p>
            <a:endParaRPr lang="en-US" i="0" dirty="0"/>
          </a:p>
          <a:p>
            <a:r>
              <a:rPr lang="en-US" i="0" dirty="0"/>
              <a:t>Sometimes the output will be colorized, as here – red indicates removal, green indicates addition – but that depends on your system settings. Instead, the information is really contained in that first column – minus is removal, plus is addition.</a:t>
            </a:r>
          </a:p>
          <a:p>
            <a:endParaRPr lang="en-US" i="0" dirty="0"/>
          </a:p>
        </p:txBody>
      </p:sp>
      <p:sp>
        <p:nvSpPr>
          <p:cNvPr id="4" name="Slide Number Placeholder 3"/>
          <p:cNvSpPr>
            <a:spLocks noGrp="1"/>
          </p:cNvSpPr>
          <p:nvPr>
            <p:ph type="sldNum" sz="quarter" idx="10"/>
          </p:nvPr>
        </p:nvSpPr>
        <p:spPr/>
        <p:txBody>
          <a:bodyPr/>
          <a:lstStyle/>
          <a:p>
            <a:fld id="{10DEA005-4FE8-D942-AF69-5ABA80321753}" type="slidenum">
              <a:rPr lang="en-US" smtClean="0"/>
              <a:t>15</a:t>
            </a:fld>
            <a:endParaRPr lang="en-US"/>
          </a:p>
        </p:txBody>
      </p:sp>
    </p:spTree>
    <p:extLst>
      <p:ext uri="{BB962C8B-B14F-4D97-AF65-F5344CB8AC3E}">
        <p14:creationId xmlns:p14="http://schemas.microsoft.com/office/powerpoint/2010/main" val="204001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similar example, to show how alterations are shown.</a:t>
            </a:r>
          </a:p>
          <a:p>
            <a:endParaRPr lang="en-US" dirty="0"/>
          </a:p>
          <a:p>
            <a:r>
              <a:rPr lang="en-US" dirty="0"/>
              <a:t>Git is line-based. That is, when it’s looking to see whether there are differences in a file, it splits it up into lines and compares those. So if there is a single change within a line, it treats that whole line as being changed. </a:t>
            </a:r>
          </a:p>
          <a:p>
            <a:endParaRPr lang="en-US" dirty="0"/>
          </a:p>
          <a:p>
            <a:r>
              <a:rPr lang="en-US" dirty="0"/>
              <a:t>In this example, I started off with the top 3 lines. I removed the line about the Mummy entirely, but I’ve kept the line about </a:t>
            </a:r>
            <a:r>
              <a:rPr lang="en-US" dirty="0" err="1"/>
              <a:t>Wolfman</a:t>
            </a:r>
            <a:r>
              <a:rPr lang="en-US" dirty="0"/>
              <a:t>, but only modified it slightly – ‘may’ becomes ‘might’. Note that </a:t>
            </a:r>
            <a:r>
              <a:rPr lang="en-US" dirty="0" err="1"/>
              <a:t>git</a:t>
            </a:r>
            <a:r>
              <a:rPr lang="en-US" dirty="0"/>
              <a:t> treats this as though I removed the line entirely and then added a new one, because it’s noticed a difference.</a:t>
            </a:r>
          </a:p>
          <a:p>
            <a:endParaRPr lang="en-US" dirty="0"/>
          </a:p>
          <a:p>
            <a:r>
              <a:rPr lang="en-US" dirty="0"/>
              <a:t>We have a plus on the left to denote an addition. So </a:t>
            </a:r>
            <a:r>
              <a:rPr lang="en-US" dirty="0" err="1"/>
              <a:t>git</a:t>
            </a:r>
            <a:r>
              <a:rPr lang="en-US" dirty="0"/>
              <a:t> is treating a small change to the line as the removal of the old one and then addition of a new one.</a:t>
            </a:r>
          </a:p>
          <a:p>
            <a:endParaRPr lang="en-US" dirty="0"/>
          </a:p>
          <a:p>
            <a:r>
              <a:rPr lang="en-US" dirty="0"/>
              <a:t>Note that I could have just called ‘</a:t>
            </a:r>
            <a:r>
              <a:rPr lang="en-US" dirty="0" err="1"/>
              <a:t>git</a:t>
            </a:r>
            <a:r>
              <a:rPr lang="en-US" dirty="0"/>
              <a:t> diff’ – if you don’t supply a file to compare, </a:t>
            </a:r>
            <a:r>
              <a:rPr lang="en-US" dirty="0" err="1"/>
              <a:t>git</a:t>
            </a:r>
            <a:r>
              <a:rPr lang="en-US" dirty="0"/>
              <a:t> will do the comparison for all the files that have changed in this directory.</a:t>
            </a:r>
          </a:p>
        </p:txBody>
      </p:sp>
      <p:sp>
        <p:nvSpPr>
          <p:cNvPr id="4" name="Slide Number Placeholder 3"/>
          <p:cNvSpPr>
            <a:spLocks noGrp="1"/>
          </p:cNvSpPr>
          <p:nvPr>
            <p:ph type="sldNum" sz="quarter" idx="10"/>
          </p:nvPr>
        </p:nvSpPr>
        <p:spPr/>
        <p:txBody>
          <a:bodyPr/>
          <a:lstStyle/>
          <a:p>
            <a:fld id="{10DEA005-4FE8-D942-AF69-5ABA80321753}" type="slidenum">
              <a:rPr lang="en-US" smtClean="0"/>
              <a:t>16</a:t>
            </a:fld>
            <a:endParaRPr lang="en-US"/>
          </a:p>
        </p:txBody>
      </p:sp>
    </p:spTree>
    <p:extLst>
      <p:ext uri="{BB962C8B-B14F-4D97-AF65-F5344CB8AC3E}">
        <p14:creationId xmlns:p14="http://schemas.microsoft.com/office/powerpoint/2010/main" val="3596792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was in the previous lesson how to compare what we have currently with the last commit – but we can do better. We can compare between any two points in history! To do that, we have to tell git which two points in history to compare – either by hashes or by using HEAD~1 etc. </a:t>
            </a:r>
          </a:p>
          <a:p>
            <a:endParaRPr lang="en-US" dirty="0"/>
          </a:p>
          <a:p>
            <a:r>
              <a:rPr lang="en-US" dirty="0"/>
              <a:t>In this example, I’m comparing between my first and second commit in history, using the hashes of those commits. I can see that I added the second line. I could do this between any pair of commits, they don’t need to sequential – I could compare between the first and last commits, and see the combination of all the changes I’ve made.</a:t>
            </a:r>
          </a:p>
        </p:txBody>
      </p:sp>
      <p:sp>
        <p:nvSpPr>
          <p:cNvPr id="4" name="Slide Number Placeholder 3"/>
          <p:cNvSpPr>
            <a:spLocks noGrp="1"/>
          </p:cNvSpPr>
          <p:nvPr>
            <p:ph type="sldNum" sz="quarter" idx="10"/>
          </p:nvPr>
        </p:nvSpPr>
        <p:spPr/>
        <p:txBody>
          <a:bodyPr/>
          <a:lstStyle/>
          <a:p>
            <a:fld id="{10DEA005-4FE8-D942-AF69-5ABA80321753}" type="slidenum">
              <a:rPr lang="en-US" smtClean="0"/>
              <a:t>17</a:t>
            </a:fld>
            <a:endParaRPr lang="en-US"/>
          </a:p>
        </p:txBody>
      </p:sp>
    </p:spTree>
    <p:extLst>
      <p:ext uri="{BB962C8B-B14F-4D97-AF65-F5344CB8AC3E}">
        <p14:creationId xmlns:p14="http://schemas.microsoft.com/office/powerpoint/2010/main" val="100918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covers git diff, git show, and git checkout. And git revert.</a:t>
            </a:r>
          </a:p>
          <a:p>
            <a:endParaRPr lang="en-US" dirty="0"/>
          </a:p>
          <a:p>
            <a:r>
              <a:rPr lang="en-US" dirty="0"/>
              <a:t>_Check time_</a:t>
            </a:r>
          </a:p>
          <a:p>
            <a:endParaRPr lang="en-US" dirty="0"/>
          </a:p>
          <a:p>
            <a:r>
              <a:rPr lang="en-US" dirty="0"/>
              <a:t>Go through exercises at end to check understanding.</a:t>
            </a:r>
          </a:p>
          <a:p>
            <a:endParaRPr lang="en-US" dirty="0"/>
          </a:p>
          <a:p>
            <a:r>
              <a:rPr lang="en-US" dirty="0"/>
              <a:t>_ Check time_</a:t>
            </a:r>
          </a:p>
          <a:p>
            <a:endParaRPr lang="en-US" dirty="0"/>
          </a:p>
          <a:p>
            <a:r>
              <a:rPr lang="en-US" dirty="0"/>
              <a:t>Next slide is for git checkout (of commit and of one file) – can be used if further explanation required.</a:t>
            </a:r>
          </a:p>
        </p:txBody>
      </p:sp>
      <p:sp>
        <p:nvSpPr>
          <p:cNvPr id="4" name="Slide Number Placeholder 3"/>
          <p:cNvSpPr>
            <a:spLocks noGrp="1"/>
          </p:cNvSpPr>
          <p:nvPr>
            <p:ph type="sldNum" sz="quarter" idx="10"/>
          </p:nvPr>
        </p:nvSpPr>
        <p:spPr/>
        <p:txBody>
          <a:bodyPr/>
          <a:lstStyle/>
          <a:p>
            <a:fld id="{10DEA005-4FE8-D942-AF69-5ABA80321753}" type="slidenum">
              <a:rPr lang="en-US" smtClean="0"/>
              <a:t>18</a:t>
            </a:fld>
            <a:endParaRPr lang="en-US"/>
          </a:p>
        </p:txBody>
      </p:sp>
    </p:spTree>
    <p:extLst>
      <p:ext uri="{BB962C8B-B14F-4D97-AF65-F5344CB8AC3E}">
        <p14:creationId xmlns:p14="http://schemas.microsoft.com/office/powerpoint/2010/main" val="2491515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seeing how things have changed between commits with the diff command, we can also go back in time and view what the repository was like at a certain point in history. This is done with the </a:t>
            </a:r>
            <a:r>
              <a:rPr lang="en-US" i="1" dirty="0"/>
              <a:t>checkout</a:t>
            </a:r>
            <a:r>
              <a:rPr lang="en-US" i="0" dirty="0"/>
              <a:t> command.</a:t>
            </a:r>
          </a:p>
          <a:p>
            <a:endParaRPr lang="en-US" i="0" dirty="0"/>
          </a:p>
          <a:p>
            <a:r>
              <a:rPr lang="en-US" dirty="0"/>
              <a:t>So for example, suppose I have just staged committed a change. That latest change is called HEAD. I want to see what the repository looked like </a:t>
            </a:r>
            <a:r>
              <a:rPr lang="en-US" i="1" dirty="0"/>
              <a:t>before</a:t>
            </a:r>
            <a:r>
              <a:rPr lang="en-US" i="0" dirty="0"/>
              <a:t> that commit. I do</a:t>
            </a:r>
          </a:p>
          <a:p>
            <a:endParaRPr lang="en-US" i="0" dirty="0"/>
          </a:p>
          <a:p>
            <a:r>
              <a:rPr lang="en-US" i="0" dirty="0" err="1"/>
              <a:t>git</a:t>
            </a:r>
            <a:r>
              <a:rPr lang="en-US" i="0" dirty="0"/>
              <a:t> checkout HEAD~1</a:t>
            </a:r>
          </a:p>
          <a:p>
            <a:endParaRPr lang="en-US" i="0" dirty="0"/>
          </a:p>
          <a:p>
            <a:r>
              <a:rPr lang="en-US" i="0" dirty="0"/>
              <a:t>This will change the state of all the files in my repository so that they are just like that point in history. I can now read those files, and they will contain exactly the contents they had at that point in history.</a:t>
            </a:r>
          </a:p>
          <a:p>
            <a:endParaRPr lang="en-US" i="0" dirty="0"/>
          </a:p>
          <a:p>
            <a:r>
              <a:rPr lang="en-US" i="0" dirty="0"/>
              <a:t>Now that I've done that git checkout, note that my HEAD has changed - HEAD points to where I am currently, and, as I've now moved, HEAD moves to point to where I am now. So I can go further back in history by saying</a:t>
            </a:r>
          </a:p>
          <a:p>
            <a:endParaRPr lang="en-US" i="0" dirty="0"/>
          </a:p>
          <a:p>
            <a:r>
              <a:rPr lang="en-US" i="0" dirty="0"/>
              <a:t>git checkout HEAD~1 </a:t>
            </a:r>
          </a:p>
          <a:p>
            <a:endParaRPr lang="en-US" i="0" dirty="0"/>
          </a:p>
          <a:p>
            <a:r>
              <a:rPr lang="en-US" i="0" dirty="0"/>
              <a:t>for example. This will take me one commit further back. Note that I could have also referred to each of those by their hash, rather than HEAD~1, HEAD~2: I’d have used </a:t>
            </a:r>
          </a:p>
          <a:p>
            <a:endParaRPr lang="en-US" i="0" dirty="0"/>
          </a:p>
          <a:p>
            <a:r>
              <a:rPr lang="en-US" i="0" dirty="0" err="1"/>
              <a:t>git</a:t>
            </a:r>
            <a:r>
              <a:rPr lang="en-US" i="0" dirty="0"/>
              <a:t> checkout f22b25e or </a:t>
            </a:r>
            <a:r>
              <a:rPr lang="en-US" i="0" dirty="0" err="1"/>
              <a:t>git</a:t>
            </a:r>
            <a:r>
              <a:rPr lang="en-US" i="0" dirty="0"/>
              <a:t> checkout 892134f</a:t>
            </a:r>
          </a:p>
          <a:p>
            <a:endParaRPr lang="en-US" i="0" dirty="0"/>
          </a:p>
          <a:p>
            <a:r>
              <a:rPr lang="en-US" i="0" dirty="0"/>
              <a:t>instead. Either way is identical, but one may be easier in some circumstances.</a:t>
            </a:r>
          </a:p>
          <a:p>
            <a:endParaRPr lang="en-US" i="0" dirty="0"/>
          </a:p>
          <a:p>
            <a:r>
              <a:rPr lang="en-US" i="0" dirty="0"/>
              <a:t>Once I’m done looking at history, and I want to start editing again, I first need to move forwards in history to the latest commit.</a:t>
            </a:r>
          </a:p>
          <a:p>
            <a:endParaRPr lang="en-US" i="0" dirty="0"/>
          </a:p>
          <a:p>
            <a:r>
              <a:rPr lang="en-US" i="0" dirty="0"/>
              <a:t>git checkout master</a:t>
            </a:r>
          </a:p>
          <a:p>
            <a:endParaRPr lang="en-US" i="0" dirty="0"/>
          </a:p>
          <a:p>
            <a:r>
              <a:rPr lang="en-US" i="0" dirty="0"/>
              <a:t>I’m now ready to make changes and new commits as normal.</a:t>
            </a:r>
          </a:p>
          <a:p>
            <a:endParaRPr lang="en-US" i="0" dirty="0"/>
          </a:p>
          <a:p>
            <a:r>
              <a:rPr lang="en-US" i="0" dirty="0"/>
              <a:t>Finally, </a:t>
            </a:r>
            <a:r>
              <a:rPr lang="en-US" i="0" dirty="0" err="1"/>
              <a:t>git</a:t>
            </a:r>
            <a:r>
              <a:rPr lang="en-US" i="0" dirty="0"/>
              <a:t> checkout can also be used on a file-by-file basis. E.g. </a:t>
            </a:r>
            <a:r>
              <a:rPr lang="en-US" i="0" dirty="0" err="1"/>
              <a:t>git</a:t>
            </a:r>
            <a:r>
              <a:rPr lang="en-US" i="0" dirty="0"/>
              <a:t> checkout HEAD~1 FILE1.txt</a:t>
            </a:r>
          </a:p>
          <a:p>
            <a:endParaRPr lang="en-US" i="0" dirty="0"/>
          </a:p>
          <a:p>
            <a:r>
              <a:rPr lang="en-US" i="0" dirty="0"/>
              <a:t>Here, I stay at HEAD in general, but I’ve checked out an old copy of the single file FILE1.txt. I can explore FILE1.txt as it was before, and if I want to I can stage and commit this version of FILE1.txt – then my new version of FILE1.txt is as it was back then. To bring my FILE1.txt back to its latest version again, I do</a:t>
            </a:r>
          </a:p>
          <a:p>
            <a:endParaRPr lang="en-US" i="0" dirty="0"/>
          </a:p>
          <a:p>
            <a:r>
              <a:rPr lang="en-US" i="0" dirty="0"/>
              <a:t>git checkout master FILE1.txt</a:t>
            </a:r>
          </a:p>
        </p:txBody>
      </p:sp>
      <p:sp>
        <p:nvSpPr>
          <p:cNvPr id="4" name="Slide Number Placeholder 3"/>
          <p:cNvSpPr>
            <a:spLocks noGrp="1"/>
          </p:cNvSpPr>
          <p:nvPr>
            <p:ph type="sldNum" sz="quarter" idx="10"/>
          </p:nvPr>
        </p:nvSpPr>
        <p:spPr/>
        <p:txBody>
          <a:bodyPr/>
          <a:lstStyle/>
          <a:p>
            <a:fld id="{10DEA005-4FE8-D942-AF69-5ABA80321753}" type="slidenum">
              <a:rPr lang="en-US" smtClean="0"/>
              <a:t>19</a:t>
            </a:fld>
            <a:endParaRPr lang="en-US"/>
          </a:p>
        </p:txBody>
      </p:sp>
    </p:spTree>
    <p:extLst>
      <p:ext uri="{BB962C8B-B14F-4D97-AF65-F5344CB8AC3E}">
        <p14:creationId xmlns:p14="http://schemas.microsoft.com/office/powerpoint/2010/main" val="289425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objectives:</a:t>
            </a:r>
          </a:p>
          <a:p>
            <a:r>
              <a:rPr lang="en-GB" sz="1200" b="0" i="0" kern="1200" dirty="0">
                <a:solidFill>
                  <a:schemeClr val="tx1"/>
                </a:solidFill>
                <a:effectLst/>
                <a:latin typeface="+mn-lt"/>
                <a:ea typeface="+mn-ea"/>
                <a:cs typeface="+mn-cs"/>
              </a:rPr>
              <a:t>	Set up a new git repository</a:t>
            </a:r>
          </a:p>
          <a:p>
            <a:r>
              <a:rPr lang="en-GB" sz="1200" b="0" i="0" kern="1200" dirty="0">
                <a:solidFill>
                  <a:schemeClr val="tx1"/>
                </a:solidFill>
                <a:effectLst/>
                <a:latin typeface="+mn-lt"/>
                <a:ea typeface="+mn-ea"/>
                <a:cs typeface="+mn-cs"/>
              </a:rPr>
              <a:t>	Commit new work to an existing repository</a:t>
            </a:r>
          </a:p>
          <a:p>
            <a:r>
              <a:rPr lang="en-GB" sz="1200" b="0" i="0" kern="1200" dirty="0">
                <a:solidFill>
                  <a:schemeClr val="tx1"/>
                </a:solidFill>
                <a:effectLst/>
                <a:latin typeface="+mn-lt"/>
                <a:ea typeface="+mn-ea"/>
                <a:cs typeface="+mn-cs"/>
              </a:rPr>
              <a:t>	Explore the history of a repository</a:t>
            </a:r>
          </a:p>
          <a:p>
            <a:r>
              <a:rPr lang="en-GB" sz="1200" b="0" i="0" kern="1200" dirty="0">
                <a:solidFill>
                  <a:schemeClr val="tx1"/>
                </a:solidFill>
                <a:effectLst/>
                <a:latin typeface="+mn-lt"/>
                <a:ea typeface="+mn-ea"/>
                <a:cs typeface="+mn-cs"/>
              </a:rPr>
              <a:t>	Collaborate with others via GitHub</a:t>
            </a:r>
          </a:p>
          <a:p>
            <a:br>
              <a:rPr lang="en-GB" dirty="0"/>
            </a:b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a:t>
            </a:fld>
            <a:endParaRPr lang="en-US"/>
          </a:p>
        </p:txBody>
      </p:sp>
    </p:spTree>
    <p:extLst>
      <p:ext uri="{BB962C8B-B14F-4D97-AF65-F5344CB8AC3E}">
        <p14:creationId xmlns:p14="http://schemas.microsoft.com/office/powerpoint/2010/main" val="2018894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difference between </a:t>
            </a:r>
            <a:r>
              <a:rPr lang="en-US" dirty="0" err="1"/>
              <a:t>gitkeep</a:t>
            </a:r>
            <a:r>
              <a:rPr lang="en-US" dirty="0"/>
              <a:t> (not special file, but convention) vs .</a:t>
            </a:r>
            <a:r>
              <a:rPr lang="en-US" dirty="0" err="1"/>
              <a:t>gitignore</a:t>
            </a:r>
            <a:r>
              <a:rPr lang="en-US" dirty="0"/>
              <a:t> (special file – git reads it and follows the rules inside).</a:t>
            </a:r>
          </a:p>
          <a:p>
            <a:endParaRPr lang="en-US" dirty="0"/>
          </a:p>
          <a:p>
            <a:r>
              <a:rPr lang="en-US" dirty="0"/>
              <a:t>Cut off fairly fast (don’t allow all exercises to be done). Get users to create a GitHub account (with @</a:t>
            </a:r>
            <a:r>
              <a:rPr lang="en-US" dirty="0" err="1"/>
              <a:t>le.ac.uk</a:t>
            </a:r>
            <a:r>
              <a:rPr lang="en-US" dirty="0"/>
              <a:t> if </a:t>
            </a:r>
            <a:r>
              <a:rPr lang="en-US" dirty="0" err="1"/>
              <a:t>poss</a:t>
            </a:r>
            <a:r>
              <a:rPr lang="en-US" dirty="0"/>
              <a:t>), and go for a break.</a:t>
            </a:r>
          </a:p>
        </p:txBody>
      </p:sp>
      <p:sp>
        <p:nvSpPr>
          <p:cNvPr id="4" name="Slide Number Placeholder 3"/>
          <p:cNvSpPr>
            <a:spLocks noGrp="1"/>
          </p:cNvSpPr>
          <p:nvPr>
            <p:ph type="sldNum" sz="quarter" idx="10"/>
          </p:nvPr>
        </p:nvSpPr>
        <p:spPr/>
        <p:txBody>
          <a:bodyPr/>
          <a:lstStyle/>
          <a:p>
            <a:fld id="{10DEA005-4FE8-D942-AF69-5ABA80321753}" type="slidenum">
              <a:rPr lang="en-US" smtClean="0"/>
              <a:t>20</a:t>
            </a:fld>
            <a:endParaRPr lang="en-US"/>
          </a:p>
        </p:txBody>
      </p:sp>
    </p:spTree>
    <p:extLst>
      <p:ext uri="{BB962C8B-B14F-4D97-AF65-F5344CB8AC3E}">
        <p14:creationId xmlns:p14="http://schemas.microsoft.com/office/powerpoint/2010/main" val="471562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already have a GitHub account, make sure you know the password, and that it’s linked to an email address that you also know the password for!</a:t>
            </a:r>
          </a:p>
          <a:p>
            <a:endParaRPr lang="en-US" dirty="0"/>
          </a:p>
          <a:p>
            <a:r>
              <a:rPr lang="en-US" dirty="0"/>
              <a:t>Go through lesson 7 at https://</a:t>
            </a:r>
            <a:r>
              <a:rPr lang="en-US" dirty="0" err="1"/>
              <a:t>uniofleicester.github.io</a:t>
            </a:r>
            <a:r>
              <a:rPr lang="en-US" dirty="0"/>
              <a:t>/git-novice/07-github/</a:t>
            </a:r>
          </a:p>
        </p:txBody>
      </p:sp>
      <p:sp>
        <p:nvSpPr>
          <p:cNvPr id="4" name="Slide Number Placeholder 3"/>
          <p:cNvSpPr>
            <a:spLocks noGrp="1"/>
          </p:cNvSpPr>
          <p:nvPr>
            <p:ph type="sldNum" sz="quarter" idx="10"/>
          </p:nvPr>
        </p:nvSpPr>
        <p:spPr/>
        <p:txBody>
          <a:bodyPr/>
          <a:lstStyle/>
          <a:p>
            <a:fld id="{10DEA005-4FE8-D942-AF69-5ABA80321753}" type="slidenum">
              <a:rPr lang="en-US" smtClean="0"/>
              <a:t>21</a:t>
            </a:fld>
            <a:endParaRPr lang="en-US"/>
          </a:p>
        </p:txBody>
      </p:sp>
    </p:spTree>
    <p:extLst>
      <p:ext uri="{BB962C8B-B14F-4D97-AF65-F5344CB8AC3E}">
        <p14:creationId xmlns:p14="http://schemas.microsoft.com/office/powerpoint/2010/main" val="310874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p:txBody>
      </p:sp>
      <p:sp>
        <p:nvSpPr>
          <p:cNvPr id="4" name="Slide Number Placeholder 3"/>
          <p:cNvSpPr>
            <a:spLocks noGrp="1"/>
          </p:cNvSpPr>
          <p:nvPr>
            <p:ph type="sldNum" sz="quarter" idx="10"/>
          </p:nvPr>
        </p:nvSpPr>
        <p:spPr/>
        <p:txBody>
          <a:bodyPr/>
          <a:lstStyle/>
          <a:p>
            <a:fld id="{10DEA005-4FE8-D942-AF69-5ABA80321753}" type="slidenum">
              <a:rPr lang="en-US" smtClean="0"/>
              <a:t>22</a:t>
            </a:fld>
            <a:endParaRPr lang="en-US"/>
          </a:p>
        </p:txBody>
      </p:sp>
    </p:spTree>
    <p:extLst>
      <p:ext uri="{BB962C8B-B14F-4D97-AF65-F5344CB8AC3E}">
        <p14:creationId xmlns:p14="http://schemas.microsoft.com/office/powerpoint/2010/main" val="878202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a branch is not in master – keeps things clean!</a:t>
            </a:r>
          </a:p>
          <a:p>
            <a:endParaRPr lang="en-US" dirty="0"/>
          </a:p>
          <a:p>
            <a:r>
              <a:rPr lang="en-US" dirty="0"/>
              <a:t>Other users can just use master as normal.</a:t>
            </a:r>
          </a:p>
          <a:p>
            <a:endParaRPr lang="en-US" dirty="0"/>
          </a:p>
          <a:p>
            <a:r>
              <a:rPr lang="en-US" dirty="0"/>
              <a:t>Merge at the end </a:t>
            </a:r>
            <a:r>
              <a:rPr lang="en-US" i="1" dirty="0"/>
              <a:t>_into master_.</a:t>
            </a:r>
            <a:r>
              <a:rPr lang="en-US" i="0" dirty="0"/>
              <a:t> We refer to this as ”merging branch into master”.</a:t>
            </a:r>
            <a:endParaRPr lang="en-US" i="1" dirty="0"/>
          </a:p>
        </p:txBody>
      </p:sp>
      <p:sp>
        <p:nvSpPr>
          <p:cNvPr id="4" name="Slide Number Placeholder 3"/>
          <p:cNvSpPr>
            <a:spLocks noGrp="1"/>
          </p:cNvSpPr>
          <p:nvPr>
            <p:ph type="sldNum" sz="quarter" idx="10"/>
          </p:nvPr>
        </p:nvSpPr>
        <p:spPr/>
        <p:txBody>
          <a:bodyPr/>
          <a:lstStyle/>
          <a:p>
            <a:fld id="{10DEA005-4FE8-D942-AF69-5ABA80321753}" type="slidenum">
              <a:rPr lang="en-US" smtClean="0"/>
              <a:t>23</a:t>
            </a:fld>
            <a:endParaRPr lang="en-US"/>
          </a:p>
        </p:txBody>
      </p:sp>
    </p:spTree>
    <p:extLst>
      <p:ext uri="{BB962C8B-B14F-4D97-AF65-F5344CB8AC3E}">
        <p14:creationId xmlns:p14="http://schemas.microsoft.com/office/powerpoint/2010/main" val="415515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to do this? Because now we can do more complicated things!</a:t>
            </a:r>
          </a:p>
          <a:p>
            <a:endParaRPr lang="en-US" dirty="0"/>
          </a:p>
          <a:p>
            <a:r>
              <a:rPr lang="en-US" dirty="0"/>
              <a:t>Both branch 1 and branch 2 can be worked on separately.</a:t>
            </a:r>
          </a:p>
          <a:p>
            <a:endParaRPr lang="en-US" dirty="0"/>
          </a:p>
          <a:p>
            <a:r>
              <a:rPr lang="en-US" dirty="0"/>
              <a:t>Conflicts need to only be managed at the merge point.</a:t>
            </a:r>
          </a:p>
          <a:p>
            <a:endParaRPr lang="en-US" dirty="0"/>
          </a:p>
          <a:p>
            <a:r>
              <a:rPr lang="en-US" dirty="0"/>
              <a:t>We can do all of this with commands from the command line – ‘git merge’ being the principal one.</a:t>
            </a:r>
          </a:p>
          <a:p>
            <a:endParaRPr lang="en-US" dirty="0"/>
          </a:p>
          <a:p>
            <a:r>
              <a:rPr lang="en-US" dirty="0"/>
              <a:t>But we can also use the GitHub interface to help us. The way we do this is through Pull Requests. </a:t>
            </a:r>
          </a:p>
          <a:p>
            <a:endParaRPr lang="en-US" dirty="0"/>
          </a:p>
          <a:p>
            <a:r>
              <a:rPr lang="en-US" dirty="0"/>
              <a:t>Do lesson 10. Branching to see how we make a branch, then use GitHub to handle the merging part.</a:t>
            </a:r>
          </a:p>
        </p:txBody>
      </p:sp>
      <p:sp>
        <p:nvSpPr>
          <p:cNvPr id="4" name="Slide Number Placeholder 3"/>
          <p:cNvSpPr>
            <a:spLocks noGrp="1"/>
          </p:cNvSpPr>
          <p:nvPr>
            <p:ph type="sldNum" sz="quarter" idx="10"/>
          </p:nvPr>
        </p:nvSpPr>
        <p:spPr/>
        <p:txBody>
          <a:bodyPr/>
          <a:lstStyle/>
          <a:p>
            <a:fld id="{10DEA005-4FE8-D942-AF69-5ABA80321753}" type="slidenum">
              <a:rPr lang="en-US" smtClean="0"/>
              <a:t>24</a:t>
            </a:fld>
            <a:endParaRPr lang="en-US"/>
          </a:p>
        </p:txBody>
      </p:sp>
    </p:spTree>
    <p:extLst>
      <p:ext uri="{BB962C8B-B14F-4D97-AF65-F5344CB8AC3E}">
        <p14:creationId xmlns:p14="http://schemas.microsoft.com/office/powerpoint/2010/main" val="243658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25</a:t>
            </a:fld>
            <a:endParaRPr lang="en-US"/>
          </a:p>
        </p:txBody>
      </p:sp>
    </p:spTree>
    <p:extLst>
      <p:ext uri="{BB962C8B-B14F-4D97-AF65-F5344CB8AC3E}">
        <p14:creationId xmlns:p14="http://schemas.microsoft.com/office/powerpoint/2010/main" val="72195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Version control?</a:t>
            </a:r>
          </a:p>
          <a:p>
            <a:endParaRPr lang="en-US" dirty="0"/>
          </a:p>
          <a:p>
            <a:r>
              <a:rPr lang="en-US" dirty="0"/>
              <a:t>Who here has ended up emailing copies of scripts or paper drafts to their colleagues?</a:t>
            </a:r>
          </a:p>
          <a:p>
            <a:endParaRPr lang="en-US" dirty="0"/>
          </a:p>
          <a:p>
            <a:r>
              <a:rPr lang="en-US" dirty="0"/>
              <a:t>A document, or a collection of them, normally goes through several iterations before it’s ready. Sometimes our document is never ‘finished’, and is always evolving. This is true of a thesis, a single script, a collection of scripts, or a full code library.</a:t>
            </a:r>
          </a:p>
          <a:p>
            <a:r>
              <a:rPr lang="en-US" dirty="0"/>
              <a:t>The script starts off small, gets bits added to it, gets refined. Then a colleague asks to borrow the script. They also ask you to make some changes for their use. </a:t>
            </a:r>
          </a:p>
          <a:p>
            <a:r>
              <a:rPr lang="en-US" dirty="0"/>
              <a:t>In order to keep track of everything, we use versioning. We can always do that by just renaming the document ‘v2’. But that can get out of hand, and isn't very robust.</a:t>
            </a:r>
          </a:p>
          <a:p>
            <a:endParaRPr lang="en-US" dirty="0"/>
          </a:p>
          <a:p>
            <a:r>
              <a:rPr lang="en-US" dirty="0"/>
              <a:t>Happily, there are tools out there that have been developed to help with exactly those types of scenarios. That’s today’s topic.</a:t>
            </a:r>
          </a:p>
          <a:p>
            <a:endParaRPr lang="en-US" dirty="0"/>
          </a:p>
          <a:p>
            <a:r>
              <a:rPr lang="en-US" dirty="0"/>
              <a:t>(next slide): These are scenarios where it makes sense to use a version control system.</a:t>
            </a:r>
          </a:p>
        </p:txBody>
      </p:sp>
      <p:sp>
        <p:nvSpPr>
          <p:cNvPr id="4" name="Slide Number Placeholder 3"/>
          <p:cNvSpPr>
            <a:spLocks noGrp="1"/>
          </p:cNvSpPr>
          <p:nvPr>
            <p:ph type="sldNum" sz="quarter" idx="10"/>
          </p:nvPr>
        </p:nvSpPr>
        <p:spPr/>
        <p:txBody>
          <a:bodyPr/>
          <a:lstStyle/>
          <a:p>
            <a:fld id="{10DEA005-4FE8-D942-AF69-5ABA80321753}" type="slidenum">
              <a:rPr lang="en-US" smtClean="0"/>
              <a:t>3</a:t>
            </a:fld>
            <a:endParaRPr lang="en-US"/>
          </a:p>
        </p:txBody>
      </p:sp>
    </p:spTree>
    <p:extLst>
      <p:ext uri="{BB962C8B-B14F-4D97-AF65-F5344CB8AC3E}">
        <p14:creationId xmlns:p14="http://schemas.microsoft.com/office/powerpoint/2010/main" val="102822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probably all had one of these happen to us in the past. Version control can be used to tackle all of these problems, but it’s not a magic bullet – it has to be used correctly.</a:t>
            </a:r>
          </a:p>
          <a:p>
            <a:endParaRPr lang="en-US" dirty="0"/>
          </a:p>
          <a:p>
            <a:r>
              <a:rPr lang="en-US" dirty="0"/>
              <a:t>...Setting the scene for why we should use version control...</a:t>
            </a:r>
          </a:p>
        </p:txBody>
      </p:sp>
      <p:sp>
        <p:nvSpPr>
          <p:cNvPr id="4" name="Slide Number Placeholder 3"/>
          <p:cNvSpPr>
            <a:spLocks noGrp="1"/>
          </p:cNvSpPr>
          <p:nvPr>
            <p:ph type="sldNum" sz="quarter" idx="10"/>
          </p:nvPr>
        </p:nvSpPr>
        <p:spPr/>
        <p:txBody>
          <a:bodyPr/>
          <a:lstStyle/>
          <a:p>
            <a:fld id="{10DEA005-4FE8-D942-AF69-5ABA80321753}" type="slidenum">
              <a:rPr lang="en-US" smtClean="0"/>
              <a:t>4</a:t>
            </a:fld>
            <a:endParaRPr lang="en-US"/>
          </a:p>
        </p:txBody>
      </p:sp>
    </p:spTree>
    <p:extLst>
      <p:ext uri="{BB962C8B-B14F-4D97-AF65-F5344CB8AC3E}">
        <p14:creationId xmlns:p14="http://schemas.microsoft.com/office/powerpoint/2010/main" val="22856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think about the basic ideas behind how version control works.</a:t>
            </a:r>
          </a:p>
          <a:p>
            <a:endParaRPr lang="en-US" dirty="0"/>
          </a:p>
          <a:p>
            <a:r>
              <a:rPr lang="en-US" dirty="0"/>
              <a:t>We can think of our work on a document as a sequence of changes. We start with some base state, and then make a series of changes to get to the final state. If you keep track of all of those changes, then you get to any point in history by playing those changes on top of the initial state.</a:t>
            </a:r>
          </a:p>
          <a:p>
            <a:endParaRPr lang="en-US" dirty="0"/>
          </a:p>
          <a:p>
            <a:r>
              <a:rPr lang="en-US" dirty="0"/>
              <a:t>This is *the fundamental idea of version control* - we don't need to store a copy of every version - just the changes to get from one to the next.</a:t>
            </a:r>
          </a:p>
          <a:p>
            <a:endParaRPr lang="en-US" dirty="0"/>
          </a:p>
          <a:p>
            <a:r>
              <a:rPr lang="en-US" dirty="0"/>
              <a:t>We can think of this as like a stack of slides, each one capturing the latest changes. So our first slide, at the bottom of the stack, contains our starting point. When we make some changes, we take a picture of those changes, and then we put that second slide on top of the first, and so on. In this way, we have a stack of slides, starting from the base, with each slides containing the changes made at that point.</a:t>
            </a:r>
          </a:p>
          <a:p>
            <a:endParaRPr lang="en-US" dirty="0"/>
          </a:p>
          <a:p>
            <a:r>
              <a:rPr lang="en-US" dirty="0"/>
              <a:t>If I want to get to point B in my history, I can think of that as ‘replaying’ one set of changes on top of the base state. That’s like taking the first 2 slides in my stack, aligning them, and then looking through them both together – that way I get the full picture.</a:t>
            </a:r>
          </a:p>
          <a:p>
            <a:r>
              <a:rPr lang="en-US" dirty="0"/>
              <a:t>If I want to get to point C, I can think of it as ‘replaying’ </a:t>
            </a:r>
            <a:r>
              <a:rPr lang="en-US" i="1" dirty="0"/>
              <a:t>2 sets </a:t>
            </a:r>
            <a:r>
              <a:rPr lang="en-US" i="0" dirty="0"/>
              <a:t>of changes, first to get to B and then to C.</a:t>
            </a:r>
          </a:p>
          <a:p>
            <a:endParaRPr lang="en-US" i="0" dirty="0"/>
          </a:p>
          <a:p>
            <a:r>
              <a:rPr lang="en-US" i="0" dirty="0"/>
              <a:t>By adding up all the changes we made at each stage, we get to the final image of what the document looks like.</a:t>
            </a:r>
          </a:p>
          <a:p>
            <a:endParaRPr lang="en-US" i="0" dirty="0"/>
          </a:p>
          <a:p>
            <a:r>
              <a:rPr lang="en-US" i="0" dirty="0"/>
              <a:t>This is a very powerful way of thinking about the history of a document, and is the basis of version control systems.</a:t>
            </a:r>
          </a:p>
        </p:txBody>
      </p:sp>
      <p:sp>
        <p:nvSpPr>
          <p:cNvPr id="4" name="Slide Number Placeholder 3"/>
          <p:cNvSpPr>
            <a:spLocks noGrp="1"/>
          </p:cNvSpPr>
          <p:nvPr>
            <p:ph type="sldNum" sz="quarter" idx="10"/>
          </p:nvPr>
        </p:nvSpPr>
        <p:spPr/>
        <p:txBody>
          <a:bodyPr/>
          <a:lstStyle/>
          <a:p>
            <a:fld id="{10DEA005-4FE8-D942-AF69-5ABA80321753}" type="slidenum">
              <a:rPr lang="en-US" smtClean="0"/>
              <a:t>5</a:t>
            </a:fld>
            <a:endParaRPr lang="en-US"/>
          </a:p>
        </p:txBody>
      </p:sp>
    </p:spTree>
    <p:extLst>
      <p:ext uri="{BB962C8B-B14F-4D97-AF65-F5344CB8AC3E}">
        <p14:creationId xmlns:p14="http://schemas.microsoft.com/office/powerpoint/2010/main" val="284677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a bit more complicated.</a:t>
            </a:r>
          </a:p>
          <a:p>
            <a:endParaRPr lang="en-US" dirty="0"/>
          </a:p>
          <a:p>
            <a:r>
              <a:rPr lang="en-US" dirty="0"/>
              <a:t>Imagine two people want to work on the same document. Then we can give them both a copy of the document, and allow them to make their own changes to their own copy.</a:t>
            </a:r>
          </a:p>
          <a:p>
            <a:endParaRPr lang="en-US" dirty="0"/>
          </a:p>
          <a:p>
            <a:r>
              <a:rPr lang="en-US" dirty="0"/>
              <a:t>Now both people have a different version of the document. The final step in version control is to </a:t>
            </a:r>
            <a:r>
              <a:rPr lang="en-US" i="1" dirty="0"/>
              <a:t>merge</a:t>
            </a:r>
            <a:r>
              <a:rPr lang="en-US" i="0" dirty="0"/>
              <a:t> those two sets of changes together to give us a new version. This process is called </a:t>
            </a:r>
            <a:r>
              <a:rPr lang="en-US" i="1" dirty="0"/>
              <a:t>merging</a:t>
            </a:r>
            <a:r>
              <a:rPr lang="en-US" i="0" dirty="0"/>
              <a:t>, and is how you share changes between users, so that everyone's changes get combined into the new version of the document.</a:t>
            </a:r>
          </a:p>
          <a:p>
            <a:endParaRPr lang="en-US" i="0" dirty="0"/>
          </a:p>
          <a:p>
            <a:endParaRPr lang="en-US" i="0" dirty="0"/>
          </a:p>
          <a:p>
            <a:r>
              <a:rPr lang="en-US" i="0" dirty="0"/>
              <a:t>We can also have the </a:t>
            </a:r>
            <a:r>
              <a:rPr lang="en-US" i="1" dirty="0"/>
              <a:t>same user</a:t>
            </a:r>
            <a:r>
              <a:rPr lang="en-US" i="0" dirty="0"/>
              <a:t> making </a:t>
            </a:r>
            <a:r>
              <a:rPr lang="en-US" i="1" dirty="0"/>
              <a:t>2 sets of changes</a:t>
            </a:r>
            <a:r>
              <a:rPr lang="en-US" i="0" dirty="0"/>
              <a:t> to the same code file at the same time.</a:t>
            </a:r>
          </a:p>
          <a:p>
            <a:r>
              <a:rPr lang="en-US" i="0" dirty="0"/>
              <a:t>Perhaps I’m in the middle of adding a new functionality to my code, but at the same time I </a:t>
            </a:r>
            <a:r>
              <a:rPr lang="en-GB" i="0" noProof="0" dirty="0"/>
              <a:t>realise</a:t>
            </a:r>
            <a:r>
              <a:rPr lang="en-US" i="0" dirty="0"/>
              <a:t> I made a typo in another place, and I want to fix that right away while I remember.</a:t>
            </a:r>
          </a:p>
          <a:p>
            <a:r>
              <a:rPr lang="en-US" i="0" dirty="0"/>
              <a:t>The top line is my ongoing work on new functionality. With a version control system, I can go back to before I started added the new function, just make the edit to correct my typo, and once that is fixed, I can go back to adding new functionality. I can logically separate that from the typo fix, so it’s much clearer why I changed that bit.</a:t>
            </a:r>
          </a:p>
          <a:p>
            <a:r>
              <a:rPr lang="en-US" i="0" dirty="0"/>
              <a:t>Finally, I need to merge the new functionality into my corrected code.</a:t>
            </a:r>
          </a:p>
          <a:p>
            <a:endParaRPr lang="en-US" i="0" dirty="0"/>
          </a:p>
          <a:p>
            <a:r>
              <a:rPr lang="en-US" i="0" dirty="0"/>
              <a:t>All of this would be very difficult and error-prone if we tried to keep track of all this by hand. Instead, we can use a version control system to make that easier.</a:t>
            </a:r>
          </a:p>
        </p:txBody>
      </p:sp>
      <p:sp>
        <p:nvSpPr>
          <p:cNvPr id="4" name="Slide Number Placeholder 3"/>
          <p:cNvSpPr>
            <a:spLocks noGrp="1"/>
          </p:cNvSpPr>
          <p:nvPr>
            <p:ph type="sldNum" sz="quarter" idx="10"/>
          </p:nvPr>
        </p:nvSpPr>
        <p:spPr/>
        <p:txBody>
          <a:bodyPr/>
          <a:lstStyle/>
          <a:p>
            <a:fld id="{10DEA005-4FE8-D942-AF69-5ABA80321753}" type="slidenum">
              <a:rPr lang="en-US" smtClean="0"/>
              <a:t>6</a:t>
            </a:fld>
            <a:endParaRPr lang="en-US"/>
          </a:p>
        </p:txBody>
      </p:sp>
    </p:spTree>
    <p:extLst>
      <p:ext uri="{BB962C8B-B14F-4D97-AF65-F5344CB8AC3E}">
        <p14:creationId xmlns:p14="http://schemas.microsoft.com/office/powerpoint/2010/main" val="16506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7</a:t>
            </a:fld>
            <a:endParaRPr lang="en-US"/>
          </a:p>
        </p:txBody>
      </p:sp>
    </p:spTree>
    <p:extLst>
      <p:ext uri="{BB962C8B-B14F-4D97-AF65-F5344CB8AC3E}">
        <p14:creationId xmlns:p14="http://schemas.microsoft.com/office/powerpoint/2010/main" val="264361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just done lesson 1 already as we talked.</a:t>
            </a:r>
          </a:p>
          <a:p>
            <a:endParaRPr lang="en-US" dirty="0"/>
          </a:p>
          <a:p>
            <a:r>
              <a:rPr lang="en-US" dirty="0"/>
              <a:t>_Note down the current time._</a:t>
            </a:r>
          </a:p>
          <a:p>
            <a:endParaRPr lang="en-US" dirty="0"/>
          </a:p>
          <a:p>
            <a:r>
              <a:rPr lang="en-US" dirty="0"/>
              <a:t>Now go to lesson 2, 'Setting Up Git’. Work through it on the screen. Ignore the ‘proxy’ bit.</a:t>
            </a:r>
          </a:p>
          <a:p>
            <a:endParaRPr lang="en-US" dirty="0"/>
          </a:p>
          <a:p>
            <a:r>
              <a:rPr lang="en-US" dirty="0"/>
              <a:t>Let users go through lesson 3 (skim it on screen first). Highlight the exercises to be looked at. When everybody’s done, go through lesson 3 on the screen as well.</a:t>
            </a:r>
          </a:p>
        </p:txBody>
      </p:sp>
      <p:sp>
        <p:nvSpPr>
          <p:cNvPr id="4" name="Slide Number Placeholder 3"/>
          <p:cNvSpPr>
            <a:spLocks noGrp="1"/>
          </p:cNvSpPr>
          <p:nvPr>
            <p:ph type="sldNum" sz="quarter" idx="10"/>
          </p:nvPr>
        </p:nvSpPr>
        <p:spPr/>
        <p:txBody>
          <a:bodyPr/>
          <a:lstStyle/>
          <a:p>
            <a:fld id="{10DEA005-4FE8-D942-AF69-5ABA80321753}" type="slidenum">
              <a:rPr lang="en-US" smtClean="0"/>
              <a:t>8</a:t>
            </a:fld>
            <a:endParaRPr lang="en-US"/>
          </a:p>
        </p:txBody>
      </p:sp>
    </p:spTree>
    <p:extLst>
      <p:ext uri="{BB962C8B-B14F-4D97-AF65-F5344CB8AC3E}">
        <p14:creationId xmlns:p14="http://schemas.microsoft.com/office/powerpoint/2010/main" val="310990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_Note down the current time._</a:t>
            </a:r>
          </a:p>
          <a:p>
            <a:endParaRPr lang="en-GB" dirty="0"/>
          </a:p>
          <a:p>
            <a:r>
              <a:rPr lang="en-GB" dirty="0"/>
              <a:t>We have a file and make some changes to it.</a:t>
            </a:r>
          </a:p>
          <a:p>
            <a:endParaRPr lang="en-GB" dirty="0"/>
          </a:p>
          <a:p>
            <a:r>
              <a:rPr lang="en-GB" dirty="0"/>
              <a:t>We don’t have a single command to ‘save’ that change into the history. This is to give more control over what you want to save. We’ll come back to that in a moment.</a:t>
            </a:r>
          </a:p>
          <a:p>
            <a:endParaRPr lang="en-GB" dirty="0"/>
          </a:p>
          <a:p>
            <a:r>
              <a:rPr lang="en-GB" dirty="0"/>
              <a:t>So what do we do, and we’ll come back to why in a second?</a:t>
            </a:r>
          </a:p>
          <a:p>
            <a:endParaRPr lang="en-GB" dirty="0"/>
          </a:p>
          <a:p>
            <a:endParaRPr lang="en-GB" dirty="0"/>
          </a:p>
          <a:p>
            <a:r>
              <a:rPr lang="en-GB" dirty="0"/>
              <a:t>Let's go back to the metaphor we used earlier, about how version control is like a stack of slides of all the changes you make. </a:t>
            </a:r>
          </a:p>
          <a:p>
            <a:endParaRPr lang="en-GB" dirty="0"/>
          </a:p>
          <a:p>
            <a:r>
              <a:rPr lang="en-GB" dirty="0"/>
              <a:t>Imagine you’re a photographer. You don’t just take a photo of everything without thought. Instead, you arrange the scene. You decide what you do and don't want in shot, before taking the picture.</a:t>
            </a:r>
          </a:p>
          <a:p>
            <a:endParaRPr lang="en-GB" dirty="0"/>
          </a:p>
          <a:p>
            <a:r>
              <a:rPr lang="en-GB" dirty="0"/>
              <a:t>We have a similar idea in version control. We use the ‘staging area’ to arrange what we want to be in shot, and then, when we have everything arranged as we want, we take our photo or snapshot. We call the first action ‘staging’, and the second ‘committing’.</a:t>
            </a:r>
          </a:p>
          <a:p>
            <a:endParaRPr lang="en-GB" dirty="0"/>
          </a:p>
          <a:p>
            <a:r>
              <a:rPr lang="en-GB" dirty="0"/>
              <a:t>In git language, we arrange the scene by using ‘git add’. This places the things we want into shot in the ‘staging area’.</a:t>
            </a:r>
          </a:p>
          <a:p>
            <a:endParaRPr lang="en-GB" dirty="0"/>
          </a:p>
          <a:p>
            <a:r>
              <a:rPr lang="en-GB" dirty="0"/>
              <a:t>When we are happy with the scene we’ve set up, we take our picture, with the ‘commit’ command. That generates a snapshot. We can then place that snapshot on the top of our pile of previous snapshots.</a:t>
            </a:r>
          </a:p>
          <a:p>
            <a:endParaRPr lang="en-GB" dirty="0"/>
          </a:p>
          <a:p>
            <a:r>
              <a:rPr lang="en-GB" dirty="0"/>
              <a:t>These snapshots are then referred to as 'commits' - so we use the 'git commit' command to create one 'commit'. And we end up with a stack of 'commits', starting from the 'base commit', and building up from there.</a:t>
            </a:r>
          </a:p>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9</a:t>
            </a:fld>
            <a:endParaRPr lang="en-US"/>
          </a:p>
        </p:txBody>
      </p:sp>
    </p:spTree>
    <p:extLst>
      <p:ext uri="{BB962C8B-B14F-4D97-AF65-F5344CB8AC3E}">
        <p14:creationId xmlns:p14="http://schemas.microsoft.com/office/powerpoint/2010/main" val="18159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2362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96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54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13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A61015F-7CC6-4D0A-9D87-873EA4C304CC}"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51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982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789574A-8875-45EF-8EA2-3CAA0F7ABC4C}"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a:xfrm>
            <a:off x="2231136" y="360000"/>
            <a:ext cx="7729728" cy="1188720"/>
          </a:xfrm>
        </p:spPr>
        <p:txBody>
          <a:bodyPr/>
          <a:lstStyle/>
          <a:p>
            <a:r>
              <a:rPr lang="en-US"/>
              <a:t>Click to edit Master title style</a:t>
            </a:r>
            <a:endParaRPr lang="en-US" dirty="0"/>
          </a:p>
        </p:txBody>
      </p:sp>
    </p:spTree>
    <p:extLst>
      <p:ext uri="{BB962C8B-B14F-4D97-AF65-F5344CB8AC3E}">
        <p14:creationId xmlns:p14="http://schemas.microsoft.com/office/powerpoint/2010/main" val="107466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184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5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5C68B11-C5A8-448C-8CE9-B1A273C79CFC}" type="datetimeFigureOut">
              <a:rPr lang="en-US" smtClean="0"/>
              <a:t>12/1/2023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02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16CA0-919D-4A49-9C8A-62FDFB3A5183}" type="datetimeFigureOut">
              <a:rPr lang="en-US" smtClean="0"/>
              <a:t>12/1/2023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753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298CD5-6C1E-4009-B41F-6DF62E31D3BE}" type="datetimeFigureOut">
              <a:rPr lang="en-US" smtClean="0"/>
              <a:pPr/>
              <a:t>12/1/2023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252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co.github.io/git-nov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icester.onlinesurveys.ac.uk/sdcct101ivc2018v0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tinyurl.com/ycrtjz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441-FC82-6C4A-B52E-A413B08650D0}"/>
              </a:ext>
            </a:extLst>
          </p:cNvPr>
          <p:cNvSpPr>
            <a:spLocks noGrp="1"/>
          </p:cNvSpPr>
          <p:nvPr>
            <p:ph type="ctrTitle"/>
          </p:nvPr>
        </p:nvSpPr>
        <p:spPr/>
        <p:txBody>
          <a:bodyPr/>
          <a:lstStyle/>
          <a:p>
            <a:r>
              <a:rPr lang="en-US" dirty="0"/>
              <a:t>AN INTRODUCTION TO </a:t>
            </a:r>
            <a:r>
              <a:rPr lang="en-GB" dirty="0"/>
              <a:t>GiT</a:t>
            </a:r>
          </a:p>
        </p:txBody>
      </p:sp>
      <p:sp>
        <p:nvSpPr>
          <p:cNvPr id="3" name="Subtitle 2">
            <a:extLst>
              <a:ext uri="{FF2B5EF4-FFF2-40B4-BE49-F238E27FC236}">
                <a16:creationId xmlns:a16="http://schemas.microsoft.com/office/drawing/2014/main" id="{0E9927C3-B50E-7B49-8AA0-9E6EBD4DF9A1}"/>
              </a:ext>
            </a:extLst>
          </p:cNvPr>
          <p:cNvSpPr>
            <a:spLocks noGrp="1"/>
          </p:cNvSpPr>
          <p:nvPr>
            <p:ph type="subTitle" idx="1"/>
          </p:nvPr>
        </p:nvSpPr>
        <p:spPr/>
        <p:txBody>
          <a:bodyPr>
            <a:normAutofit/>
          </a:bodyPr>
          <a:lstStyle/>
          <a:p>
            <a:r>
              <a:rPr lang="en-US" sz="2400" dirty="0"/>
              <a:t>University of Leicester</a:t>
            </a:r>
          </a:p>
        </p:txBody>
      </p:sp>
    </p:spTree>
    <p:extLst>
      <p:ext uri="{BB962C8B-B14F-4D97-AF65-F5344CB8AC3E}">
        <p14:creationId xmlns:p14="http://schemas.microsoft.com/office/powerpoint/2010/main" val="175699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A86-9A30-4A4F-8F1F-B3DD8073453B}"/>
              </a:ext>
            </a:extLst>
          </p:cNvPr>
          <p:cNvSpPr>
            <a:spLocks noGrp="1"/>
          </p:cNvSpPr>
          <p:nvPr>
            <p:ph type="title"/>
          </p:nvPr>
        </p:nvSpPr>
        <p:spPr/>
        <p:txBody>
          <a:bodyPr/>
          <a:lstStyle/>
          <a:p>
            <a:r>
              <a:rPr lang="en-GB" dirty="0"/>
              <a:t>Tracking changes</a:t>
            </a:r>
          </a:p>
        </p:txBody>
      </p:sp>
      <p:pic>
        <p:nvPicPr>
          <p:cNvPr id="4" name="Content Placeholder 3">
            <a:extLst>
              <a:ext uri="{FF2B5EF4-FFF2-40B4-BE49-F238E27FC236}">
                <a16:creationId xmlns:a16="http://schemas.microsoft.com/office/drawing/2014/main" id="{8EFE6F50-6497-1A43-B5E9-74BD41457FB5}"/>
              </a:ext>
            </a:extLst>
          </p:cNvPr>
          <p:cNvPicPr>
            <a:picLocks noGrp="1" noChangeAspect="1"/>
          </p:cNvPicPr>
          <p:nvPr>
            <p:ph idx="1"/>
          </p:nvPr>
        </p:nvPicPr>
        <p:blipFill>
          <a:blip r:embed="rId3"/>
          <a:stretch>
            <a:fillRect/>
          </a:stretch>
        </p:blipFill>
        <p:spPr>
          <a:xfrm>
            <a:off x="2129052" y="1925317"/>
            <a:ext cx="7831812" cy="4469926"/>
          </a:xfrm>
          <a:prstGeom prst="rect">
            <a:avLst/>
          </a:prstGeom>
        </p:spPr>
      </p:pic>
    </p:spTree>
    <p:extLst>
      <p:ext uri="{BB962C8B-B14F-4D97-AF65-F5344CB8AC3E}">
        <p14:creationId xmlns:p14="http://schemas.microsoft.com/office/powerpoint/2010/main" val="402295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10479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BC8E-D18E-614F-A6C3-9094311B04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8AF844ED-978A-4F4B-8740-0E19FBB4A982}"/>
              </a:ext>
            </a:extLst>
          </p:cNvPr>
          <p:cNvSpPr>
            <a:spLocks noGrp="1"/>
          </p:cNvSpPr>
          <p:nvPr>
            <p:ph idx="1"/>
          </p:nvPr>
        </p:nvSpPr>
        <p:spPr>
          <a:xfrm>
            <a:off x="1714500" y="2638044"/>
            <a:ext cx="9095014" cy="3101983"/>
          </a:xfrm>
        </p:spPr>
        <p:txBody>
          <a:bodyPr>
            <a:normAutofit/>
          </a:bodyPr>
          <a:lstStyle/>
          <a:p>
            <a:pPr marL="0" indent="0">
              <a:buNone/>
            </a:pPr>
            <a:r>
              <a:rPr lang="en-US" sz="3200" dirty="0"/>
              <a:t>https://</a:t>
            </a:r>
            <a:r>
              <a:rPr lang="en-US" sz="3200" dirty="0" err="1"/>
              <a:t>uniofleicester.github.io</a:t>
            </a:r>
            <a:r>
              <a:rPr lang="en-US" sz="3200" dirty="0"/>
              <a:t>/git-novice/04-changes/</a:t>
            </a:r>
          </a:p>
        </p:txBody>
      </p:sp>
    </p:spTree>
    <p:extLst>
      <p:ext uri="{BB962C8B-B14F-4D97-AF65-F5344CB8AC3E}">
        <p14:creationId xmlns:p14="http://schemas.microsoft.com/office/powerpoint/2010/main" val="48090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Exploring History</a:t>
            </a:r>
          </a:p>
        </p:txBody>
      </p:sp>
      <p:pic>
        <p:nvPicPr>
          <p:cNvPr id="12" name="Content Placeholder 6">
            <a:extLst>
              <a:ext uri="{FF2B5EF4-FFF2-40B4-BE49-F238E27FC236}">
                <a16:creationId xmlns:a16="http://schemas.microsoft.com/office/drawing/2014/main" id="{6FE39405-4485-FA40-8743-1A111C0048D8}"/>
              </a:ext>
            </a:extLst>
          </p:cNvPr>
          <p:cNvPicPr>
            <a:picLocks noGrp="1" noChangeAspect="1"/>
          </p:cNvPicPr>
          <p:nvPr>
            <p:ph idx="1"/>
          </p:nvPr>
        </p:nvPicPr>
        <p:blipFill rotWithShape="1">
          <a:blip r:embed="rId3"/>
          <a:srcRect r="52832"/>
          <a:stretch/>
        </p:blipFill>
        <p:spPr>
          <a:xfrm>
            <a:off x="2231136" y="1955511"/>
            <a:ext cx="3645999" cy="4270527"/>
          </a:xfrm>
        </p:spPr>
      </p:pic>
      <p:pic>
        <p:nvPicPr>
          <p:cNvPr id="14" name="Picture 13">
            <a:extLst>
              <a:ext uri="{FF2B5EF4-FFF2-40B4-BE49-F238E27FC236}">
                <a16:creationId xmlns:a16="http://schemas.microsoft.com/office/drawing/2014/main" id="{9AB4B651-5824-1948-9916-AF8E70B79EC6}"/>
              </a:ext>
            </a:extLst>
          </p:cNvPr>
          <p:cNvPicPr>
            <a:picLocks noChangeAspect="1"/>
          </p:cNvPicPr>
          <p:nvPr/>
        </p:nvPicPr>
        <p:blipFill>
          <a:blip r:embed="rId4"/>
          <a:stretch>
            <a:fillRect/>
          </a:stretch>
        </p:blipFill>
        <p:spPr>
          <a:xfrm>
            <a:off x="4950035" y="3556660"/>
            <a:ext cx="927100" cy="1371600"/>
          </a:xfrm>
          <a:prstGeom prst="rect">
            <a:avLst/>
          </a:prstGeom>
        </p:spPr>
      </p:pic>
    </p:spTree>
    <p:extLst>
      <p:ext uri="{BB962C8B-B14F-4D97-AF65-F5344CB8AC3E}">
        <p14:creationId xmlns:p14="http://schemas.microsoft.com/office/powerpoint/2010/main" val="174255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E89C-0CD1-874F-8A8A-554FE39AC7C6}"/>
              </a:ext>
            </a:extLst>
          </p:cNvPr>
          <p:cNvSpPr>
            <a:spLocks noGrp="1"/>
          </p:cNvSpPr>
          <p:nvPr>
            <p:ph type="title"/>
          </p:nvPr>
        </p:nvSpPr>
        <p:spPr/>
        <p:txBody>
          <a:bodyPr/>
          <a:lstStyle/>
          <a:p>
            <a:r>
              <a:rPr lang="en-US" dirty="0"/>
              <a:t>Comparing across history</a:t>
            </a:r>
          </a:p>
        </p:txBody>
      </p:sp>
      <p:pic>
        <p:nvPicPr>
          <p:cNvPr id="17" name="Content Placeholder 15">
            <a:extLst>
              <a:ext uri="{FF2B5EF4-FFF2-40B4-BE49-F238E27FC236}">
                <a16:creationId xmlns:a16="http://schemas.microsoft.com/office/drawing/2014/main" id="{C5FD59F2-36D7-6C4B-8350-A106747BC717}"/>
              </a:ext>
            </a:extLst>
          </p:cNvPr>
          <p:cNvPicPr>
            <a:picLocks noChangeAspect="1"/>
          </p:cNvPicPr>
          <p:nvPr/>
        </p:nvPicPr>
        <p:blipFill rotWithShape="1">
          <a:blip r:embed="rId3"/>
          <a:srcRect r="55380"/>
          <a:stretch/>
        </p:blipFill>
        <p:spPr>
          <a:xfrm>
            <a:off x="2231136" y="1621867"/>
            <a:ext cx="3448994" cy="5135087"/>
          </a:xfrm>
          <a:prstGeom prst="rect">
            <a:avLst/>
          </a:prstGeom>
        </p:spPr>
      </p:pic>
      <p:pic>
        <p:nvPicPr>
          <p:cNvPr id="16" name="Content Placeholder 15">
            <a:extLst>
              <a:ext uri="{FF2B5EF4-FFF2-40B4-BE49-F238E27FC236}">
                <a16:creationId xmlns:a16="http://schemas.microsoft.com/office/drawing/2014/main" id="{AE1F6178-888B-5B42-AC59-904D41429055}"/>
              </a:ext>
            </a:extLst>
          </p:cNvPr>
          <p:cNvPicPr>
            <a:picLocks noGrp="1" noChangeAspect="1"/>
          </p:cNvPicPr>
          <p:nvPr>
            <p:ph idx="1"/>
          </p:nvPr>
        </p:nvPicPr>
        <p:blipFill>
          <a:blip r:embed="rId3"/>
          <a:stretch>
            <a:fillRect/>
          </a:stretch>
        </p:blipFill>
        <p:spPr>
          <a:xfrm>
            <a:off x="2231136" y="1621868"/>
            <a:ext cx="7729727" cy="5135087"/>
          </a:xfrm>
        </p:spPr>
      </p:pic>
    </p:spTree>
    <p:extLst>
      <p:ext uri="{BB962C8B-B14F-4D97-AF65-F5344CB8AC3E}">
        <p14:creationId xmlns:p14="http://schemas.microsoft.com/office/powerpoint/2010/main" val="35330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62D-E264-3F46-8AC4-4DB25360B7E4}"/>
              </a:ext>
            </a:extLst>
          </p:cNvPr>
          <p:cNvSpPr>
            <a:spLocks noGrp="1"/>
          </p:cNvSpPr>
          <p:nvPr>
            <p:ph type="title"/>
          </p:nvPr>
        </p:nvSpPr>
        <p:spPr/>
        <p:txBody>
          <a:bodyPr/>
          <a:lstStyle/>
          <a:p>
            <a:r>
              <a:rPr lang="en-US" dirty="0"/>
              <a:t>Comparing across history</a:t>
            </a:r>
          </a:p>
        </p:txBody>
      </p:sp>
      <p:pic>
        <p:nvPicPr>
          <p:cNvPr id="9" name="Content Placeholder 8">
            <a:extLst>
              <a:ext uri="{FF2B5EF4-FFF2-40B4-BE49-F238E27FC236}">
                <a16:creationId xmlns:a16="http://schemas.microsoft.com/office/drawing/2014/main" id="{C73FF972-A8F6-9F48-9239-8928085D0D38}"/>
              </a:ext>
            </a:extLst>
          </p:cNvPr>
          <p:cNvPicPr>
            <a:picLocks noGrp="1" noChangeAspect="1"/>
          </p:cNvPicPr>
          <p:nvPr>
            <p:ph idx="1"/>
          </p:nvPr>
        </p:nvPicPr>
        <p:blipFill>
          <a:blip r:embed="rId3"/>
          <a:stretch>
            <a:fillRect/>
          </a:stretch>
        </p:blipFill>
        <p:spPr>
          <a:xfrm>
            <a:off x="2925908" y="2638425"/>
            <a:ext cx="6340185" cy="3101975"/>
          </a:xfrm>
        </p:spPr>
      </p:pic>
    </p:spTree>
    <p:extLst>
      <p:ext uri="{BB962C8B-B14F-4D97-AF65-F5344CB8AC3E}">
        <p14:creationId xmlns:p14="http://schemas.microsoft.com/office/powerpoint/2010/main" val="65414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D7A-DE7E-404F-9BCD-8B6AF2CFD27E}"/>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57BCF15A-733F-A741-A2B5-A3D7D4117547}"/>
              </a:ext>
            </a:extLst>
          </p:cNvPr>
          <p:cNvPicPr>
            <a:picLocks noGrp="1" noChangeAspect="1"/>
          </p:cNvPicPr>
          <p:nvPr>
            <p:ph idx="1"/>
          </p:nvPr>
        </p:nvPicPr>
        <p:blipFill>
          <a:blip r:embed="rId3"/>
          <a:stretch>
            <a:fillRect/>
          </a:stretch>
        </p:blipFill>
        <p:spPr>
          <a:xfrm>
            <a:off x="2916642" y="2514600"/>
            <a:ext cx="6295515" cy="3225801"/>
          </a:xfrm>
        </p:spPr>
      </p:pic>
    </p:spTree>
    <p:extLst>
      <p:ext uri="{BB962C8B-B14F-4D97-AF65-F5344CB8AC3E}">
        <p14:creationId xmlns:p14="http://schemas.microsoft.com/office/powerpoint/2010/main" val="416889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39F4-2D34-EE46-AB00-AFC4737FE771}"/>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B869F38E-E917-7C44-ABDD-AF311542C867}"/>
              </a:ext>
            </a:extLst>
          </p:cNvPr>
          <p:cNvPicPr>
            <a:picLocks noGrp="1" noChangeAspect="1"/>
          </p:cNvPicPr>
          <p:nvPr>
            <p:ph idx="1"/>
          </p:nvPr>
        </p:nvPicPr>
        <p:blipFill>
          <a:blip r:embed="rId3"/>
          <a:stretch>
            <a:fillRect/>
          </a:stretch>
        </p:blipFill>
        <p:spPr>
          <a:xfrm>
            <a:off x="596672" y="2237016"/>
            <a:ext cx="11258550" cy="2971800"/>
          </a:xfrm>
        </p:spPr>
      </p:pic>
    </p:spTree>
    <p:extLst>
      <p:ext uri="{BB962C8B-B14F-4D97-AF65-F5344CB8AC3E}">
        <p14:creationId xmlns:p14="http://schemas.microsoft.com/office/powerpoint/2010/main" val="41496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779813" y="2768675"/>
            <a:ext cx="8637815" cy="3101983"/>
          </a:xfrm>
        </p:spPr>
        <p:txBody>
          <a:bodyPr>
            <a:normAutofit/>
          </a:bodyPr>
          <a:lstStyle/>
          <a:p>
            <a:pPr marL="0" indent="0">
              <a:buNone/>
            </a:pPr>
            <a:r>
              <a:rPr lang="en-US" sz="3200" dirty="0"/>
              <a:t>https://</a:t>
            </a:r>
            <a:r>
              <a:rPr lang="en-US" sz="3200" dirty="0" err="1"/>
              <a:t>uniofleicester.github.io</a:t>
            </a:r>
            <a:r>
              <a:rPr lang="en-US" sz="3200" dirty="0"/>
              <a:t>/git-novice/05-history/</a:t>
            </a:r>
          </a:p>
        </p:txBody>
      </p:sp>
    </p:spTree>
    <p:extLst>
      <p:ext uri="{BB962C8B-B14F-4D97-AF65-F5344CB8AC3E}">
        <p14:creationId xmlns:p14="http://schemas.microsoft.com/office/powerpoint/2010/main" val="75535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Navigating through history</a:t>
            </a:r>
          </a:p>
        </p:txBody>
      </p:sp>
      <p:pic>
        <p:nvPicPr>
          <p:cNvPr id="7" name="Content Placeholder 6">
            <a:extLst>
              <a:ext uri="{FF2B5EF4-FFF2-40B4-BE49-F238E27FC236}">
                <a16:creationId xmlns:a16="http://schemas.microsoft.com/office/drawing/2014/main" id="{8F7347B0-F62D-3B42-B5BC-3A83A7F94AE6}"/>
              </a:ext>
            </a:extLst>
          </p:cNvPr>
          <p:cNvPicPr>
            <a:picLocks noGrp="1" noChangeAspect="1"/>
          </p:cNvPicPr>
          <p:nvPr>
            <p:ph idx="1"/>
          </p:nvPr>
        </p:nvPicPr>
        <p:blipFill>
          <a:blip r:embed="rId3"/>
          <a:stretch>
            <a:fillRect/>
          </a:stretch>
        </p:blipFill>
        <p:spPr>
          <a:xfrm>
            <a:off x="2231136" y="1955207"/>
            <a:ext cx="7729729" cy="4270527"/>
          </a:xfrm>
        </p:spPr>
      </p:pic>
    </p:spTree>
    <p:extLst>
      <p:ext uri="{BB962C8B-B14F-4D97-AF65-F5344CB8AC3E}">
        <p14:creationId xmlns:p14="http://schemas.microsoft.com/office/powerpoint/2010/main" val="26366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00EB-8E79-6E42-B7D7-5210F1473D2E}"/>
              </a:ext>
            </a:extLst>
          </p:cNvPr>
          <p:cNvSpPr>
            <a:spLocks noGrp="1"/>
          </p:cNvSpPr>
          <p:nvPr>
            <p:ph type="title"/>
          </p:nvPr>
        </p:nvSpPr>
        <p:spPr/>
        <p:txBody>
          <a:bodyPr/>
          <a:lstStyle/>
          <a:p>
            <a:r>
              <a:rPr lang="en-US" dirty="0"/>
              <a:t>Resources and setup</a:t>
            </a:r>
          </a:p>
        </p:txBody>
      </p:sp>
      <p:sp>
        <p:nvSpPr>
          <p:cNvPr id="3" name="Content Placeholder 2">
            <a:extLst>
              <a:ext uri="{FF2B5EF4-FFF2-40B4-BE49-F238E27FC236}">
                <a16:creationId xmlns:a16="http://schemas.microsoft.com/office/drawing/2014/main" id="{138172A7-6EB1-5441-A2B3-6E3350F6660D}"/>
              </a:ext>
            </a:extLst>
          </p:cNvPr>
          <p:cNvSpPr>
            <a:spLocks noGrp="1"/>
          </p:cNvSpPr>
          <p:nvPr>
            <p:ph idx="1"/>
          </p:nvPr>
        </p:nvSpPr>
        <p:spPr>
          <a:xfrm>
            <a:off x="2231136" y="1765847"/>
            <a:ext cx="7729728" cy="2141135"/>
          </a:xfrm>
        </p:spPr>
        <p:txBody>
          <a:bodyPr>
            <a:normAutofit/>
          </a:bodyPr>
          <a:lstStyle/>
          <a:p>
            <a:pPr marL="0" indent="0">
              <a:buNone/>
            </a:pPr>
            <a:r>
              <a:rPr lang="en-US" sz="3200" dirty="0">
                <a:hlinkClick r:id="rId3"/>
              </a:rPr>
              <a:t>https://uniofleicester.github.io/git-novice/</a:t>
            </a:r>
            <a:endParaRPr lang="en-US" sz="3200" dirty="0"/>
          </a:p>
          <a:p>
            <a:pPr marL="0" indent="0">
              <a:buNone/>
            </a:pPr>
            <a:br>
              <a:rPr lang="en-US" dirty="0"/>
            </a:br>
            <a:r>
              <a:rPr lang="en-US" sz="3200" dirty="0"/>
              <a:t>Log in to </a:t>
            </a:r>
            <a:r>
              <a:rPr lang="en-GB" sz="3200" dirty="0"/>
              <a:t>the available Research Computing facility:</a:t>
            </a:r>
            <a:endParaRPr lang="en-US" sz="3200" dirty="0"/>
          </a:p>
          <a:p>
            <a:pPr marL="457200" lvl="2" indent="0">
              <a:buNone/>
            </a:pPr>
            <a:endParaRPr lang="en-US" dirty="0"/>
          </a:p>
        </p:txBody>
      </p:sp>
      <p:pic>
        <p:nvPicPr>
          <p:cNvPr id="8" name="Picture 7">
            <a:extLst>
              <a:ext uri="{FF2B5EF4-FFF2-40B4-BE49-F238E27FC236}">
                <a16:creationId xmlns:a16="http://schemas.microsoft.com/office/drawing/2014/main" id="{567164DB-98F5-4FAB-B30F-F9974FBFD573}"/>
              </a:ext>
            </a:extLst>
          </p:cNvPr>
          <p:cNvPicPr>
            <a:picLocks noChangeAspect="1"/>
          </p:cNvPicPr>
          <p:nvPr/>
        </p:nvPicPr>
        <p:blipFill>
          <a:blip r:embed="rId4"/>
          <a:stretch>
            <a:fillRect/>
          </a:stretch>
        </p:blipFill>
        <p:spPr>
          <a:xfrm>
            <a:off x="2231135" y="3958936"/>
            <a:ext cx="7631338" cy="2691245"/>
          </a:xfrm>
          <a:prstGeom prst="rect">
            <a:avLst/>
          </a:prstGeom>
        </p:spPr>
      </p:pic>
    </p:spTree>
    <p:extLst>
      <p:ext uri="{BB962C8B-B14F-4D97-AF65-F5344CB8AC3E}">
        <p14:creationId xmlns:p14="http://schemas.microsoft.com/office/powerpoint/2010/main" val="258071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681843" y="3144231"/>
            <a:ext cx="8686800" cy="3101983"/>
          </a:xfrm>
        </p:spPr>
        <p:txBody>
          <a:bodyPr>
            <a:normAutofit/>
          </a:bodyPr>
          <a:lstStyle/>
          <a:p>
            <a:pPr marL="0" indent="0">
              <a:buNone/>
            </a:pPr>
            <a:r>
              <a:rPr lang="en-US" sz="3200" dirty="0"/>
              <a:t>https://</a:t>
            </a:r>
            <a:r>
              <a:rPr lang="en-US" sz="3200" dirty="0" err="1"/>
              <a:t>uniofleicester.github.io</a:t>
            </a:r>
            <a:r>
              <a:rPr lang="en-US" sz="3200" dirty="0"/>
              <a:t>/git-novice/06-ignore/</a:t>
            </a:r>
          </a:p>
        </p:txBody>
      </p:sp>
    </p:spTree>
    <p:extLst>
      <p:ext uri="{BB962C8B-B14F-4D97-AF65-F5344CB8AC3E}">
        <p14:creationId xmlns:p14="http://schemas.microsoft.com/office/powerpoint/2010/main" val="14331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226E-4E99-BD42-BB7C-DF6E093F2F9F}"/>
              </a:ext>
            </a:extLst>
          </p:cNvPr>
          <p:cNvSpPr>
            <a:spLocks noGrp="1"/>
          </p:cNvSpPr>
          <p:nvPr>
            <p:ph type="title"/>
          </p:nvPr>
        </p:nvSpPr>
        <p:spPr/>
        <p:txBody>
          <a:bodyPr/>
          <a:lstStyle/>
          <a:p>
            <a:r>
              <a:rPr lang="en-US" dirty="0"/>
              <a:t>Register for </a:t>
            </a:r>
            <a:r>
              <a:rPr lang="en-US" dirty="0" err="1"/>
              <a:t>github</a:t>
            </a:r>
            <a:endParaRPr lang="en-US" dirty="0"/>
          </a:p>
        </p:txBody>
      </p:sp>
      <p:sp>
        <p:nvSpPr>
          <p:cNvPr id="3" name="Content Placeholder 2">
            <a:extLst>
              <a:ext uri="{FF2B5EF4-FFF2-40B4-BE49-F238E27FC236}">
                <a16:creationId xmlns:a16="http://schemas.microsoft.com/office/drawing/2014/main" id="{372B91CA-E594-034D-A182-449529FABD41}"/>
              </a:ext>
            </a:extLst>
          </p:cNvPr>
          <p:cNvSpPr>
            <a:spLocks noGrp="1"/>
          </p:cNvSpPr>
          <p:nvPr>
            <p:ph idx="1"/>
          </p:nvPr>
        </p:nvSpPr>
        <p:spPr/>
        <p:txBody>
          <a:bodyPr>
            <a:normAutofit/>
          </a:bodyPr>
          <a:lstStyle/>
          <a:p>
            <a:r>
              <a:rPr lang="en-US" sz="4800" dirty="0">
                <a:hlinkClick r:id="rId3"/>
              </a:rPr>
              <a:t>https://github.com/</a:t>
            </a:r>
            <a:endParaRPr lang="en-US" sz="4800" dirty="0"/>
          </a:p>
          <a:p>
            <a:pPr lvl="1"/>
            <a:r>
              <a:rPr lang="en-US" sz="4400" dirty="0"/>
              <a:t>Sign up for GitHub</a:t>
            </a:r>
          </a:p>
          <a:p>
            <a:pPr lvl="1"/>
            <a:r>
              <a:rPr lang="en-US" sz="4400" dirty="0"/>
              <a:t>Verify account via email</a:t>
            </a:r>
          </a:p>
        </p:txBody>
      </p:sp>
    </p:spTree>
    <p:extLst>
      <p:ext uri="{BB962C8B-B14F-4D97-AF65-F5344CB8AC3E}">
        <p14:creationId xmlns:p14="http://schemas.microsoft.com/office/powerpoint/2010/main" val="158159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37755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057A-B620-0541-A303-47A919A142CF}"/>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D7A8DDD1-9CF7-6F4C-A2A6-50548B8192D2}"/>
              </a:ext>
            </a:extLst>
          </p:cNvPr>
          <p:cNvPicPr>
            <a:picLocks noGrp="1" noChangeAspect="1"/>
          </p:cNvPicPr>
          <p:nvPr>
            <p:ph idx="1"/>
          </p:nvPr>
        </p:nvPicPr>
        <p:blipFill>
          <a:blip r:embed="rId3"/>
          <a:stretch>
            <a:fillRect/>
          </a:stretch>
        </p:blipFill>
        <p:spPr>
          <a:xfrm>
            <a:off x="1431969" y="2541722"/>
            <a:ext cx="9328062" cy="2919548"/>
          </a:xfrm>
        </p:spPr>
      </p:pic>
    </p:spTree>
    <p:extLst>
      <p:ext uri="{BB962C8B-B14F-4D97-AF65-F5344CB8AC3E}">
        <p14:creationId xmlns:p14="http://schemas.microsoft.com/office/powerpoint/2010/main" val="3839053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4C32-6E17-8F48-BBE8-4E5A05B0FF08}"/>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B12AE13A-2700-EC43-809D-6702C6AF4BE8}"/>
              </a:ext>
            </a:extLst>
          </p:cNvPr>
          <p:cNvPicPr>
            <a:picLocks noGrp="1" noChangeAspect="1"/>
          </p:cNvPicPr>
          <p:nvPr>
            <p:ph idx="1"/>
          </p:nvPr>
        </p:nvPicPr>
        <p:blipFill>
          <a:blip r:embed="rId3"/>
          <a:stretch>
            <a:fillRect/>
          </a:stretch>
        </p:blipFill>
        <p:spPr>
          <a:xfrm>
            <a:off x="1195323" y="2185262"/>
            <a:ext cx="9801354" cy="3386088"/>
          </a:xfrm>
        </p:spPr>
      </p:pic>
    </p:spTree>
    <p:extLst>
      <p:ext uri="{BB962C8B-B14F-4D97-AF65-F5344CB8AC3E}">
        <p14:creationId xmlns:p14="http://schemas.microsoft.com/office/powerpoint/2010/main" val="257453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74BF-E678-1542-94DD-555CCC44596A}"/>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378B1C13-A6EB-384C-B60A-3F55CA3F455D}"/>
              </a:ext>
            </a:extLst>
          </p:cNvPr>
          <p:cNvSpPr>
            <a:spLocks noGrp="1"/>
          </p:cNvSpPr>
          <p:nvPr>
            <p:ph idx="1"/>
          </p:nvPr>
        </p:nvSpPr>
        <p:spPr>
          <a:xfrm>
            <a:off x="800100" y="2638044"/>
            <a:ext cx="10515600" cy="3101983"/>
          </a:xfrm>
        </p:spPr>
        <p:txBody>
          <a:bodyPr>
            <a:normAutofit/>
          </a:bodyPr>
          <a:lstStyle/>
          <a:p>
            <a:pPr marL="0" indent="0" algn="ctr">
              <a:buNone/>
            </a:pPr>
            <a:r>
              <a:rPr lang="en-GB" sz="3600" dirty="0">
                <a:hlinkClick r:id="rId3"/>
              </a:rPr>
              <a:t>https://leicester.onlinesurveys.ac.uk/sdcct101ivc2018v01</a:t>
            </a:r>
            <a:endParaRPr lang="en-GB" sz="3600" dirty="0"/>
          </a:p>
          <a:p>
            <a:pPr marL="0" indent="0" algn="ctr">
              <a:buNone/>
            </a:pPr>
            <a:r>
              <a:rPr lang="en-GB" sz="3600" dirty="0"/>
              <a:t>or</a:t>
            </a:r>
          </a:p>
          <a:p>
            <a:pPr marL="0" indent="0" algn="ctr">
              <a:buNone/>
            </a:pPr>
            <a:r>
              <a:rPr lang="en-GB" sz="4800" dirty="0">
                <a:hlinkClick r:id="rId4"/>
              </a:rPr>
              <a:t>https://tinyurl.com/ycrtjzes</a:t>
            </a:r>
            <a:endParaRPr lang="en-US" sz="4800" dirty="0"/>
          </a:p>
          <a:p>
            <a:pPr algn="ctr"/>
            <a:endParaRPr lang="en-GB" sz="3600" dirty="0"/>
          </a:p>
        </p:txBody>
      </p:sp>
    </p:spTree>
    <p:extLst>
      <p:ext uri="{BB962C8B-B14F-4D97-AF65-F5344CB8AC3E}">
        <p14:creationId xmlns:p14="http://schemas.microsoft.com/office/powerpoint/2010/main" val="11430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pco.github.io/git-novice/fig/phd101212s.png">
            <a:extLst>
              <a:ext uri="{FF2B5EF4-FFF2-40B4-BE49-F238E27FC236}">
                <a16:creationId xmlns:a16="http://schemas.microsoft.com/office/drawing/2014/main" id="{F5EB209F-1636-9C45-91AE-F3D0D6B99D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15136" y="7257"/>
            <a:ext cx="5138056" cy="6850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B6B3C3-49CF-D547-BC26-EFBB1482C48E}"/>
              </a:ext>
            </a:extLst>
          </p:cNvPr>
          <p:cNvSpPr txBox="1"/>
          <p:nvPr/>
        </p:nvSpPr>
        <p:spPr>
          <a:xfrm>
            <a:off x="8893628" y="6313714"/>
            <a:ext cx="3298371" cy="430887"/>
          </a:xfrm>
          <a:prstGeom prst="rect">
            <a:avLst/>
          </a:prstGeom>
          <a:noFill/>
        </p:spPr>
        <p:txBody>
          <a:bodyPr wrap="square" rtlCol="0">
            <a:spAutoFit/>
          </a:bodyPr>
          <a:lstStyle/>
          <a:p>
            <a:r>
              <a:rPr lang="en-US" sz="1100" dirty="0"/>
              <a:t>“Piled Higher and Deeper” by Jorge Cham, http://</a:t>
            </a:r>
            <a:r>
              <a:rPr lang="en-US" sz="1100" dirty="0" err="1"/>
              <a:t>www.phdcomics.com</a:t>
            </a:r>
            <a:endParaRPr lang="en-US" sz="1100" dirty="0"/>
          </a:p>
        </p:txBody>
      </p:sp>
    </p:spTree>
    <p:extLst>
      <p:ext uri="{BB962C8B-B14F-4D97-AF65-F5344CB8AC3E}">
        <p14:creationId xmlns:p14="http://schemas.microsoft.com/office/powerpoint/2010/main" val="136113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63E7-5308-6B40-BD4F-D7FB46DB5D4B}"/>
              </a:ext>
            </a:extLst>
          </p:cNvPr>
          <p:cNvSpPr>
            <a:spLocks noGrp="1"/>
          </p:cNvSpPr>
          <p:nvPr>
            <p:ph type="title"/>
          </p:nvPr>
        </p:nvSpPr>
        <p:spPr/>
        <p:txBody>
          <a:bodyPr/>
          <a:lstStyle/>
          <a:p>
            <a:r>
              <a:rPr lang="en-US" dirty="0"/>
              <a:t>Why version control?</a:t>
            </a:r>
          </a:p>
        </p:txBody>
      </p:sp>
      <p:sp>
        <p:nvSpPr>
          <p:cNvPr id="4" name="Snip and Round Single Corner Rectangle 3">
            <a:extLst>
              <a:ext uri="{FF2B5EF4-FFF2-40B4-BE49-F238E27FC236}">
                <a16:creationId xmlns:a16="http://schemas.microsoft.com/office/drawing/2014/main" id="{39C07844-47B8-1C44-BA51-B2F02CC16C08}"/>
              </a:ext>
            </a:extLst>
          </p:cNvPr>
          <p:cNvSpPr/>
          <p:nvPr/>
        </p:nvSpPr>
        <p:spPr>
          <a:xfrm>
            <a:off x="3494745" y="1818127"/>
            <a:ext cx="4778828" cy="696686"/>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 script used to work; I changed it, and now it’s broken.</a:t>
            </a:r>
          </a:p>
        </p:txBody>
      </p:sp>
      <p:sp>
        <p:nvSpPr>
          <p:cNvPr id="6" name="Snip Single Corner Rectangle 5">
            <a:extLst>
              <a:ext uri="{FF2B5EF4-FFF2-40B4-BE49-F238E27FC236}">
                <a16:creationId xmlns:a16="http://schemas.microsoft.com/office/drawing/2014/main" id="{903F9514-BFC9-764F-99A0-7491AC82F019}"/>
              </a:ext>
            </a:extLst>
          </p:cNvPr>
          <p:cNvSpPr/>
          <p:nvPr/>
        </p:nvSpPr>
        <p:spPr>
          <a:xfrm>
            <a:off x="3148909" y="5162440"/>
            <a:ext cx="5470505" cy="41365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share code with my colleagues.</a:t>
            </a:r>
          </a:p>
        </p:txBody>
      </p:sp>
      <p:sp>
        <p:nvSpPr>
          <p:cNvPr id="7" name="Snip Single Corner Rectangle 6">
            <a:extLst>
              <a:ext uri="{FF2B5EF4-FFF2-40B4-BE49-F238E27FC236}">
                <a16:creationId xmlns:a16="http://schemas.microsoft.com/office/drawing/2014/main" id="{F6E42A0F-C856-0F4D-ABAE-48A46109D653}"/>
              </a:ext>
            </a:extLst>
          </p:cNvPr>
          <p:cNvSpPr/>
          <p:nvPr/>
        </p:nvSpPr>
        <p:spPr>
          <a:xfrm>
            <a:off x="2890806" y="3973284"/>
            <a:ext cx="5986709" cy="85997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re-run an analysis from 6 months ago – which script version did I use?</a:t>
            </a:r>
          </a:p>
        </p:txBody>
      </p:sp>
      <p:sp>
        <p:nvSpPr>
          <p:cNvPr id="9" name="Snip Single Corner Rectangle 8">
            <a:extLst>
              <a:ext uri="{FF2B5EF4-FFF2-40B4-BE49-F238E27FC236}">
                <a16:creationId xmlns:a16="http://schemas.microsoft.com/office/drawing/2014/main" id="{7DF47897-6747-7B41-99EE-B40BC5B40107}"/>
              </a:ext>
            </a:extLst>
          </p:cNvPr>
          <p:cNvSpPr/>
          <p:nvPr/>
        </p:nvSpPr>
        <p:spPr>
          <a:xfrm>
            <a:off x="2695081" y="2843997"/>
            <a:ext cx="6378157" cy="80010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wrote a good paragraph, decided to reword it, and now I want to go back.</a:t>
            </a:r>
          </a:p>
        </p:txBody>
      </p:sp>
      <p:sp>
        <p:nvSpPr>
          <p:cNvPr id="10" name="Snip Single Corner Rectangle 9">
            <a:extLst>
              <a:ext uri="{FF2B5EF4-FFF2-40B4-BE49-F238E27FC236}">
                <a16:creationId xmlns:a16="http://schemas.microsoft.com/office/drawing/2014/main" id="{AF85B93E-CC19-A741-AA5F-7E1725259ADB}"/>
              </a:ext>
            </a:extLst>
          </p:cNvPr>
          <p:cNvSpPr/>
          <p:nvPr/>
        </p:nvSpPr>
        <p:spPr>
          <a:xfrm>
            <a:off x="3148909" y="5905281"/>
            <a:ext cx="5470505" cy="72934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don’t want to lose all my work if my laptop dies…</a:t>
            </a:r>
          </a:p>
        </p:txBody>
      </p:sp>
    </p:spTree>
    <p:extLst>
      <p:ext uri="{BB962C8B-B14F-4D97-AF65-F5344CB8AC3E}">
        <p14:creationId xmlns:p14="http://schemas.microsoft.com/office/powerpoint/2010/main" val="131457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A28F-ACC9-1448-8BF0-3BBC7B243714}"/>
              </a:ext>
            </a:extLst>
          </p:cNvPr>
          <p:cNvSpPr>
            <a:spLocks noGrp="1"/>
          </p:cNvSpPr>
          <p:nvPr>
            <p:ph type="title"/>
          </p:nvPr>
        </p:nvSpPr>
        <p:spPr/>
        <p:txBody>
          <a:bodyPr/>
          <a:lstStyle/>
          <a:p>
            <a:r>
              <a:rPr lang="en-US" dirty="0"/>
              <a:t>How does it work?</a:t>
            </a:r>
          </a:p>
        </p:txBody>
      </p:sp>
      <p:pic>
        <p:nvPicPr>
          <p:cNvPr id="7" name="Content Placeholder 6">
            <a:extLst>
              <a:ext uri="{FF2B5EF4-FFF2-40B4-BE49-F238E27FC236}">
                <a16:creationId xmlns:a16="http://schemas.microsoft.com/office/drawing/2014/main" id="{0D9C41EF-7C3D-EA48-AD1B-616D6FD65E33}"/>
              </a:ext>
            </a:extLst>
          </p:cNvPr>
          <p:cNvPicPr>
            <a:picLocks noGrp="1" noChangeAspect="1"/>
          </p:cNvPicPr>
          <p:nvPr>
            <p:ph idx="1"/>
          </p:nvPr>
        </p:nvPicPr>
        <p:blipFill>
          <a:blip r:embed="rId3"/>
          <a:stretch>
            <a:fillRect/>
          </a:stretch>
        </p:blipFill>
        <p:spPr>
          <a:xfrm>
            <a:off x="2190750" y="1974976"/>
            <a:ext cx="7810500" cy="2501900"/>
          </a:xfrm>
          <a:prstGeom prst="rect">
            <a:avLst/>
          </a:prstGeom>
        </p:spPr>
      </p:pic>
      <p:sp>
        <p:nvSpPr>
          <p:cNvPr id="8" name="TextBox 7">
            <a:extLst>
              <a:ext uri="{FF2B5EF4-FFF2-40B4-BE49-F238E27FC236}">
                <a16:creationId xmlns:a16="http://schemas.microsoft.com/office/drawing/2014/main" id="{7C62C295-65F5-5F45-BC97-30B154672DB3}"/>
              </a:ext>
            </a:extLst>
          </p:cNvPr>
          <p:cNvSpPr txBox="1"/>
          <p:nvPr/>
        </p:nvSpPr>
        <p:spPr>
          <a:xfrm>
            <a:off x="2935941" y="2518731"/>
            <a:ext cx="6320118" cy="369332"/>
          </a:xfrm>
          <a:prstGeom prst="rect">
            <a:avLst/>
          </a:prstGeom>
          <a:noFill/>
        </p:spPr>
        <p:txBody>
          <a:bodyPr wrap="square" rtlCol="0">
            <a:spAutoFit/>
          </a:bodyPr>
          <a:lstStyle/>
          <a:p>
            <a:r>
              <a:rPr lang="en-US" dirty="0"/>
              <a:t>A						    B							C</a:t>
            </a:r>
          </a:p>
        </p:txBody>
      </p:sp>
      <p:pic>
        <p:nvPicPr>
          <p:cNvPr id="1026" name="Picture 2" descr="Image result for photo slides">
            <a:extLst>
              <a:ext uri="{FF2B5EF4-FFF2-40B4-BE49-F238E27FC236}">
                <a16:creationId xmlns:a16="http://schemas.microsoft.com/office/drawing/2014/main" id="{A00CB7B6-E482-B04E-B987-DA9F80198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56" y="4662857"/>
            <a:ext cx="2051088" cy="153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3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584-D8B2-1D46-BB87-6F4B94E5D767}"/>
              </a:ext>
            </a:extLst>
          </p:cNvPr>
          <p:cNvSpPr>
            <a:spLocks noGrp="1"/>
          </p:cNvSpPr>
          <p:nvPr>
            <p:ph type="title"/>
          </p:nvPr>
        </p:nvSpPr>
        <p:spPr/>
        <p:txBody>
          <a:bodyPr/>
          <a:lstStyle/>
          <a:p>
            <a:r>
              <a:rPr lang="en-US" dirty="0"/>
              <a:t>Make Different changes</a:t>
            </a:r>
          </a:p>
        </p:txBody>
      </p:sp>
      <p:pic>
        <p:nvPicPr>
          <p:cNvPr id="4" name="Content Placeholder 3">
            <a:extLst>
              <a:ext uri="{FF2B5EF4-FFF2-40B4-BE49-F238E27FC236}">
                <a16:creationId xmlns:a16="http://schemas.microsoft.com/office/drawing/2014/main" id="{A23A6E91-6C4D-EA4D-8538-60A091D2E41E}"/>
              </a:ext>
            </a:extLst>
          </p:cNvPr>
          <p:cNvPicPr>
            <a:picLocks noGrp="1" noChangeAspect="1"/>
          </p:cNvPicPr>
          <p:nvPr>
            <p:ph idx="1"/>
          </p:nvPr>
        </p:nvPicPr>
        <p:blipFill>
          <a:blip r:embed="rId3"/>
          <a:stretch>
            <a:fillRect/>
          </a:stretch>
        </p:blipFill>
        <p:spPr>
          <a:xfrm>
            <a:off x="1609413" y="2638425"/>
            <a:ext cx="3364854" cy="3101975"/>
          </a:xfrm>
          <a:prstGeom prst="rect">
            <a:avLst/>
          </a:prstGeom>
        </p:spPr>
      </p:pic>
      <p:pic>
        <p:nvPicPr>
          <p:cNvPr id="5" name="Content Placeholder 3">
            <a:extLst>
              <a:ext uri="{FF2B5EF4-FFF2-40B4-BE49-F238E27FC236}">
                <a16:creationId xmlns:a16="http://schemas.microsoft.com/office/drawing/2014/main" id="{A932402C-FC79-5044-9033-F1C773F8ADE8}"/>
              </a:ext>
            </a:extLst>
          </p:cNvPr>
          <p:cNvPicPr>
            <a:picLocks noChangeAspect="1"/>
          </p:cNvPicPr>
          <p:nvPr/>
        </p:nvPicPr>
        <p:blipFill>
          <a:blip r:embed="rId4"/>
          <a:stretch>
            <a:fillRect/>
          </a:stretch>
        </p:blipFill>
        <p:spPr>
          <a:xfrm>
            <a:off x="7116570" y="2638425"/>
            <a:ext cx="3231900" cy="3101975"/>
          </a:xfrm>
          <a:prstGeom prst="rect">
            <a:avLst/>
          </a:prstGeom>
        </p:spPr>
      </p:pic>
    </p:spTree>
    <p:extLst>
      <p:ext uri="{BB962C8B-B14F-4D97-AF65-F5344CB8AC3E}">
        <p14:creationId xmlns:p14="http://schemas.microsoft.com/office/powerpoint/2010/main" val="265438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D7E-2A28-7740-9283-0F097B8E50B7}"/>
              </a:ext>
            </a:extLst>
          </p:cNvPr>
          <p:cNvSpPr>
            <a:spLocks noGrp="1"/>
          </p:cNvSpPr>
          <p:nvPr>
            <p:ph type="title"/>
          </p:nvPr>
        </p:nvSpPr>
        <p:spPr/>
        <p:txBody>
          <a:bodyPr/>
          <a:lstStyle/>
          <a:p>
            <a:r>
              <a:rPr lang="en-GB" dirty="0"/>
              <a:t>Why git?</a:t>
            </a:r>
          </a:p>
        </p:txBody>
      </p:sp>
      <p:sp>
        <p:nvSpPr>
          <p:cNvPr id="3" name="Content Placeholder 2">
            <a:extLst>
              <a:ext uri="{FF2B5EF4-FFF2-40B4-BE49-F238E27FC236}">
                <a16:creationId xmlns:a16="http://schemas.microsoft.com/office/drawing/2014/main" id="{EDB51B68-9623-9941-A88F-45426DF70C28}"/>
              </a:ext>
            </a:extLst>
          </p:cNvPr>
          <p:cNvSpPr>
            <a:spLocks noGrp="1"/>
          </p:cNvSpPr>
          <p:nvPr>
            <p:ph idx="1"/>
          </p:nvPr>
        </p:nvSpPr>
        <p:spPr>
          <a:xfrm>
            <a:off x="2231136" y="1992086"/>
            <a:ext cx="7729728" cy="3951514"/>
          </a:xfrm>
        </p:spPr>
        <p:txBody>
          <a:bodyPr>
            <a:noAutofit/>
          </a:bodyPr>
          <a:lstStyle/>
          <a:p>
            <a:r>
              <a:rPr lang="en-GB" sz="3200" dirty="0"/>
              <a:t>There are many version control systems – Git, Mercurial, Subversion, etc.</a:t>
            </a:r>
          </a:p>
          <a:p>
            <a:pPr lvl="1"/>
            <a:r>
              <a:rPr lang="en-GB" sz="2800" dirty="0"/>
              <a:t>Git is just the most popular.</a:t>
            </a:r>
          </a:p>
          <a:p>
            <a:endParaRPr lang="en-GB" sz="2400" dirty="0"/>
          </a:p>
          <a:p>
            <a:r>
              <a:rPr lang="en-GB" sz="3200" dirty="0"/>
              <a:t>Almost everything we discuss today is relevant to all the other systems</a:t>
            </a:r>
          </a:p>
          <a:p>
            <a:pPr lvl="1"/>
            <a:r>
              <a:rPr lang="en-GB" sz="2800" dirty="0"/>
              <a:t>It’s just a different syntax.</a:t>
            </a:r>
          </a:p>
        </p:txBody>
      </p:sp>
    </p:spTree>
    <p:extLst>
      <p:ext uri="{BB962C8B-B14F-4D97-AF65-F5344CB8AC3E}">
        <p14:creationId xmlns:p14="http://schemas.microsoft.com/office/powerpoint/2010/main" val="20736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0C91-C3D0-D042-9DED-62DE564FE81E}"/>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00C4BBDA-438E-B74D-9EFE-F0D8C63CD209}"/>
              </a:ext>
            </a:extLst>
          </p:cNvPr>
          <p:cNvSpPr>
            <a:spLocks noGrp="1"/>
          </p:cNvSpPr>
          <p:nvPr>
            <p:ph idx="1"/>
          </p:nvPr>
        </p:nvSpPr>
        <p:spPr>
          <a:xfrm>
            <a:off x="2231136" y="2638044"/>
            <a:ext cx="7729728" cy="3101983"/>
          </a:xfrm>
        </p:spPr>
        <p:txBody>
          <a:bodyPr>
            <a:normAutofit/>
          </a:bodyPr>
          <a:lstStyle/>
          <a:p>
            <a:pPr marL="0" indent="0">
              <a:buNone/>
            </a:pPr>
            <a:r>
              <a:rPr lang="en-US" sz="3600" dirty="0"/>
              <a:t>https://uniofleicester.github.io/git-novice/</a:t>
            </a:r>
          </a:p>
        </p:txBody>
      </p:sp>
    </p:spTree>
    <p:extLst>
      <p:ext uri="{BB962C8B-B14F-4D97-AF65-F5344CB8AC3E}">
        <p14:creationId xmlns:p14="http://schemas.microsoft.com/office/powerpoint/2010/main" val="13806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F10F-4E4D-D144-AECD-D2C9CE62F159}"/>
              </a:ext>
            </a:extLst>
          </p:cNvPr>
          <p:cNvSpPr>
            <a:spLocks noGrp="1"/>
          </p:cNvSpPr>
          <p:nvPr>
            <p:ph type="title"/>
          </p:nvPr>
        </p:nvSpPr>
        <p:spPr/>
        <p:txBody>
          <a:bodyPr/>
          <a:lstStyle/>
          <a:p>
            <a:r>
              <a:rPr lang="en-GB" dirty="0"/>
              <a:t>Tracking changes</a:t>
            </a:r>
          </a:p>
        </p:txBody>
      </p:sp>
      <p:pic>
        <p:nvPicPr>
          <p:cNvPr id="5" name="Content Placeholder 4">
            <a:extLst>
              <a:ext uri="{FF2B5EF4-FFF2-40B4-BE49-F238E27FC236}">
                <a16:creationId xmlns:a16="http://schemas.microsoft.com/office/drawing/2014/main" id="{DCCC5C1A-DFEE-6246-B2F1-935A04FB80CE}"/>
              </a:ext>
            </a:extLst>
          </p:cNvPr>
          <p:cNvPicPr>
            <a:picLocks noGrp="1" noChangeAspect="1"/>
          </p:cNvPicPr>
          <p:nvPr>
            <p:ph idx="1"/>
          </p:nvPr>
        </p:nvPicPr>
        <p:blipFill>
          <a:blip r:embed="rId3"/>
          <a:stretch>
            <a:fillRect/>
          </a:stretch>
        </p:blipFill>
        <p:spPr>
          <a:xfrm>
            <a:off x="2230438" y="2834601"/>
            <a:ext cx="7731125" cy="2709622"/>
          </a:xfrm>
          <a:prstGeom prst="rect">
            <a:avLst/>
          </a:prstGeom>
        </p:spPr>
      </p:pic>
    </p:spTree>
    <p:extLst>
      <p:ext uri="{BB962C8B-B14F-4D97-AF65-F5344CB8AC3E}">
        <p14:creationId xmlns:p14="http://schemas.microsoft.com/office/powerpoint/2010/main" val="878011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{C61CD4FA-C895-6346-BA6F-EA0030367837}tf10001120</Template>
  <TotalTime>87877</TotalTime>
  <Words>3761</Words>
  <Application>Microsoft Office PowerPoint</Application>
  <PresentationFormat>Widescreen</PresentationFormat>
  <Paragraphs>256</Paragraphs>
  <Slides>25</Slides>
  <Notes>25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AN INTRODUCTION TO GiT</vt:lpstr>
      <vt:lpstr>Resources and setup</vt:lpstr>
      <vt:lpstr>PowerPoint Presentation</vt:lpstr>
      <vt:lpstr>Why version control?</vt:lpstr>
      <vt:lpstr>How does it work?</vt:lpstr>
      <vt:lpstr>Make Different changes</vt:lpstr>
      <vt:lpstr>Why git?</vt:lpstr>
      <vt:lpstr>SETTING UP GIT</vt:lpstr>
      <vt:lpstr>Tracking changes</vt:lpstr>
      <vt:lpstr>Tracking changes</vt:lpstr>
      <vt:lpstr>PowerPoint Presentation</vt:lpstr>
      <vt:lpstr>Your turn!</vt:lpstr>
      <vt:lpstr>Exploring History</vt:lpstr>
      <vt:lpstr>Comparing across history</vt:lpstr>
      <vt:lpstr>Comparing across history</vt:lpstr>
      <vt:lpstr>Comparing across history</vt:lpstr>
      <vt:lpstr>Comparing across history</vt:lpstr>
      <vt:lpstr>YOUR TURN!</vt:lpstr>
      <vt:lpstr>Navigating through history</vt:lpstr>
      <vt:lpstr>YOUR TURN!</vt:lpstr>
      <vt:lpstr>Register for github</vt:lpstr>
      <vt:lpstr>PowerPoint Presentation</vt:lpstr>
      <vt:lpstr>Branching</vt:lpstr>
      <vt:lpstr>Branching</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NOVice</dc:title>
  <dc:creator>Cox, Samuel (Dr.)</dc:creator>
  <cp:lastModifiedBy>Asif, Muhammad</cp:lastModifiedBy>
  <cp:revision>87</cp:revision>
  <cp:lastPrinted>2023-12-01T11:32:07Z</cp:lastPrinted>
  <dcterms:created xsi:type="dcterms:W3CDTF">2018-03-15T15:39:54Z</dcterms:created>
  <dcterms:modified xsi:type="dcterms:W3CDTF">2023-12-01T11:36:17Z</dcterms:modified>
</cp:coreProperties>
</file>